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heme/themeOverride1.xml" ContentType="application/vnd.openxmlformats-officedocument.themeOverr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4010" r:id="rId33"/>
  </p:sldMasterIdLst>
  <p:notesMasterIdLst>
    <p:notesMasterId r:id="rId72"/>
  </p:notesMasterIdLst>
  <p:handoutMasterIdLst>
    <p:handoutMasterId r:id="rId73"/>
  </p:handoutMasterIdLst>
  <p:sldIdLst>
    <p:sldId id="630" r:id="rId34"/>
    <p:sldId id="1001" r:id="rId35"/>
    <p:sldId id="4336" r:id="rId36"/>
    <p:sldId id="4271" r:id="rId37"/>
    <p:sldId id="4291" r:id="rId38"/>
    <p:sldId id="4334" r:id="rId39"/>
    <p:sldId id="1004" r:id="rId40"/>
    <p:sldId id="4321" r:id="rId41"/>
    <p:sldId id="4322" r:id="rId42"/>
    <p:sldId id="4341" r:id="rId43"/>
    <p:sldId id="4323" r:id="rId44"/>
    <p:sldId id="4331" r:id="rId45"/>
    <p:sldId id="4342" r:id="rId46"/>
    <p:sldId id="4324" r:id="rId47"/>
    <p:sldId id="4325" r:id="rId48"/>
    <p:sldId id="4326" r:id="rId49"/>
    <p:sldId id="4327" r:id="rId50"/>
    <p:sldId id="4328" r:id="rId51"/>
    <p:sldId id="4329" r:id="rId52"/>
    <p:sldId id="4244" r:id="rId53"/>
    <p:sldId id="4333" r:id="rId54"/>
    <p:sldId id="4305" r:id="rId55"/>
    <p:sldId id="4306" r:id="rId56"/>
    <p:sldId id="4302" r:id="rId57"/>
    <p:sldId id="4308" r:id="rId58"/>
    <p:sldId id="4340" r:id="rId59"/>
    <p:sldId id="4343" r:id="rId60"/>
    <p:sldId id="4339" r:id="rId61"/>
    <p:sldId id="4314" r:id="rId62"/>
    <p:sldId id="4316" r:id="rId63"/>
    <p:sldId id="4317" r:id="rId64"/>
    <p:sldId id="4318" r:id="rId65"/>
    <p:sldId id="4319" r:id="rId66"/>
    <p:sldId id="4320" r:id="rId67"/>
    <p:sldId id="908" r:id="rId68"/>
    <p:sldId id="1002" r:id="rId69"/>
    <p:sldId id="4332" r:id="rId70"/>
    <p:sldId id="4335" r:id="rId71"/>
  </p:sldIdLst>
  <p:sldSz cx="9144000" cy="5143500" type="screen16x9"/>
  <p:notesSz cx="6973888" cy="9236075"/>
  <p:defaultTextStyle>
    <a:defPPr>
      <a:defRPr lang="en-US"/>
    </a:defPPr>
    <a:lvl1pPr algn="l" rtl="0" fontAlgn="base">
      <a:spcBef>
        <a:spcPct val="0"/>
      </a:spcBef>
      <a:spcAft>
        <a:spcPct val="0"/>
      </a:spcAft>
      <a:defRPr kern="1200">
        <a:solidFill>
          <a:schemeClr val="tx1"/>
        </a:solidFill>
        <a:latin typeface="+mn-lt"/>
        <a:ea typeface="+mn-ea"/>
        <a:cs typeface="+mn-cs"/>
      </a:defRPr>
    </a:lvl1pPr>
    <a:lvl2pPr marL="456835" algn="l" rtl="0" fontAlgn="base">
      <a:spcBef>
        <a:spcPct val="0"/>
      </a:spcBef>
      <a:spcAft>
        <a:spcPct val="0"/>
      </a:spcAft>
      <a:defRPr kern="1200">
        <a:solidFill>
          <a:schemeClr val="tx1"/>
        </a:solidFill>
        <a:latin typeface="+mn-lt"/>
        <a:ea typeface="+mn-ea"/>
        <a:cs typeface="+mn-cs"/>
      </a:defRPr>
    </a:lvl2pPr>
    <a:lvl3pPr marL="913670" algn="l" rtl="0" fontAlgn="base">
      <a:spcBef>
        <a:spcPct val="0"/>
      </a:spcBef>
      <a:spcAft>
        <a:spcPct val="0"/>
      </a:spcAft>
      <a:defRPr kern="1200">
        <a:solidFill>
          <a:schemeClr val="tx1"/>
        </a:solidFill>
        <a:latin typeface="+mn-lt"/>
        <a:ea typeface="+mn-ea"/>
        <a:cs typeface="+mn-cs"/>
      </a:defRPr>
    </a:lvl3pPr>
    <a:lvl4pPr marL="1370505" algn="l" rtl="0" fontAlgn="base">
      <a:spcBef>
        <a:spcPct val="0"/>
      </a:spcBef>
      <a:spcAft>
        <a:spcPct val="0"/>
      </a:spcAft>
      <a:defRPr kern="1200">
        <a:solidFill>
          <a:schemeClr val="tx1"/>
        </a:solidFill>
        <a:latin typeface="+mn-lt"/>
        <a:ea typeface="+mn-ea"/>
        <a:cs typeface="+mn-cs"/>
      </a:defRPr>
    </a:lvl4pPr>
    <a:lvl5pPr marL="1827336" algn="l" rtl="0" fontAlgn="base">
      <a:spcBef>
        <a:spcPct val="0"/>
      </a:spcBef>
      <a:spcAft>
        <a:spcPct val="0"/>
      </a:spcAft>
      <a:defRPr kern="1200">
        <a:solidFill>
          <a:schemeClr val="tx1"/>
        </a:solidFill>
        <a:latin typeface="+mn-lt"/>
        <a:ea typeface="+mn-ea"/>
        <a:cs typeface="+mn-cs"/>
      </a:defRPr>
    </a:lvl5pPr>
    <a:lvl6pPr marL="2284166" algn="l" defTabSz="913670" rtl="0" eaLnBrk="1" latinLnBrk="0" hangingPunct="1">
      <a:defRPr kern="1200">
        <a:solidFill>
          <a:schemeClr val="tx1"/>
        </a:solidFill>
        <a:latin typeface="+mn-lt"/>
        <a:ea typeface="+mn-ea"/>
        <a:cs typeface="+mn-cs"/>
      </a:defRPr>
    </a:lvl6pPr>
    <a:lvl7pPr marL="2741009" algn="l" defTabSz="913670" rtl="0" eaLnBrk="1" latinLnBrk="0" hangingPunct="1">
      <a:defRPr kern="1200">
        <a:solidFill>
          <a:schemeClr val="tx1"/>
        </a:solidFill>
        <a:latin typeface="+mn-lt"/>
        <a:ea typeface="+mn-ea"/>
        <a:cs typeface="+mn-cs"/>
      </a:defRPr>
    </a:lvl7pPr>
    <a:lvl8pPr marL="3197838" algn="l" defTabSz="913670" rtl="0" eaLnBrk="1" latinLnBrk="0" hangingPunct="1">
      <a:defRPr kern="1200">
        <a:solidFill>
          <a:schemeClr val="tx1"/>
        </a:solidFill>
        <a:latin typeface="+mn-lt"/>
        <a:ea typeface="+mn-ea"/>
        <a:cs typeface="+mn-cs"/>
      </a:defRPr>
    </a:lvl8pPr>
    <a:lvl9pPr marL="3654669" algn="l" defTabSz="913670" rtl="0" eaLnBrk="1" latinLnBrk="0" hangingPunct="1">
      <a:defRPr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9C8F3C-BBBB-46BA-9FC6-844621A045A9}">
          <p14:sldIdLst>
            <p14:sldId id="630"/>
            <p14:sldId id="1001"/>
          </p14:sldIdLst>
        </p14:section>
        <p14:section name="Introduction" id="{88D9AF05-2FF3-427D-BFEF-8127EA035B2A}">
          <p14:sldIdLst>
            <p14:sldId id="4336"/>
            <p14:sldId id="4271"/>
            <p14:sldId id="4291"/>
          </p14:sldIdLst>
        </p14:section>
        <p14:section name="TBM Taxonomy v4.0" id="{C4472335-507F-4FE5-A8ED-A6A594E8DF5A}">
          <p14:sldIdLst>
            <p14:sldId id="4334"/>
            <p14:sldId id="1004"/>
            <p14:sldId id="4321"/>
            <p14:sldId id="4322"/>
            <p14:sldId id="4341"/>
            <p14:sldId id="4323"/>
            <p14:sldId id="4331"/>
            <p14:sldId id="4342"/>
            <p14:sldId id="4324"/>
            <p14:sldId id="4325"/>
            <p14:sldId id="4326"/>
            <p14:sldId id="4327"/>
            <p14:sldId id="4328"/>
            <p14:sldId id="4329"/>
            <p14:sldId id="4244"/>
          </p14:sldIdLst>
        </p14:section>
        <p14:section name="TBM Taxonomy 4.0 Annotated" id="{DEA21700-28C9-4637-9E38-F2A6464251C5}">
          <p14:sldIdLst>
            <p14:sldId id="4333"/>
            <p14:sldId id="4305"/>
            <p14:sldId id="4306"/>
            <p14:sldId id="4302"/>
            <p14:sldId id="4308"/>
            <p14:sldId id="4340"/>
            <p14:sldId id="4343"/>
            <p14:sldId id="4339"/>
            <p14:sldId id="4314"/>
            <p14:sldId id="4316"/>
            <p14:sldId id="4317"/>
            <p14:sldId id="4318"/>
            <p14:sldId id="4319"/>
            <p14:sldId id="4320"/>
          </p14:sldIdLst>
        </p14:section>
        <p14:section name="Appendix" id="{842F1883-8BDF-45C4-9273-24FD38352F4D}">
          <p14:sldIdLst>
            <p14:sldId id="908"/>
            <p14:sldId id="1002"/>
            <p14:sldId id="4332"/>
            <p14:sldId id="4335"/>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8EB4E3"/>
    <a:srgbClr val="FFFFFF"/>
    <a:srgbClr val="018195"/>
    <a:srgbClr val="A4A5A9"/>
    <a:srgbClr val="CFD1D4"/>
    <a:srgbClr val="575D63"/>
    <a:srgbClr val="757980"/>
    <a:srgbClr val="01ACC7"/>
    <a:srgbClr val="353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05606-FB85-4106-9C95-6BE428644439}" v="4" dt="2020-12-16T01:21:39.414"/>
  </p1510:revLst>
</p1510:revInfo>
</file>

<file path=ppt/tableStyles.xml><?xml version="1.0" encoding="utf-8"?>
<a:tblStyleLst xmlns:a="http://schemas.openxmlformats.org/drawingml/2006/main" def="{416A639A-1315-4925-A9F9-0ACB125E9685}">
  <a:tblStyle styleId="{B482DE17-1FC4-41D7-B2E8-05BAB7828703}"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band1V>
      <a:tcTxStyle b="off" i="off">
        <a:fontRef idx="minor"/>
        <a:schemeClr val="tx1"/>
      </a:tcTxStyle>
      <a:tcStyle>
        <a:tcBdr/>
        <a:fill>
          <a:solidFill>
            <a:schemeClr val="accent2">
              <a:alpha val="25000"/>
            </a:schemeClr>
          </a:solidFill>
        </a:fill>
      </a:tcStyle>
    </a:band1V>
    <a:band2V>
      <a:tcTxStyle b="off" i="off">
        <a:fontRef idx="minor"/>
        <a:schemeClr val="tx1"/>
      </a:tcTxStyle>
      <a:tcStyle>
        <a:tcBdr/>
        <a:fill>
          <a:noFill/>
        </a:fill>
      </a:tcStyle>
    </a:band2V>
    <a:firstCol>
      <a:tcTxStyle b="on" i="off">
        <a:fontRef idx="minor"/>
        <a:schemeClr val="accent1"/>
      </a:tcTxStyle>
      <a:tcStyle>
        <a:tcBdr/>
        <a:fill>
          <a:noFill/>
        </a:fill>
      </a:tcStyle>
    </a:firstCol>
    <a:lastRow>
      <a:tcTxStyle b="on" i="off">
        <a:fontRef idx="minor"/>
        <a:schemeClr val="lt2"/>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solidFill>
            <a:schemeClr val="dk1"/>
          </a:solidFill>
        </a:fill>
      </a:tcStyle>
    </a:lastRow>
    <a:firstRow>
      <a:tcTxStyle b="on" i="off">
        <a:fontRef idx="minor"/>
        <a:schemeClr val="tx1"/>
      </a:tcTxStyle>
      <a:tcStyle>
        <a:tcBdr>
          <a:left>
            <a:ln>
              <a:noFill/>
            </a:ln>
          </a:left>
          <a:right>
            <a:ln>
              <a:noFill/>
            </a:ln>
          </a:right>
          <a:top>
            <a:ln>
              <a:noFill/>
            </a:ln>
          </a:top>
          <a:bottom>
            <a:ln w="25400" cap="flat" cmpd="sng" algn="ctr">
              <a:solidFill>
                <a:schemeClr val="accent1"/>
              </a:solidFill>
              <a:prstDash val="solid"/>
            </a:ln>
          </a:bottom>
          <a:insideH>
            <a:ln>
              <a:noFill/>
            </a:ln>
          </a:insideH>
          <a:insideV>
            <a:ln>
              <a:noFill/>
            </a:ln>
          </a:insideV>
          <a:tl2br>
            <a:ln>
              <a:noFill/>
            </a:ln>
          </a:tl2br>
          <a:tr2bl>
            <a:ln>
              <a:noFill/>
            </a:ln>
          </a:tr2bl>
        </a:tcBdr>
        <a:fill>
          <a:noFill/>
        </a:fill>
      </a:tcStyle>
    </a:firstRow>
  </a:tblStyle>
  <a:tblStyle styleId="{416A639A-1315-4925-A9F9-0ACB125E9685}" styleName="Custom Table Style 2">
    <a:tblBg>
      <a:effect>
        <a:effectLst/>
      </a:effect>
    </a:tblBg>
    <a:wholeTbl>
      <a:tcTxStyle b="off" i="off">
        <a:fontRef idx="minor"/>
        <a:schemeClr val="dk1"/>
      </a:tcTxStyle>
      <a:tcStyle>
        <a:tcBdr>
          <a:left>
            <a:ln>
              <a:noFill/>
            </a:ln>
          </a:left>
          <a:right>
            <a:ln>
              <a:noFill/>
            </a:ln>
          </a:right>
          <a:top>
            <a:ln>
              <a:noFill/>
            </a:ln>
          </a:top>
          <a:bottom>
            <a:ln w="16933" cap="rnd" cmpd="sng" algn="ctr">
              <a:solidFill>
                <a:schemeClr val="accent2"/>
              </a:solidFill>
              <a:prstDash val="sysDot"/>
            </a:ln>
          </a:bottom>
          <a:insideH>
            <a:ln w="16933" cap="rnd" cmpd="sng" algn="ctr">
              <a:solidFill>
                <a:schemeClr val="accent2"/>
              </a:solidFill>
              <a:prstDash val="sysDot"/>
            </a:ln>
          </a:insideH>
          <a:insideV>
            <a:ln>
              <a:noFill/>
            </a:ln>
          </a:insideV>
          <a:tl2br>
            <a:ln>
              <a:noFill/>
            </a:ln>
          </a:tl2br>
          <a:tr2bl>
            <a:ln>
              <a:noFill/>
            </a:ln>
          </a:tr2bl>
        </a:tcBdr>
        <a:fill>
          <a:noFill/>
        </a:fill>
      </a:tcStyle>
    </a:wholeTbl>
    <a:band1H>
      <a:tcTxStyle b="off" i="off">
        <a:fontRef idx="minor"/>
        <a:schemeClr val="tx1"/>
      </a:tcTxStyle>
      <a:tcStyle>
        <a:tcBdr/>
        <a:fill>
          <a:solidFill>
            <a:schemeClr val="accent2">
              <a:alpha val="25000"/>
            </a:schemeClr>
          </a:solidFill>
        </a:fill>
      </a:tcStyle>
    </a:band1H>
    <a:band2H>
      <a:tcTxStyle b="off" i="off">
        <a:fontRef idx="minor"/>
        <a:schemeClr val="tx1"/>
      </a:tcTxStyle>
      <a:tcStyle>
        <a:tcBdr/>
        <a:fill>
          <a:noFill/>
        </a:fill>
      </a:tcStyle>
    </a:band2H>
    <a:firstCol>
      <a:tcTxStyle b="on" i="off">
        <a:fontRef idx="minor"/>
        <a:schemeClr val="lt2"/>
      </a:tcTxStyle>
      <a:tcStyle>
        <a:tcBdr/>
        <a:fill>
          <a:solidFill>
            <a:schemeClr val="dk1">
              <a:shade val="50000"/>
            </a:schemeClr>
          </a:solidFill>
        </a:fill>
      </a:tcStyle>
    </a:firstCol>
    <a:lastRow>
      <a:tcTxStyle b="on" i="off">
        <a:fontRef idx="minor"/>
        <a:schemeClr val="tx1"/>
      </a:tcTxStyle>
      <a:tcStyle>
        <a:tcBdr>
          <a:left>
            <a:ln>
              <a:noFill/>
            </a:ln>
          </a:left>
          <a:right>
            <a:ln>
              <a:noFill/>
            </a:ln>
          </a:right>
          <a:top>
            <a:ln w="38100" cap="flat" cmpd="sng" algn="ctr">
              <a:solidFill>
                <a:schemeClr val="accent1"/>
              </a:solidFill>
              <a:prstDash val="solid"/>
            </a:ln>
          </a:top>
          <a:bottom>
            <a:ln>
              <a:noFill/>
            </a:ln>
          </a:bottom>
          <a:insideH>
            <a:ln>
              <a:noFill/>
            </a:ln>
          </a:insideH>
          <a:insideV>
            <a:ln>
              <a:noFill/>
            </a:ln>
          </a:insideV>
          <a:tl2br>
            <a:ln>
              <a:noFill/>
            </a:ln>
          </a:tl2br>
          <a:tr2bl>
            <a:ln>
              <a:noFill/>
            </a:ln>
          </a:tr2bl>
        </a:tcBdr>
        <a:fill>
          <a:noFill/>
        </a:fill>
      </a:tcStyle>
    </a:lastRow>
    <a:firstRow>
      <a:tcTxStyle b="on" i="off">
        <a:fontRef idx="minor"/>
        <a:schemeClr val="accent1"/>
      </a:tcTxStyle>
      <a:tcStyle>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2" autoAdjust="0"/>
    <p:restoredTop sz="95611" autoAdjust="0"/>
  </p:normalViewPr>
  <p:slideViewPr>
    <p:cSldViewPr snapToGrid="0" snapToObjects="1">
      <p:cViewPr varScale="1">
        <p:scale>
          <a:sx n="141" d="100"/>
          <a:sy n="141" d="100"/>
        </p:scale>
        <p:origin x="1008" y="108"/>
      </p:cViewPr>
      <p:guideLst>
        <p:guide orient="horz" pos="1620"/>
        <p:guide pos="2880"/>
      </p:guideLst>
    </p:cSldViewPr>
  </p:slideViewPr>
  <p:outlineViewPr>
    <p:cViewPr>
      <p:scale>
        <a:sx n="33" d="100"/>
        <a:sy n="33" d="100"/>
      </p:scale>
      <p:origin x="0" y="-8736"/>
    </p:cViewPr>
  </p:outlineViewPr>
  <p:notesTextViewPr>
    <p:cViewPr>
      <p:scale>
        <a:sx n="3" d="2"/>
        <a:sy n="3" d="2"/>
      </p:scale>
      <p:origin x="0" y="0"/>
    </p:cViewPr>
  </p:notesTextViewPr>
  <p:sorterViewPr>
    <p:cViewPr>
      <p:scale>
        <a:sx n="120" d="100"/>
        <a:sy n="120" d="100"/>
      </p:scale>
      <p:origin x="0" y="-12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slide" Target="slides/slide14.xml"/><Relationship Id="rId50" Type="http://schemas.openxmlformats.org/officeDocument/2006/relationships/slide" Target="slides/slide17.xml"/><Relationship Id="rId55" Type="http://schemas.openxmlformats.org/officeDocument/2006/relationships/slide" Target="slides/slide22.xml"/><Relationship Id="rId63" Type="http://schemas.openxmlformats.org/officeDocument/2006/relationships/slide" Target="slides/slide30.xml"/><Relationship Id="rId68" Type="http://schemas.openxmlformats.org/officeDocument/2006/relationships/slide" Target="slides/slide35.xml"/><Relationship Id="rId76" Type="http://schemas.openxmlformats.org/officeDocument/2006/relationships/viewProps" Target="viewProps.xml"/><Relationship Id="rId7" Type="http://schemas.openxmlformats.org/officeDocument/2006/relationships/customXml" Target="../customXml/item7.xml"/><Relationship Id="rId71"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3" Type="http://schemas.openxmlformats.org/officeDocument/2006/relationships/slide" Target="slides/slide20.xml"/><Relationship Id="rId58" Type="http://schemas.openxmlformats.org/officeDocument/2006/relationships/slide" Target="slides/slide25.xml"/><Relationship Id="rId66" Type="http://schemas.openxmlformats.org/officeDocument/2006/relationships/slide" Target="slides/slide33.xml"/><Relationship Id="rId74" Type="http://schemas.openxmlformats.org/officeDocument/2006/relationships/commentAuthors" Target="commentAuthors.xml"/><Relationship Id="rId79" Type="http://schemas.microsoft.com/office/2015/10/relationships/revisionInfo" Target="revisionInfo.xml"/><Relationship Id="rId5" Type="http://schemas.openxmlformats.org/officeDocument/2006/relationships/customXml" Target="../customXml/item5.xml"/><Relationship Id="rId61" Type="http://schemas.openxmlformats.org/officeDocument/2006/relationships/slide" Target="slides/slide28.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slide" Target="slides/slide27.xml"/><Relationship Id="rId65" Type="http://schemas.openxmlformats.org/officeDocument/2006/relationships/slide" Target="slides/slide3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slide" Target="slides/slide15.xml"/><Relationship Id="rId56" Type="http://schemas.openxmlformats.org/officeDocument/2006/relationships/slide" Target="slides/slide23.xml"/><Relationship Id="rId64" Type="http://schemas.openxmlformats.org/officeDocument/2006/relationships/slide" Target="slides/slide31.xml"/><Relationship Id="rId69" Type="http://schemas.openxmlformats.org/officeDocument/2006/relationships/slide" Target="slides/slide36.xml"/><Relationship Id="rId77"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18.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5.xml"/><Relationship Id="rId46" Type="http://schemas.openxmlformats.org/officeDocument/2006/relationships/slide" Target="slides/slide13.xml"/><Relationship Id="rId59" Type="http://schemas.openxmlformats.org/officeDocument/2006/relationships/slide" Target="slides/slide26.xml"/><Relationship Id="rId67" Type="http://schemas.openxmlformats.org/officeDocument/2006/relationships/slide" Target="slides/slide34.xml"/><Relationship Id="rId20" Type="http://schemas.openxmlformats.org/officeDocument/2006/relationships/customXml" Target="../customXml/item20.xml"/><Relationship Id="rId41" Type="http://schemas.openxmlformats.org/officeDocument/2006/relationships/slide" Target="slides/slide8.xml"/><Relationship Id="rId54" Type="http://schemas.openxmlformats.org/officeDocument/2006/relationships/slide" Target="slides/slide21.xml"/><Relationship Id="rId62" Type="http://schemas.openxmlformats.org/officeDocument/2006/relationships/slide" Target="slides/slide29.xml"/><Relationship Id="rId70" Type="http://schemas.openxmlformats.org/officeDocument/2006/relationships/slide" Target="slides/slide37.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2600" cy="461963"/>
          </a:xfrm>
          <a:prstGeom prst="rect">
            <a:avLst/>
          </a:prstGeom>
        </p:spPr>
        <p:txBody>
          <a:bodyPr vert="horz" lIns="91427" tIns="45713" rIns="91427" bIns="4571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49701" y="0"/>
            <a:ext cx="3022600" cy="461963"/>
          </a:xfrm>
          <a:prstGeom prst="rect">
            <a:avLst/>
          </a:prstGeom>
        </p:spPr>
        <p:txBody>
          <a:bodyPr vert="horz" wrap="square" lIns="91427" tIns="45713" rIns="91427" bIns="45713" numCol="1" anchor="t" anchorCtr="0" compatLnSpc="1">
            <a:prstTxWarp prst="textNoShape">
              <a:avLst/>
            </a:prstTxWarp>
          </a:bodyPr>
          <a:lstStyle>
            <a:lvl1pPr algn="r">
              <a:defRPr sz="1100">
                <a:latin typeface="Calibri" pitchFamily="34" charset="0"/>
              </a:defRPr>
            </a:lvl1pPr>
          </a:lstStyle>
          <a:p>
            <a:pPr>
              <a:defRPr/>
            </a:pPr>
            <a:fld id="{2A52147A-CD42-488D-9276-5A9ED7C5857D}" type="datetimeFigureOut">
              <a:rPr lang="en-US" altLang="en-US"/>
              <a:pPr>
                <a:defRPr/>
              </a:pPr>
              <a:t>12/15/2020</a:t>
            </a:fld>
            <a:endParaRPr lang="en-US" altLang="en-US" dirty="0"/>
          </a:p>
        </p:txBody>
      </p:sp>
      <p:sp>
        <p:nvSpPr>
          <p:cNvPr id="4" name="Footer Placeholder 3"/>
          <p:cNvSpPr>
            <a:spLocks noGrp="1"/>
          </p:cNvSpPr>
          <p:nvPr>
            <p:ph type="ftr" sz="quarter" idx="2"/>
          </p:nvPr>
        </p:nvSpPr>
        <p:spPr>
          <a:xfrm>
            <a:off x="1" y="8772525"/>
            <a:ext cx="3022600" cy="461963"/>
          </a:xfrm>
          <a:prstGeom prst="rect">
            <a:avLst/>
          </a:prstGeom>
        </p:spPr>
        <p:txBody>
          <a:bodyPr vert="horz" lIns="91427" tIns="45713" rIns="91427" bIns="4571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49701" y="8772525"/>
            <a:ext cx="3022600" cy="461963"/>
          </a:xfrm>
          <a:prstGeom prst="rect">
            <a:avLst/>
          </a:prstGeom>
        </p:spPr>
        <p:txBody>
          <a:bodyPr vert="horz" wrap="square" lIns="91427" tIns="45713" rIns="91427" bIns="45713" numCol="1" anchor="b" anchorCtr="0" compatLnSpc="1">
            <a:prstTxWarp prst="textNoShape">
              <a:avLst/>
            </a:prstTxWarp>
          </a:bodyPr>
          <a:lstStyle>
            <a:lvl1pPr algn="r">
              <a:defRPr sz="1100">
                <a:latin typeface="Calibri" pitchFamily="34" charset="0"/>
              </a:defRPr>
            </a:lvl1pPr>
          </a:lstStyle>
          <a:p>
            <a:pPr>
              <a:defRPr/>
            </a:pPr>
            <a:fld id="{30881E5B-5E8C-42C5-A155-152F4DF9EC1A}" type="slidenum">
              <a:rPr lang="en-US" altLang="en-US"/>
              <a:pPr>
                <a:defRPr/>
              </a:pPr>
              <a:t>‹#›</a:t>
            </a:fld>
            <a:endParaRPr lang="en-US" altLang="en-US" dirty="0"/>
          </a:p>
        </p:txBody>
      </p:sp>
    </p:spTree>
    <p:extLst>
      <p:ext uri="{BB962C8B-B14F-4D97-AF65-F5344CB8AC3E}">
        <p14:creationId xmlns:p14="http://schemas.microsoft.com/office/powerpoint/2010/main" val="1093063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2600" cy="463550"/>
          </a:xfrm>
          <a:prstGeom prst="rect">
            <a:avLst/>
          </a:prstGeom>
        </p:spPr>
        <p:txBody>
          <a:bodyPr vert="horz" lIns="92606" tIns="46303" rIns="92606" bIns="4630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49701" y="1"/>
            <a:ext cx="3022600" cy="463550"/>
          </a:xfrm>
          <a:prstGeom prst="rect">
            <a:avLst/>
          </a:prstGeom>
        </p:spPr>
        <p:txBody>
          <a:bodyPr vert="horz" wrap="square" lIns="92606" tIns="46303" rIns="92606" bIns="46303" numCol="1" anchor="t" anchorCtr="0" compatLnSpc="1">
            <a:prstTxWarp prst="textNoShape">
              <a:avLst/>
            </a:prstTxWarp>
          </a:bodyPr>
          <a:lstStyle>
            <a:lvl1pPr algn="r">
              <a:defRPr sz="1100">
                <a:latin typeface="Calibri" pitchFamily="34" charset="0"/>
              </a:defRPr>
            </a:lvl1pPr>
          </a:lstStyle>
          <a:p>
            <a:pPr>
              <a:defRPr/>
            </a:pPr>
            <a:fld id="{AF45C94E-D0D1-4A10-8044-193E96A09458}" type="datetimeFigureOut">
              <a:rPr lang="en-US" altLang="en-US"/>
              <a:pPr>
                <a:defRPr/>
              </a:pPr>
              <a:t>12/15/2020</a:t>
            </a:fld>
            <a:endParaRPr lang="en-US" altLang="en-US" dirty="0"/>
          </a:p>
        </p:txBody>
      </p:sp>
      <p:sp>
        <p:nvSpPr>
          <p:cNvPr id="4" name="Slide Image Placeholder 3"/>
          <p:cNvSpPr>
            <a:spLocks noGrp="1" noRot="1" noChangeAspect="1"/>
          </p:cNvSpPr>
          <p:nvPr>
            <p:ph type="sldImg" idx="2"/>
          </p:nvPr>
        </p:nvSpPr>
        <p:spPr>
          <a:xfrm>
            <a:off x="715963" y="1154113"/>
            <a:ext cx="5541962" cy="3117850"/>
          </a:xfrm>
          <a:prstGeom prst="rect">
            <a:avLst/>
          </a:prstGeom>
          <a:noFill/>
          <a:ln w="12700">
            <a:solidFill>
              <a:prstClr val="black"/>
            </a:solidFill>
          </a:ln>
        </p:spPr>
        <p:txBody>
          <a:bodyPr vert="horz" lIns="92606" tIns="46303" rIns="92606" bIns="46303" rtlCol="0" anchor="ctr"/>
          <a:lstStyle/>
          <a:p>
            <a:pPr lvl="0"/>
            <a:endParaRPr lang="en-US" noProof="0" dirty="0"/>
          </a:p>
        </p:txBody>
      </p:sp>
      <p:sp>
        <p:nvSpPr>
          <p:cNvPr id="5" name="Notes Placeholder 4"/>
          <p:cNvSpPr>
            <a:spLocks noGrp="1"/>
          </p:cNvSpPr>
          <p:nvPr>
            <p:ph type="body" sz="quarter" idx="3"/>
          </p:nvPr>
        </p:nvSpPr>
        <p:spPr>
          <a:xfrm>
            <a:off x="696913" y="4445001"/>
            <a:ext cx="5580062" cy="3636964"/>
          </a:xfrm>
          <a:prstGeom prst="rect">
            <a:avLst/>
          </a:prstGeom>
        </p:spPr>
        <p:txBody>
          <a:bodyPr vert="horz" lIns="92606" tIns="46303" rIns="92606" bIns="4630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772526"/>
            <a:ext cx="3022600" cy="463550"/>
          </a:xfrm>
          <a:prstGeom prst="rect">
            <a:avLst/>
          </a:prstGeom>
        </p:spPr>
        <p:txBody>
          <a:bodyPr vert="horz" lIns="92606" tIns="46303" rIns="92606" bIns="4630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49701" y="8772526"/>
            <a:ext cx="3022600" cy="463550"/>
          </a:xfrm>
          <a:prstGeom prst="rect">
            <a:avLst/>
          </a:prstGeom>
        </p:spPr>
        <p:txBody>
          <a:bodyPr vert="horz" wrap="square" lIns="92606" tIns="46303" rIns="92606" bIns="46303" numCol="1" anchor="b" anchorCtr="0" compatLnSpc="1">
            <a:prstTxWarp prst="textNoShape">
              <a:avLst/>
            </a:prstTxWarp>
          </a:bodyPr>
          <a:lstStyle>
            <a:lvl1pPr algn="r">
              <a:defRPr sz="1100">
                <a:latin typeface="Calibri" pitchFamily="34" charset="0"/>
              </a:defRPr>
            </a:lvl1pPr>
          </a:lstStyle>
          <a:p>
            <a:pPr>
              <a:defRPr/>
            </a:pPr>
            <a:fld id="{FF94B2D0-6B4C-48CF-97F2-D65075F67B53}" type="slidenum">
              <a:rPr lang="en-US" altLang="en-US"/>
              <a:pPr>
                <a:defRPr/>
              </a:pPr>
              <a:t>‹#›</a:t>
            </a:fld>
            <a:endParaRPr lang="en-US" altLang="en-US" dirty="0"/>
          </a:p>
        </p:txBody>
      </p:sp>
    </p:spTree>
    <p:extLst>
      <p:ext uri="{BB962C8B-B14F-4D97-AF65-F5344CB8AC3E}">
        <p14:creationId xmlns:p14="http://schemas.microsoft.com/office/powerpoint/2010/main" val="3785191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835" algn="l" rtl="0" eaLnBrk="0" fontAlgn="base" hangingPunct="0">
      <a:spcBef>
        <a:spcPct val="30000"/>
      </a:spcBef>
      <a:spcAft>
        <a:spcPct val="0"/>
      </a:spcAft>
      <a:defRPr sz="1200" kern="1200">
        <a:solidFill>
          <a:schemeClr val="tx1"/>
        </a:solidFill>
        <a:latin typeface="+mn-lt"/>
        <a:ea typeface="+mn-ea"/>
        <a:cs typeface="+mn-cs"/>
      </a:defRPr>
    </a:lvl2pPr>
    <a:lvl3pPr marL="913670" algn="l" rtl="0" eaLnBrk="0" fontAlgn="base" hangingPunct="0">
      <a:spcBef>
        <a:spcPct val="30000"/>
      </a:spcBef>
      <a:spcAft>
        <a:spcPct val="0"/>
      </a:spcAft>
      <a:defRPr sz="1200" kern="1200">
        <a:solidFill>
          <a:schemeClr val="tx1"/>
        </a:solidFill>
        <a:latin typeface="+mn-lt"/>
        <a:ea typeface="+mn-ea"/>
        <a:cs typeface="+mn-cs"/>
      </a:defRPr>
    </a:lvl3pPr>
    <a:lvl4pPr marL="1370505" algn="l" rtl="0" eaLnBrk="0" fontAlgn="base" hangingPunct="0">
      <a:spcBef>
        <a:spcPct val="30000"/>
      </a:spcBef>
      <a:spcAft>
        <a:spcPct val="0"/>
      </a:spcAft>
      <a:defRPr sz="1200" kern="1200">
        <a:solidFill>
          <a:schemeClr val="tx1"/>
        </a:solidFill>
        <a:latin typeface="+mn-lt"/>
        <a:ea typeface="+mn-ea"/>
        <a:cs typeface="+mn-cs"/>
      </a:defRPr>
    </a:lvl4pPr>
    <a:lvl5pPr marL="1827336" algn="l" rtl="0" eaLnBrk="0" fontAlgn="base" hangingPunct="0">
      <a:spcBef>
        <a:spcPct val="30000"/>
      </a:spcBef>
      <a:spcAft>
        <a:spcPct val="0"/>
      </a:spcAft>
      <a:defRPr sz="1200" kern="1200">
        <a:solidFill>
          <a:schemeClr val="tx1"/>
        </a:solidFill>
        <a:latin typeface="+mn-lt"/>
        <a:ea typeface="+mn-ea"/>
        <a:cs typeface="+mn-cs"/>
      </a:defRPr>
    </a:lvl5pPr>
    <a:lvl6pPr marL="2284166" algn="l" defTabSz="913670" rtl="0" eaLnBrk="1" latinLnBrk="0" hangingPunct="1">
      <a:defRPr sz="1200" kern="1200">
        <a:solidFill>
          <a:schemeClr val="tx1"/>
        </a:solidFill>
        <a:latin typeface="+mn-lt"/>
        <a:ea typeface="+mn-ea"/>
        <a:cs typeface="+mn-cs"/>
      </a:defRPr>
    </a:lvl6pPr>
    <a:lvl7pPr marL="2741009" algn="l" defTabSz="913670" rtl="0" eaLnBrk="1" latinLnBrk="0" hangingPunct="1">
      <a:defRPr sz="1200" kern="1200">
        <a:solidFill>
          <a:schemeClr val="tx1"/>
        </a:solidFill>
        <a:latin typeface="+mn-lt"/>
        <a:ea typeface="+mn-ea"/>
        <a:cs typeface="+mn-cs"/>
      </a:defRPr>
    </a:lvl7pPr>
    <a:lvl8pPr marL="3197838" algn="l" defTabSz="913670" rtl="0" eaLnBrk="1" latinLnBrk="0" hangingPunct="1">
      <a:defRPr sz="1200" kern="1200">
        <a:solidFill>
          <a:schemeClr val="tx1"/>
        </a:solidFill>
        <a:latin typeface="+mn-lt"/>
        <a:ea typeface="+mn-ea"/>
        <a:cs typeface="+mn-cs"/>
      </a:defRPr>
    </a:lvl8pPr>
    <a:lvl9pPr marL="3654669" algn="l" defTabSz="913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1122363"/>
            <a:ext cx="5389563" cy="3032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0</a:t>
            </a:fld>
            <a:endParaRPr lang="en-US" altLang="en-US" dirty="0"/>
          </a:p>
        </p:txBody>
      </p:sp>
    </p:spTree>
    <p:extLst>
      <p:ext uri="{BB962C8B-B14F-4D97-AF65-F5344CB8AC3E}">
        <p14:creationId xmlns:p14="http://schemas.microsoft.com/office/powerpoint/2010/main" val="320391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15</a:t>
            </a:fld>
            <a:endParaRPr lang="en-US"/>
          </a:p>
        </p:txBody>
      </p:sp>
    </p:spTree>
    <p:extLst>
      <p:ext uri="{BB962C8B-B14F-4D97-AF65-F5344CB8AC3E}">
        <p14:creationId xmlns:p14="http://schemas.microsoft.com/office/powerpoint/2010/main" val="3584886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16</a:t>
            </a:fld>
            <a:endParaRPr lang="en-US"/>
          </a:p>
        </p:txBody>
      </p:sp>
    </p:spTree>
    <p:extLst>
      <p:ext uri="{BB962C8B-B14F-4D97-AF65-F5344CB8AC3E}">
        <p14:creationId xmlns:p14="http://schemas.microsoft.com/office/powerpoint/2010/main" val="201320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17</a:t>
            </a:fld>
            <a:endParaRPr lang="en-US"/>
          </a:p>
        </p:txBody>
      </p:sp>
    </p:spTree>
    <p:extLst>
      <p:ext uri="{BB962C8B-B14F-4D97-AF65-F5344CB8AC3E}">
        <p14:creationId xmlns:p14="http://schemas.microsoft.com/office/powerpoint/2010/main" val="58117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18</a:t>
            </a:fld>
            <a:endParaRPr lang="en-US"/>
          </a:p>
        </p:txBody>
      </p:sp>
    </p:spTree>
    <p:extLst>
      <p:ext uri="{BB962C8B-B14F-4D97-AF65-F5344CB8AC3E}">
        <p14:creationId xmlns:p14="http://schemas.microsoft.com/office/powerpoint/2010/main" val="242081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Direct - Controllable</a:t>
            </a:r>
          </a:p>
          <a:p>
            <a:r>
              <a:rPr lang="en-US" dirty="0"/>
              <a:t>Consumed – very important, directly attributable</a:t>
            </a:r>
          </a:p>
          <a:p>
            <a:r>
              <a:rPr lang="en-US" dirty="0"/>
              <a:t>Indirect &gt; Allocations / Overhead / Assigned</a:t>
            </a:r>
          </a:p>
          <a:p>
            <a:endParaRPr lang="en-US" dirty="0"/>
          </a:p>
          <a:p>
            <a:r>
              <a:rPr lang="en-US" dirty="0"/>
              <a:t>Carl, focus on controllability</a:t>
            </a:r>
          </a:p>
          <a:p>
            <a:r>
              <a:rPr lang="en-US" dirty="0"/>
              <a:t>Also use fixed / variable</a:t>
            </a:r>
          </a:p>
        </p:txBody>
      </p:sp>
      <p:sp>
        <p:nvSpPr>
          <p:cNvPr id="4" name="Slide Number Placeholder 3"/>
          <p:cNvSpPr>
            <a:spLocks noGrp="1"/>
          </p:cNvSpPr>
          <p:nvPr>
            <p:ph type="sldNum" sz="quarter" idx="5"/>
          </p:nvPr>
        </p:nvSpPr>
        <p:spPr/>
        <p:txBody>
          <a:bodyPr/>
          <a:lstStyle/>
          <a:p>
            <a:pPr>
              <a:defRPr/>
            </a:pPr>
            <a:fld id="{FF94B2D0-6B4C-48CF-97F2-D65075F67B53}" type="slidenum">
              <a:rPr lang="en-US" altLang="en-US" smtClean="0"/>
              <a:pPr>
                <a:defRPr/>
              </a:pPr>
              <a:t>19</a:t>
            </a:fld>
            <a:endParaRPr lang="en-US" altLang="en-US"/>
          </a:p>
        </p:txBody>
      </p:sp>
    </p:spTree>
    <p:extLst>
      <p:ext uri="{BB962C8B-B14F-4D97-AF65-F5344CB8AC3E}">
        <p14:creationId xmlns:p14="http://schemas.microsoft.com/office/powerpoint/2010/main" val="123333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of changes included:</a:t>
            </a:r>
          </a:p>
          <a:p>
            <a:pPr marL="171450" indent="-171450">
              <a:buFontTx/>
              <a:buChar char="-"/>
            </a:pPr>
            <a:r>
              <a:rPr lang="en-US" dirty="0"/>
              <a:t>“MACD”</a:t>
            </a:r>
          </a:p>
          <a:p>
            <a:pPr marL="628285" lvl="1" indent="-171450">
              <a:buFontTx/>
              <a:buChar char="-"/>
            </a:pPr>
            <a:r>
              <a:rPr lang="en-US" b="1" dirty="0"/>
              <a:t>Moved</a:t>
            </a:r>
            <a:r>
              <a:rPr lang="en-US" dirty="0"/>
              <a:t> some entries to different locations (such as Database &amp; Middleware</a:t>
            </a:r>
            <a:r>
              <a:rPr lang="en-US" baseline="0" dirty="0"/>
              <a:t> in the Towers)</a:t>
            </a:r>
          </a:p>
          <a:p>
            <a:pPr marL="628285" lvl="1" indent="-171450">
              <a:buFontTx/>
              <a:buChar char="-"/>
            </a:pPr>
            <a:r>
              <a:rPr lang="en-US" b="1" baseline="0" dirty="0"/>
              <a:t>Added</a:t>
            </a:r>
            <a:r>
              <a:rPr lang="en-US" baseline="0" dirty="0"/>
              <a:t> new categories – including Internal Services in Cost Pools, Strategy &amp; Planning along with Security &amp; Compliance in the Delivery services.</a:t>
            </a:r>
          </a:p>
          <a:p>
            <a:pPr marL="628285" lvl="1" indent="-171450">
              <a:buFontTx/>
              <a:buChar char="-"/>
            </a:pPr>
            <a:r>
              <a:rPr lang="en-US" b="1" baseline="0" dirty="0"/>
              <a:t>Changed</a:t>
            </a:r>
            <a:r>
              <a:rPr lang="en-US" baseline="0" dirty="0"/>
              <a:t> the name and meaning of several (such as Online &amp; Offline Storage in the Towers, Virtual Compute and Containers in the Infrastructure services.</a:t>
            </a:r>
          </a:p>
          <a:p>
            <a:pPr marL="628285" lvl="1" indent="-171450">
              <a:buFontTx/>
              <a:buChar char="-"/>
            </a:pPr>
            <a:r>
              <a:rPr lang="en-US" b="1" baseline="0" dirty="0"/>
              <a:t>Deleted</a:t>
            </a:r>
            <a:r>
              <a:rPr lang="en-US" b="0" baseline="0" dirty="0"/>
              <a:t> some entries to consolidate and simplify the structure (for example, in the Platform services which was collapsed to two categories – Data and Applications; in the Towers, removed Public Cloud and added as a level 3 categorization)</a:t>
            </a:r>
          </a:p>
          <a:p>
            <a:pPr marL="171450" lvl="0" indent="-171450">
              <a:buFontTx/>
              <a:buChar char="-"/>
            </a:pPr>
            <a:r>
              <a:rPr lang="en-US" b="0" baseline="0" dirty="0"/>
              <a:t>Additional input was provided in the overall definition of the various taxonomy entries as well as grammatical and other input to improve the overall readability of the taxonomy.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F94B2D0-6B4C-48CF-97F2-D65075F67B5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67759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25475"/>
            <a:ext cx="6648450" cy="3740150"/>
          </a:xfrm>
        </p:spPr>
      </p:sp>
      <p:sp>
        <p:nvSpPr>
          <p:cNvPr id="3" name="Notes Placeholder 2"/>
          <p:cNvSpPr>
            <a:spLocks noGrp="1"/>
          </p:cNvSpPr>
          <p:nvPr>
            <p:ph type="body" idx="1"/>
          </p:nvPr>
        </p:nvSpPr>
        <p:spPr/>
        <p:txBody>
          <a:bodyPr/>
          <a:lstStyle/>
          <a:p>
            <a:pPr marL="0" indent="0">
              <a:buNone/>
            </a:pPr>
            <a:r>
              <a:rPr lang="en-US" b="1"/>
              <a:t>Lecture: </a:t>
            </a:r>
          </a:p>
          <a:p>
            <a:r>
              <a:rPr lang="en-US"/>
              <a:t>Many taxonomies, such as those in biology (think Tree of Life), are hierarchical, illustrating the relationship between the different ranks, branches, or layers of a schema. </a:t>
            </a:r>
          </a:p>
          <a:p>
            <a:r>
              <a:rPr lang="en-US"/>
              <a:t>Similarly, the TBM taxonomy </a:t>
            </a:r>
            <a:r>
              <a:rPr lang="en-US" b="1"/>
              <a:t>classifies and organizes </a:t>
            </a:r>
            <a:r>
              <a:rPr lang="en-US"/>
              <a:t>IT costs, units, and other metrics from disparate sources, assets, and services in a hierarchical manner and provides a common set of terms to describe them. </a:t>
            </a:r>
          </a:p>
          <a:p>
            <a:r>
              <a:rPr lang="en-US"/>
              <a:t>The TBM taxonomy is not just semantics. It gives everyone the ability to compare technologies, towers, and services to peers and third-party options (e.g., the public cloud). </a:t>
            </a:r>
          </a:p>
          <a:p>
            <a:r>
              <a:rPr lang="en-US"/>
              <a:t>There are for layers to the TBM Taxonomy.</a:t>
            </a:r>
            <a:r>
              <a:rPr lang="en-US" baseline="0"/>
              <a:t> </a:t>
            </a:r>
            <a:r>
              <a:rPr lang="en-US"/>
              <a:t>They</a:t>
            </a:r>
            <a:r>
              <a:rPr lang="en-US" baseline="0"/>
              <a:t> are:</a:t>
            </a:r>
            <a:endParaRPr lang="en-US"/>
          </a:p>
          <a:p>
            <a:pPr lvl="1"/>
            <a:r>
              <a:rPr lang="en-US" b="1"/>
              <a:t>(Click)</a:t>
            </a:r>
            <a:r>
              <a:rPr lang="en-US" b="1" baseline="0"/>
              <a:t> </a:t>
            </a:r>
            <a:r>
              <a:rPr lang="en-US" b="1"/>
              <a:t>Cost Pools: </a:t>
            </a:r>
            <a:r>
              <a:rPr lang="en-US"/>
              <a:t>Cost pools are low-level categories that are often aligned easily to general ledger accounts. For example, you probably have GL accounts for labor, like salaries and benefits, and for external labor, like professional fees. Cost pools make it easier to allocate or apportion costs easier to IT towers, than trying to go directly from GL accounts.</a:t>
            </a:r>
          </a:p>
          <a:p>
            <a:pPr lvl="1"/>
            <a:endParaRPr lang="en-US" b="1"/>
          </a:p>
          <a:p>
            <a:pPr lvl="1"/>
            <a:r>
              <a:rPr lang="en-US" b="1"/>
              <a:t>(Click)</a:t>
            </a:r>
            <a:r>
              <a:rPr lang="en-US" b="1" baseline="0"/>
              <a:t> </a:t>
            </a:r>
            <a:r>
              <a:rPr lang="en-US" b="1"/>
              <a:t>IT Towers: </a:t>
            </a:r>
            <a:r>
              <a:rPr lang="en-US"/>
              <a:t>IT Towers and sub-towers are the basic building blocks of services and applications. They are sometimes called domains or functions. Many IT shops have dedicated departments or cost centers for towers that are then delivered as shared resources for application and service owners. </a:t>
            </a:r>
          </a:p>
          <a:p>
            <a:pPr marL="419208" lvl="1" indent="-179191" defTabSz="946916">
              <a:defRPr/>
            </a:pPr>
            <a:endParaRPr lang="en-US" b="1"/>
          </a:p>
          <a:p>
            <a:pPr marL="419208" lvl="1" indent="-179191" defTabSz="946916">
              <a:defRPr/>
            </a:pPr>
            <a:r>
              <a:rPr lang="en-US" b="1"/>
              <a:t>(Click)</a:t>
            </a:r>
            <a:r>
              <a:rPr lang="en-US" b="1" baseline="0"/>
              <a:t> </a:t>
            </a:r>
            <a:r>
              <a:rPr lang="en-US" b="1"/>
              <a:t>Apps and Services: </a:t>
            </a:r>
            <a:r>
              <a:rPr lang="en-US"/>
              <a:t>Services are what IT delivers to end consumers and business partners. In more mature, service-oriented organizations, services are well defined, advertised in a service catalog, priced or costed, and measured for consumption, among other practices. Service definitions should convey business value to business leaders, users or other stakeholders.</a:t>
            </a:r>
          </a:p>
          <a:p>
            <a:pPr marL="419208" lvl="1" indent="-179191" defTabSz="946916">
              <a:defRPr/>
            </a:pPr>
            <a:endParaRPr lang="en-US" b="1"/>
          </a:p>
          <a:p>
            <a:pPr marL="419208" lvl="1" indent="-179191" defTabSz="946916">
              <a:defRPr/>
            </a:pPr>
            <a:r>
              <a:rPr lang="en-US" b="1"/>
              <a:t>(Click)</a:t>
            </a:r>
            <a:r>
              <a:rPr lang="en-US" b="1" baseline="0"/>
              <a:t> </a:t>
            </a:r>
            <a:r>
              <a:rPr lang="en-US" b="1"/>
              <a:t>BUs or Business Capabilities: </a:t>
            </a:r>
            <a:r>
              <a:rPr lang="en-US"/>
              <a:t>These are the consumers, effectively, of your services. Most of the time, business units such as lines of business or major departments are used, but business capabilities, such as order to cash, supply chain management, field enablement, etc. may be used.</a:t>
            </a:r>
          </a:p>
        </p:txBody>
      </p:sp>
      <p:sp>
        <p:nvSpPr>
          <p:cNvPr id="7" name="Footer Placeholder 6"/>
          <p:cNvSpPr>
            <a:spLocks noGrp="1"/>
          </p:cNvSpPr>
          <p:nvPr>
            <p:ph type="ftr" sz="quarter" idx="10"/>
          </p:nvPr>
        </p:nvSpPr>
        <p:spPr/>
        <p:txBody>
          <a:bodyPr/>
          <a:lstStyle/>
          <a:p>
            <a:r>
              <a:rPr lang="en-US"/>
              <a:t>© 2017 Technology Business Management Council, Ltd. All Rights Reserved.</a:t>
            </a:r>
          </a:p>
        </p:txBody>
      </p:sp>
      <p:sp>
        <p:nvSpPr>
          <p:cNvPr id="8" name="Slide Number Placeholder 7"/>
          <p:cNvSpPr>
            <a:spLocks noGrp="1"/>
          </p:cNvSpPr>
          <p:nvPr>
            <p:ph type="sldNum" sz="quarter" idx="11"/>
          </p:nvPr>
        </p:nvSpPr>
        <p:spPr/>
        <p:txBody>
          <a:bodyPr/>
          <a:lstStyle/>
          <a:p>
            <a:fld id="{120394FA-DB15-4F1F-B2B6-465A9D23EE6C}" type="slidenum">
              <a:rPr lang="en-US" smtClean="0"/>
              <a:pPr/>
              <a:t>22</a:t>
            </a:fld>
            <a:endParaRPr lang="en-US"/>
          </a:p>
        </p:txBody>
      </p:sp>
      <p:sp>
        <p:nvSpPr>
          <p:cNvPr id="9" name="Header Placeholder 8"/>
          <p:cNvSpPr>
            <a:spLocks noGrp="1"/>
          </p:cNvSpPr>
          <p:nvPr>
            <p:ph type="hdr" sz="quarter" idx="12"/>
          </p:nvPr>
        </p:nvSpPr>
        <p:spPr/>
        <p:txBody>
          <a:bodyPr/>
          <a:lstStyle/>
          <a:p>
            <a:pPr>
              <a:defRPr/>
            </a:pPr>
            <a:r>
              <a:rPr lang="en-US"/>
              <a:t>TBM Council Course Template</a:t>
            </a:r>
          </a:p>
        </p:txBody>
      </p:sp>
    </p:spTree>
    <p:extLst>
      <p:ext uri="{BB962C8B-B14F-4D97-AF65-F5344CB8AC3E}">
        <p14:creationId xmlns:p14="http://schemas.microsoft.com/office/powerpoint/2010/main" val="572843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23</a:t>
            </a:fld>
            <a:endParaRPr lang="en-US"/>
          </a:p>
        </p:txBody>
      </p:sp>
    </p:spTree>
    <p:extLst>
      <p:ext uri="{BB962C8B-B14F-4D97-AF65-F5344CB8AC3E}">
        <p14:creationId xmlns:p14="http://schemas.microsoft.com/office/powerpoint/2010/main" val="1503265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24</a:t>
            </a:fld>
            <a:endParaRPr lang="en-US"/>
          </a:p>
        </p:txBody>
      </p:sp>
    </p:spTree>
    <p:extLst>
      <p:ext uri="{BB962C8B-B14F-4D97-AF65-F5344CB8AC3E}">
        <p14:creationId xmlns:p14="http://schemas.microsoft.com/office/powerpoint/2010/main" val="254673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25</a:t>
            </a:fld>
            <a:endParaRPr lang="en-US"/>
          </a:p>
        </p:txBody>
      </p:sp>
    </p:spTree>
    <p:extLst>
      <p:ext uri="{BB962C8B-B14F-4D97-AF65-F5344CB8AC3E}">
        <p14:creationId xmlns:p14="http://schemas.microsoft.com/office/powerpoint/2010/main" val="223963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7</a:t>
            </a:fld>
            <a:endParaRPr lang="en-US"/>
          </a:p>
        </p:txBody>
      </p:sp>
    </p:spTree>
    <p:extLst>
      <p:ext uri="{BB962C8B-B14F-4D97-AF65-F5344CB8AC3E}">
        <p14:creationId xmlns:p14="http://schemas.microsoft.com/office/powerpoint/2010/main" val="2832823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26</a:t>
            </a:fld>
            <a:endParaRPr lang="en-US"/>
          </a:p>
        </p:txBody>
      </p:sp>
    </p:spTree>
    <p:extLst>
      <p:ext uri="{BB962C8B-B14F-4D97-AF65-F5344CB8AC3E}">
        <p14:creationId xmlns:p14="http://schemas.microsoft.com/office/powerpoint/2010/main" val="3453317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27</a:t>
            </a:fld>
            <a:endParaRPr lang="en-US"/>
          </a:p>
        </p:txBody>
      </p:sp>
    </p:spTree>
    <p:extLst>
      <p:ext uri="{BB962C8B-B14F-4D97-AF65-F5344CB8AC3E}">
        <p14:creationId xmlns:p14="http://schemas.microsoft.com/office/powerpoint/2010/main" val="3438829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28</a:t>
            </a:fld>
            <a:endParaRPr lang="en-US"/>
          </a:p>
        </p:txBody>
      </p:sp>
    </p:spTree>
    <p:extLst>
      <p:ext uri="{BB962C8B-B14F-4D97-AF65-F5344CB8AC3E}">
        <p14:creationId xmlns:p14="http://schemas.microsoft.com/office/powerpoint/2010/main" val="2705966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29</a:t>
            </a:fld>
            <a:endParaRPr lang="en-US"/>
          </a:p>
        </p:txBody>
      </p:sp>
    </p:spTree>
    <p:extLst>
      <p:ext uri="{BB962C8B-B14F-4D97-AF65-F5344CB8AC3E}">
        <p14:creationId xmlns:p14="http://schemas.microsoft.com/office/powerpoint/2010/main" val="1445893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30</a:t>
            </a:fld>
            <a:endParaRPr lang="en-US"/>
          </a:p>
        </p:txBody>
      </p:sp>
    </p:spTree>
    <p:extLst>
      <p:ext uri="{BB962C8B-B14F-4D97-AF65-F5344CB8AC3E}">
        <p14:creationId xmlns:p14="http://schemas.microsoft.com/office/powerpoint/2010/main" val="3371396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31</a:t>
            </a:fld>
            <a:endParaRPr lang="en-US"/>
          </a:p>
        </p:txBody>
      </p:sp>
    </p:spTree>
    <p:extLst>
      <p:ext uri="{BB962C8B-B14F-4D97-AF65-F5344CB8AC3E}">
        <p14:creationId xmlns:p14="http://schemas.microsoft.com/office/powerpoint/2010/main" val="587992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32</a:t>
            </a:fld>
            <a:endParaRPr lang="en-US"/>
          </a:p>
        </p:txBody>
      </p:sp>
    </p:spTree>
    <p:extLst>
      <p:ext uri="{BB962C8B-B14F-4D97-AF65-F5344CB8AC3E}">
        <p14:creationId xmlns:p14="http://schemas.microsoft.com/office/powerpoint/2010/main" val="1544966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33</a:t>
            </a:fld>
            <a:endParaRPr lang="en-US"/>
          </a:p>
        </p:txBody>
      </p:sp>
    </p:spTree>
    <p:extLst>
      <p:ext uri="{BB962C8B-B14F-4D97-AF65-F5344CB8AC3E}">
        <p14:creationId xmlns:p14="http://schemas.microsoft.com/office/powerpoint/2010/main" val="419912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8</a:t>
            </a:fld>
            <a:endParaRPr lang="en-US"/>
          </a:p>
        </p:txBody>
      </p:sp>
    </p:spTree>
    <p:extLst>
      <p:ext uri="{BB962C8B-B14F-4D97-AF65-F5344CB8AC3E}">
        <p14:creationId xmlns:p14="http://schemas.microsoft.com/office/powerpoint/2010/main" val="23398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9</a:t>
            </a:fld>
            <a:endParaRPr lang="en-US"/>
          </a:p>
        </p:txBody>
      </p:sp>
    </p:spTree>
    <p:extLst>
      <p:ext uri="{BB962C8B-B14F-4D97-AF65-F5344CB8AC3E}">
        <p14:creationId xmlns:p14="http://schemas.microsoft.com/office/powerpoint/2010/main" val="361101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10</a:t>
            </a:fld>
            <a:endParaRPr lang="en-US"/>
          </a:p>
        </p:txBody>
      </p:sp>
    </p:spTree>
    <p:extLst>
      <p:ext uri="{BB962C8B-B14F-4D97-AF65-F5344CB8AC3E}">
        <p14:creationId xmlns:p14="http://schemas.microsoft.com/office/powerpoint/2010/main" val="113714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11</a:t>
            </a:fld>
            <a:endParaRPr lang="en-US"/>
          </a:p>
        </p:txBody>
      </p:sp>
    </p:spTree>
    <p:extLst>
      <p:ext uri="{BB962C8B-B14F-4D97-AF65-F5344CB8AC3E}">
        <p14:creationId xmlns:p14="http://schemas.microsoft.com/office/powerpoint/2010/main" val="397092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12</a:t>
            </a:fld>
            <a:endParaRPr lang="en-US"/>
          </a:p>
        </p:txBody>
      </p:sp>
    </p:spTree>
    <p:extLst>
      <p:ext uri="{BB962C8B-B14F-4D97-AF65-F5344CB8AC3E}">
        <p14:creationId xmlns:p14="http://schemas.microsoft.com/office/powerpoint/2010/main" val="242739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13</a:t>
            </a:fld>
            <a:endParaRPr lang="en-US"/>
          </a:p>
        </p:txBody>
      </p:sp>
    </p:spTree>
    <p:extLst>
      <p:ext uri="{BB962C8B-B14F-4D97-AF65-F5344CB8AC3E}">
        <p14:creationId xmlns:p14="http://schemas.microsoft.com/office/powerpoint/2010/main" val="71585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a:p>
        </p:txBody>
      </p:sp>
      <p:sp>
        <p:nvSpPr>
          <p:cNvPr id="4" name="Slide Number Placeholder 3"/>
          <p:cNvSpPr>
            <a:spLocks noGrp="1"/>
          </p:cNvSpPr>
          <p:nvPr>
            <p:ph type="sldNum" sz="quarter" idx="10"/>
          </p:nvPr>
        </p:nvSpPr>
        <p:spPr/>
        <p:txBody>
          <a:bodyPr/>
          <a:lstStyle/>
          <a:p>
            <a:fld id="{A5A37BC2-D900-498F-B688-2B906C89CBD5}" type="slidenum">
              <a:rPr lang="en-US" smtClean="0"/>
              <a:t>14</a:t>
            </a:fld>
            <a:endParaRPr lang="en-US"/>
          </a:p>
        </p:txBody>
      </p:sp>
    </p:spTree>
    <p:extLst>
      <p:ext uri="{BB962C8B-B14F-4D97-AF65-F5344CB8AC3E}">
        <p14:creationId xmlns:p14="http://schemas.microsoft.com/office/powerpoint/2010/main" val="1963621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3012560" y="1600201"/>
            <a:ext cx="0" cy="1956466"/>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ctrTitle" hasCustomPrompt="1"/>
          </p:nvPr>
        </p:nvSpPr>
        <p:spPr>
          <a:xfrm>
            <a:off x="3319206" y="1717507"/>
            <a:ext cx="5594023" cy="464646"/>
          </a:xfrm>
        </p:spPr>
        <p:txBody>
          <a:bodyPr wrap="square" anchor="b" anchorCtr="0">
            <a:spAutoFit/>
          </a:bodyPr>
          <a:lstStyle>
            <a:lvl1pPr>
              <a:defRPr sz="2775" b="1" baseline="0">
                <a:solidFill>
                  <a:schemeClr val="accent1"/>
                </a:solidFill>
              </a:defRPr>
            </a:lvl1pPr>
          </a:lstStyle>
          <a:p>
            <a:r>
              <a:rPr lang="en-US" dirty="0"/>
              <a:t>&lt;Presentation Title Here&gt;</a:t>
            </a:r>
          </a:p>
        </p:txBody>
      </p:sp>
      <p:sp>
        <p:nvSpPr>
          <p:cNvPr id="19" name="Text Placeholder 18"/>
          <p:cNvSpPr>
            <a:spLocks noGrp="1"/>
          </p:cNvSpPr>
          <p:nvPr userDrawn="1">
            <p:ph type="body" sz="quarter" idx="13" hasCustomPrompt="1"/>
          </p:nvPr>
        </p:nvSpPr>
        <p:spPr>
          <a:xfrm>
            <a:off x="3319201" y="2305052"/>
            <a:ext cx="5594024" cy="406400"/>
          </a:xfrm>
          <a:prstGeom prst="rect">
            <a:avLst/>
          </a:prstGeom>
        </p:spPr>
        <p:txBody>
          <a:bodyPr/>
          <a:lstStyle>
            <a:lvl1pPr marL="0" indent="0">
              <a:buNone/>
              <a:defRPr b="1">
                <a:solidFill>
                  <a:schemeClr val="tx2"/>
                </a:solidFill>
              </a:defRPr>
            </a:lvl1pPr>
            <a:lvl2pPr marL="288815" indent="0">
              <a:buNone/>
              <a:defRPr>
                <a:solidFill>
                  <a:schemeClr val="tx1"/>
                </a:solidFill>
              </a:defRPr>
            </a:lvl2pPr>
            <a:lvl3pPr marL="569693" indent="0">
              <a:buNone/>
              <a:defRPr>
                <a:solidFill>
                  <a:schemeClr val="tx1"/>
                </a:solidFill>
              </a:defRPr>
            </a:lvl3pPr>
            <a:lvl4pPr marL="855333" indent="0">
              <a:buNone/>
              <a:defRPr>
                <a:solidFill>
                  <a:schemeClr val="tx1"/>
                </a:solidFill>
              </a:defRPr>
            </a:lvl4pPr>
            <a:lvl5pPr marL="1140972" indent="0">
              <a:buNone/>
              <a:defRPr>
                <a:solidFill>
                  <a:schemeClr val="tx1"/>
                </a:solidFill>
              </a:defRPr>
            </a:lvl5pPr>
          </a:lstStyle>
          <a:p>
            <a:pPr lvl="0"/>
            <a:r>
              <a:rPr lang="en-US" dirty="0"/>
              <a:t>&lt;Presenter Name Here&gt;</a:t>
            </a:r>
          </a:p>
        </p:txBody>
      </p:sp>
      <p:sp>
        <p:nvSpPr>
          <p:cNvPr id="21" name="Text Placeholder 20"/>
          <p:cNvSpPr>
            <a:spLocks noGrp="1"/>
          </p:cNvSpPr>
          <p:nvPr userDrawn="1">
            <p:ph type="body" sz="quarter" idx="14" hasCustomPrompt="1"/>
          </p:nvPr>
        </p:nvSpPr>
        <p:spPr>
          <a:xfrm>
            <a:off x="3318444" y="2711452"/>
            <a:ext cx="5595371" cy="374650"/>
          </a:xfrm>
          <a:prstGeom prst="rect">
            <a:avLst/>
          </a:prstGeom>
        </p:spPr>
        <p:txBody>
          <a:bodyPr>
            <a:normAutofit/>
          </a:bodyPr>
          <a:lstStyle>
            <a:lvl1pPr marL="0" indent="0">
              <a:buNone/>
              <a:defRPr sz="1350" b="0">
                <a:solidFill>
                  <a:schemeClr val="tx2"/>
                </a:solidFill>
              </a:defRPr>
            </a:lvl1pPr>
            <a:lvl2pPr marL="288815" indent="0">
              <a:buNone/>
              <a:defRPr b="0">
                <a:solidFill>
                  <a:schemeClr val="bg1"/>
                </a:solidFill>
              </a:defRPr>
            </a:lvl2pPr>
            <a:lvl3pPr marL="569693" indent="0">
              <a:buNone/>
              <a:defRPr b="0">
                <a:solidFill>
                  <a:schemeClr val="bg1"/>
                </a:solidFill>
              </a:defRPr>
            </a:lvl3pPr>
            <a:lvl4pPr marL="855333" indent="0">
              <a:buNone/>
              <a:defRPr b="0">
                <a:solidFill>
                  <a:schemeClr val="bg1"/>
                </a:solidFill>
              </a:defRPr>
            </a:lvl4pPr>
            <a:lvl5pPr marL="1140972" indent="0">
              <a:buNone/>
              <a:defRPr b="0">
                <a:solidFill>
                  <a:schemeClr val="bg1"/>
                </a:solidFill>
              </a:defRPr>
            </a:lvl5pPr>
          </a:lstStyle>
          <a:p>
            <a:pPr lvl="0"/>
            <a:r>
              <a:rPr lang="en-US" dirty="0"/>
              <a:t>&lt;Presenter Title Here&gt;</a:t>
            </a:r>
          </a:p>
        </p:txBody>
      </p:sp>
      <p:sp>
        <p:nvSpPr>
          <p:cNvPr id="23" name="Text Placeholder 22"/>
          <p:cNvSpPr>
            <a:spLocks noGrp="1"/>
          </p:cNvSpPr>
          <p:nvPr userDrawn="1">
            <p:ph type="body" sz="quarter" idx="15" hasCustomPrompt="1"/>
          </p:nvPr>
        </p:nvSpPr>
        <p:spPr>
          <a:xfrm>
            <a:off x="3318444" y="3190841"/>
            <a:ext cx="5595371" cy="311191"/>
          </a:xfrm>
          <a:prstGeom prst="rect">
            <a:avLst/>
          </a:prstGeom>
        </p:spPr>
        <p:txBody>
          <a:bodyPr>
            <a:noAutofit/>
          </a:bodyPr>
          <a:lstStyle>
            <a:lvl1pPr marL="0" indent="0">
              <a:buNone/>
              <a:defRPr sz="1050" b="0" baseline="0">
                <a:solidFill>
                  <a:schemeClr val="tx2"/>
                </a:solidFill>
              </a:defRPr>
            </a:lvl1pPr>
            <a:lvl2pPr marL="288815" indent="0">
              <a:buNone/>
              <a:defRPr sz="1425" b="0">
                <a:solidFill>
                  <a:schemeClr val="bg1"/>
                </a:solidFill>
              </a:defRPr>
            </a:lvl2pPr>
            <a:lvl3pPr marL="569693" indent="0">
              <a:buNone/>
              <a:defRPr sz="1200" b="0">
                <a:solidFill>
                  <a:schemeClr val="bg1"/>
                </a:solidFill>
              </a:defRPr>
            </a:lvl3pPr>
            <a:lvl4pPr marL="855333" indent="0">
              <a:buNone/>
              <a:defRPr sz="1125" b="0">
                <a:solidFill>
                  <a:schemeClr val="bg1"/>
                </a:solidFill>
              </a:defRPr>
            </a:lvl4pPr>
            <a:lvl5pPr marL="1140972" indent="0">
              <a:buNone/>
              <a:defRPr sz="1125" b="0">
                <a:solidFill>
                  <a:schemeClr val="bg1"/>
                </a:solidFill>
              </a:defRPr>
            </a:lvl5pPr>
          </a:lstStyle>
          <a:p>
            <a:pPr lvl="0"/>
            <a:r>
              <a:rPr lang="en-US" dirty="0"/>
              <a:t>&lt;Presentation Date Here&gt;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506"/>
            <a:ext cx="9144000" cy="1038225"/>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105275"/>
            <a:ext cx="9144000" cy="1038225"/>
          </a:xfrm>
          <a:prstGeom prst="rect">
            <a:avLst/>
          </a:prstGeom>
        </p:spPr>
      </p:pic>
      <p:grpSp>
        <p:nvGrpSpPr>
          <p:cNvPr id="13" name="Group 12"/>
          <p:cNvGrpSpPr>
            <a:grpSpLocks noChangeAspect="1"/>
          </p:cNvGrpSpPr>
          <p:nvPr userDrawn="1"/>
        </p:nvGrpSpPr>
        <p:grpSpPr>
          <a:xfrm>
            <a:off x="404645" y="2144053"/>
            <a:ext cx="2301270" cy="903174"/>
            <a:chOff x="2970213" y="1633538"/>
            <a:chExt cx="3203575" cy="1257300"/>
          </a:xfrm>
        </p:grpSpPr>
        <p:sp>
          <p:nvSpPr>
            <p:cNvPr id="14" name="Freeform 8"/>
            <p:cNvSpPr>
              <a:spLocks noChangeAspect="1" noEditPoints="1"/>
            </p:cNvSpPr>
            <p:nvPr/>
          </p:nvSpPr>
          <p:spPr bwMode="auto">
            <a:xfrm>
              <a:off x="2970213" y="2641600"/>
              <a:ext cx="3203575" cy="249238"/>
            </a:xfrm>
            <a:custGeom>
              <a:avLst/>
              <a:gdLst>
                <a:gd name="T0" fmla="*/ 1991 w 33994"/>
                <a:gd name="T1" fmla="*/ 64 h 2645"/>
                <a:gd name="T2" fmla="*/ 1272 w 33994"/>
                <a:gd name="T3" fmla="*/ 555 h 2645"/>
                <a:gd name="T4" fmla="*/ 718 w 33994"/>
                <a:gd name="T5" fmla="*/ 2581 h 2645"/>
                <a:gd name="T6" fmla="*/ 0 w 33994"/>
                <a:gd name="T7" fmla="*/ 555 h 2645"/>
                <a:gd name="T8" fmla="*/ 5171 w 33994"/>
                <a:gd name="T9" fmla="*/ 1881 h 2645"/>
                <a:gd name="T10" fmla="*/ 3194 w 33994"/>
                <a:gd name="T11" fmla="*/ 2581 h 2645"/>
                <a:gd name="T12" fmla="*/ 4133 w 33994"/>
                <a:gd name="T13" fmla="*/ 64 h 2645"/>
                <a:gd name="T14" fmla="*/ 4620 w 33994"/>
                <a:gd name="T15" fmla="*/ 1258 h 2645"/>
                <a:gd name="T16" fmla="*/ 5171 w 33994"/>
                <a:gd name="T17" fmla="*/ 1881 h 2645"/>
                <a:gd name="T18" fmla="*/ 4150 w 33994"/>
                <a:gd name="T19" fmla="*/ 1070 h 2645"/>
                <a:gd name="T20" fmla="*/ 4125 w 33994"/>
                <a:gd name="T21" fmla="*/ 533 h 2645"/>
                <a:gd name="T22" fmla="*/ 3749 w 33994"/>
                <a:gd name="T23" fmla="*/ 1070 h 2645"/>
                <a:gd name="T24" fmla="*/ 4168 w 33994"/>
                <a:gd name="T25" fmla="*/ 1539 h 2645"/>
                <a:gd name="T26" fmla="*/ 3749 w 33994"/>
                <a:gd name="T27" fmla="*/ 2112 h 2645"/>
                <a:gd name="T28" fmla="*/ 4616 w 33994"/>
                <a:gd name="T29" fmla="*/ 1816 h 2645"/>
                <a:gd name="T30" fmla="*/ 7697 w 33994"/>
                <a:gd name="T31" fmla="*/ 1706 h 2645"/>
                <a:gd name="T32" fmla="*/ 6278 w 33994"/>
                <a:gd name="T33" fmla="*/ 64 h 2645"/>
                <a:gd name="T34" fmla="*/ 6833 w 33994"/>
                <a:gd name="T35" fmla="*/ 2581 h 2645"/>
                <a:gd name="T36" fmla="*/ 6840 w 33994"/>
                <a:gd name="T37" fmla="*/ 651 h 2645"/>
                <a:gd name="T38" fmla="*/ 7899 w 33994"/>
                <a:gd name="T39" fmla="*/ 2581 h 2645"/>
                <a:gd name="T40" fmla="*/ 8568 w 33994"/>
                <a:gd name="T41" fmla="*/ 651 h 2645"/>
                <a:gd name="T42" fmla="*/ 9122 w 33994"/>
                <a:gd name="T43" fmla="*/ 2581 h 2645"/>
                <a:gd name="T44" fmla="*/ 8287 w 33994"/>
                <a:gd name="T45" fmla="*/ 64 h 2645"/>
                <a:gd name="T46" fmla="*/ 13062 w 33994"/>
                <a:gd name="T47" fmla="*/ 2410 h 2645"/>
                <a:gd name="T48" fmla="*/ 13062 w 33994"/>
                <a:gd name="T49" fmla="*/ 235 h 2645"/>
                <a:gd name="T50" fmla="*/ 13933 w 33994"/>
                <a:gd name="T51" fmla="*/ 398 h 2645"/>
                <a:gd name="T52" fmla="*/ 11750 w 33994"/>
                <a:gd name="T53" fmla="*/ 1322 h 2645"/>
                <a:gd name="T54" fmla="*/ 13993 w 33994"/>
                <a:gd name="T55" fmla="*/ 2183 h 2645"/>
                <a:gd name="T56" fmla="*/ 13062 w 33994"/>
                <a:gd name="T57" fmla="*/ 2410 h 2645"/>
                <a:gd name="T58" fmla="*/ 16558 w 33994"/>
                <a:gd name="T59" fmla="*/ 2645 h 2645"/>
                <a:gd name="T60" fmla="*/ 16558 w 33994"/>
                <a:gd name="T61" fmla="*/ 0 h 2645"/>
                <a:gd name="T62" fmla="*/ 17593 w 33994"/>
                <a:gd name="T63" fmla="*/ 1322 h 2645"/>
                <a:gd name="T64" fmla="*/ 15524 w 33994"/>
                <a:gd name="T65" fmla="*/ 1322 h 2645"/>
                <a:gd name="T66" fmla="*/ 17593 w 33994"/>
                <a:gd name="T67" fmla="*/ 1322 h 2645"/>
                <a:gd name="T68" fmla="*/ 20253 w 33994"/>
                <a:gd name="T69" fmla="*/ 2410 h 2645"/>
                <a:gd name="T70" fmla="*/ 19589 w 33994"/>
                <a:gd name="T71" fmla="*/ 64 h 2645"/>
                <a:gd name="T72" fmla="*/ 19333 w 33994"/>
                <a:gd name="T73" fmla="*/ 1642 h 2645"/>
                <a:gd name="T74" fmla="*/ 21174 w 33994"/>
                <a:gd name="T75" fmla="*/ 1642 h 2645"/>
                <a:gd name="T76" fmla="*/ 20918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2 h 2645"/>
                <a:gd name="T94" fmla="*/ 28639 w 33994"/>
                <a:gd name="T95" fmla="*/ 565 h 2645"/>
                <a:gd name="T96" fmla="*/ 27992 w 33994"/>
                <a:gd name="T97" fmla="*/ 0 h 2645"/>
                <a:gd name="T98" fmla="*/ 27992 w 33994"/>
                <a:gd name="T99" fmla="*/ 2645 h 2645"/>
                <a:gd name="T100" fmla="*/ 28714 w 33994"/>
                <a:gd name="T101" fmla="*/ 2033 h 2645"/>
                <a:gd name="T102" fmla="*/ 30490 w 33994"/>
                <a:gd name="T103" fmla="*/ 2581 h 2645"/>
                <a:gd name="T104" fmla="*/ 30746 w 33994"/>
                <a:gd name="T105" fmla="*/ 64 h 2645"/>
                <a:gd name="T106" fmla="*/ 30490 w 33994"/>
                <a:gd name="T107" fmla="*/ 2581 h 2645"/>
                <a:gd name="T108" fmla="*/ 32820 w 33994"/>
                <a:gd name="T109" fmla="*/ 64 h 2645"/>
                <a:gd name="T110" fmla="*/ 32565 w 33994"/>
                <a:gd name="T111" fmla="*/ 2581 h 2645"/>
                <a:gd name="T112" fmla="*/ 33994 w 33994"/>
                <a:gd name="T113" fmla="*/ 2346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2" y="555"/>
                    <a:pt x="1272" y="555"/>
                    <a:pt x="1272" y="555"/>
                  </a:cubicBezTo>
                  <a:cubicBezTo>
                    <a:pt x="1272" y="2581"/>
                    <a:pt x="1272" y="2581"/>
                    <a:pt x="1272"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4" y="2581"/>
                    <a:pt x="3194" y="2581"/>
                    <a:pt x="3194" y="2581"/>
                  </a:cubicBezTo>
                  <a:cubicBezTo>
                    <a:pt x="3194" y="64"/>
                    <a:pt x="3194" y="64"/>
                    <a:pt x="3194" y="64"/>
                  </a:cubicBezTo>
                  <a:cubicBezTo>
                    <a:pt x="4133" y="64"/>
                    <a:pt x="4133" y="64"/>
                    <a:pt x="4133" y="64"/>
                  </a:cubicBezTo>
                  <a:cubicBezTo>
                    <a:pt x="4573" y="64"/>
                    <a:pt x="5053" y="156"/>
                    <a:pt x="5053" y="704"/>
                  </a:cubicBezTo>
                  <a:cubicBezTo>
                    <a:pt x="5053" y="985"/>
                    <a:pt x="4879" y="1177"/>
                    <a:pt x="4620" y="1258"/>
                  </a:cubicBezTo>
                  <a:cubicBezTo>
                    <a:pt x="4620" y="1265"/>
                    <a:pt x="4620" y="1265"/>
                    <a:pt x="4620" y="1265"/>
                  </a:cubicBezTo>
                  <a:cubicBezTo>
                    <a:pt x="4950" y="1308"/>
                    <a:pt x="5171" y="1553"/>
                    <a:pt x="5171" y="1881"/>
                  </a:cubicBezTo>
                  <a:close/>
                  <a:moveTo>
                    <a:pt x="3749" y="1070"/>
                  </a:moveTo>
                  <a:cubicBezTo>
                    <a:pt x="4150" y="1070"/>
                    <a:pt x="4150" y="1070"/>
                    <a:pt x="4150" y="1070"/>
                  </a:cubicBezTo>
                  <a:cubicBezTo>
                    <a:pt x="4321" y="1070"/>
                    <a:pt x="4499" y="999"/>
                    <a:pt x="4499" y="796"/>
                  </a:cubicBezTo>
                  <a:cubicBezTo>
                    <a:pt x="4499" y="586"/>
                    <a:pt x="4300" y="533"/>
                    <a:pt x="4125" y="533"/>
                  </a:cubicBezTo>
                  <a:cubicBezTo>
                    <a:pt x="3749" y="533"/>
                    <a:pt x="3749" y="533"/>
                    <a:pt x="3749" y="533"/>
                  </a:cubicBezTo>
                  <a:lnTo>
                    <a:pt x="3749" y="1070"/>
                  </a:lnTo>
                  <a:close/>
                  <a:moveTo>
                    <a:pt x="4616" y="1816"/>
                  </a:moveTo>
                  <a:cubicBezTo>
                    <a:pt x="4616" y="1578"/>
                    <a:pt x="4349" y="1539"/>
                    <a:pt x="4168" y="1539"/>
                  </a:cubicBezTo>
                  <a:cubicBezTo>
                    <a:pt x="3749" y="1539"/>
                    <a:pt x="3749" y="1539"/>
                    <a:pt x="3749" y="1539"/>
                  </a:cubicBezTo>
                  <a:cubicBezTo>
                    <a:pt x="3749" y="2112"/>
                    <a:pt x="3749" y="2112"/>
                    <a:pt x="3749" y="2112"/>
                  </a:cubicBezTo>
                  <a:cubicBezTo>
                    <a:pt x="4246" y="2112"/>
                    <a:pt x="4246" y="2112"/>
                    <a:pt x="4246" y="2112"/>
                  </a:cubicBezTo>
                  <a:cubicBezTo>
                    <a:pt x="4421" y="2112"/>
                    <a:pt x="4616" y="2037"/>
                    <a:pt x="4616" y="1816"/>
                  </a:cubicBezTo>
                  <a:close/>
                  <a:moveTo>
                    <a:pt x="7704" y="1706"/>
                  </a:moveTo>
                  <a:cubicBezTo>
                    <a:pt x="7697" y="1706"/>
                    <a:pt x="7697" y="1706"/>
                    <a:pt x="7697" y="1706"/>
                  </a:cubicBezTo>
                  <a:cubicBezTo>
                    <a:pt x="7117" y="64"/>
                    <a:pt x="7117" y="64"/>
                    <a:pt x="7117" y="64"/>
                  </a:cubicBezTo>
                  <a:cubicBezTo>
                    <a:pt x="6278" y="64"/>
                    <a:pt x="6278" y="64"/>
                    <a:pt x="6278" y="64"/>
                  </a:cubicBezTo>
                  <a:cubicBezTo>
                    <a:pt x="6278" y="2581"/>
                    <a:pt x="6278" y="2581"/>
                    <a:pt x="6278" y="2581"/>
                  </a:cubicBezTo>
                  <a:cubicBezTo>
                    <a:pt x="6833" y="2581"/>
                    <a:pt x="6833" y="2581"/>
                    <a:pt x="6833" y="2581"/>
                  </a:cubicBezTo>
                  <a:cubicBezTo>
                    <a:pt x="6833" y="651"/>
                    <a:pt x="6833" y="651"/>
                    <a:pt x="6833" y="651"/>
                  </a:cubicBezTo>
                  <a:cubicBezTo>
                    <a:pt x="6840" y="651"/>
                    <a:pt x="6840" y="651"/>
                    <a:pt x="6840" y="651"/>
                  </a:cubicBezTo>
                  <a:cubicBezTo>
                    <a:pt x="7476" y="2581"/>
                    <a:pt x="7476" y="2581"/>
                    <a:pt x="7476" y="2581"/>
                  </a:cubicBezTo>
                  <a:cubicBezTo>
                    <a:pt x="7899" y="2581"/>
                    <a:pt x="7899" y="2581"/>
                    <a:pt x="7899" y="2581"/>
                  </a:cubicBezTo>
                  <a:cubicBezTo>
                    <a:pt x="8560" y="651"/>
                    <a:pt x="8560" y="651"/>
                    <a:pt x="8560" y="651"/>
                  </a:cubicBezTo>
                  <a:cubicBezTo>
                    <a:pt x="8568" y="651"/>
                    <a:pt x="8568" y="651"/>
                    <a:pt x="8568" y="651"/>
                  </a:cubicBezTo>
                  <a:cubicBezTo>
                    <a:pt x="8568" y="2581"/>
                    <a:pt x="8568" y="2581"/>
                    <a:pt x="8568" y="2581"/>
                  </a:cubicBezTo>
                  <a:cubicBezTo>
                    <a:pt x="9122" y="2581"/>
                    <a:pt x="9122" y="2581"/>
                    <a:pt x="9122" y="2581"/>
                  </a:cubicBezTo>
                  <a:cubicBezTo>
                    <a:pt x="9122" y="64"/>
                    <a:pt x="9122" y="64"/>
                    <a:pt x="9122" y="64"/>
                  </a:cubicBezTo>
                  <a:cubicBezTo>
                    <a:pt x="8287" y="64"/>
                    <a:pt x="8287" y="64"/>
                    <a:pt x="8287" y="64"/>
                  </a:cubicBezTo>
                  <a:lnTo>
                    <a:pt x="7704" y="1706"/>
                  </a:lnTo>
                  <a:close/>
                  <a:moveTo>
                    <a:pt x="13062" y="2410"/>
                  </a:moveTo>
                  <a:cubicBezTo>
                    <a:pt x="12415" y="2410"/>
                    <a:pt x="12027" y="1902"/>
                    <a:pt x="12027" y="1322"/>
                  </a:cubicBezTo>
                  <a:cubicBezTo>
                    <a:pt x="12027" y="743"/>
                    <a:pt x="12415" y="235"/>
                    <a:pt x="13062" y="235"/>
                  </a:cubicBezTo>
                  <a:cubicBezTo>
                    <a:pt x="13328" y="235"/>
                    <a:pt x="13609" y="402"/>
                    <a:pt x="13709" y="565"/>
                  </a:cubicBezTo>
                  <a:cubicBezTo>
                    <a:pt x="13933" y="398"/>
                    <a:pt x="13933" y="398"/>
                    <a:pt x="13933" y="398"/>
                  </a:cubicBezTo>
                  <a:cubicBezTo>
                    <a:pt x="13712" y="117"/>
                    <a:pt x="13375" y="0"/>
                    <a:pt x="13062" y="0"/>
                  </a:cubicBezTo>
                  <a:cubicBezTo>
                    <a:pt x="12312" y="0"/>
                    <a:pt x="11750" y="558"/>
                    <a:pt x="11750" y="1322"/>
                  </a:cubicBezTo>
                  <a:cubicBezTo>
                    <a:pt x="11750" y="2087"/>
                    <a:pt x="12312" y="2645"/>
                    <a:pt x="13062" y="2645"/>
                  </a:cubicBezTo>
                  <a:cubicBezTo>
                    <a:pt x="13478" y="2645"/>
                    <a:pt x="13826" y="2442"/>
                    <a:pt x="13993" y="2183"/>
                  </a:cubicBezTo>
                  <a:cubicBezTo>
                    <a:pt x="13783" y="2033"/>
                    <a:pt x="13783" y="2033"/>
                    <a:pt x="13783" y="2033"/>
                  </a:cubicBezTo>
                  <a:cubicBezTo>
                    <a:pt x="13595" y="2325"/>
                    <a:pt x="13325" y="2410"/>
                    <a:pt x="13062" y="2410"/>
                  </a:cubicBezTo>
                  <a:close/>
                  <a:moveTo>
                    <a:pt x="17870" y="1322"/>
                  </a:moveTo>
                  <a:cubicBezTo>
                    <a:pt x="17870" y="2087"/>
                    <a:pt x="17308" y="2645"/>
                    <a:pt x="16558" y="2645"/>
                  </a:cubicBezTo>
                  <a:cubicBezTo>
                    <a:pt x="15808" y="2645"/>
                    <a:pt x="15247" y="2087"/>
                    <a:pt x="15247" y="1322"/>
                  </a:cubicBezTo>
                  <a:cubicBezTo>
                    <a:pt x="15247" y="558"/>
                    <a:pt x="15808" y="0"/>
                    <a:pt x="16558" y="0"/>
                  </a:cubicBezTo>
                  <a:cubicBezTo>
                    <a:pt x="17308" y="0"/>
                    <a:pt x="17870" y="558"/>
                    <a:pt x="17870" y="1322"/>
                  </a:cubicBezTo>
                  <a:close/>
                  <a:moveTo>
                    <a:pt x="17593" y="1322"/>
                  </a:moveTo>
                  <a:cubicBezTo>
                    <a:pt x="17593" y="743"/>
                    <a:pt x="17205" y="235"/>
                    <a:pt x="16558" y="235"/>
                  </a:cubicBezTo>
                  <a:cubicBezTo>
                    <a:pt x="15911" y="235"/>
                    <a:pt x="15524" y="743"/>
                    <a:pt x="15524" y="1322"/>
                  </a:cubicBezTo>
                  <a:cubicBezTo>
                    <a:pt x="15524" y="1902"/>
                    <a:pt x="15911" y="2410"/>
                    <a:pt x="16558" y="2410"/>
                  </a:cubicBezTo>
                  <a:cubicBezTo>
                    <a:pt x="17205" y="2410"/>
                    <a:pt x="17593" y="1902"/>
                    <a:pt x="17593" y="1322"/>
                  </a:cubicBezTo>
                  <a:close/>
                  <a:moveTo>
                    <a:pt x="20918" y="1614"/>
                  </a:moveTo>
                  <a:cubicBezTo>
                    <a:pt x="20918" y="2339"/>
                    <a:pt x="20445" y="2410"/>
                    <a:pt x="20253" y="2410"/>
                  </a:cubicBezTo>
                  <a:cubicBezTo>
                    <a:pt x="20061" y="2410"/>
                    <a:pt x="19589" y="2339"/>
                    <a:pt x="19589" y="1614"/>
                  </a:cubicBezTo>
                  <a:cubicBezTo>
                    <a:pt x="19589" y="64"/>
                    <a:pt x="19589" y="64"/>
                    <a:pt x="19589" y="64"/>
                  </a:cubicBezTo>
                  <a:cubicBezTo>
                    <a:pt x="19333" y="64"/>
                    <a:pt x="19333" y="64"/>
                    <a:pt x="19333" y="64"/>
                  </a:cubicBezTo>
                  <a:cubicBezTo>
                    <a:pt x="19333" y="1642"/>
                    <a:pt x="19333" y="1642"/>
                    <a:pt x="19333" y="1642"/>
                  </a:cubicBezTo>
                  <a:cubicBezTo>
                    <a:pt x="19333" y="2062"/>
                    <a:pt x="19500" y="2645"/>
                    <a:pt x="20253" y="2645"/>
                  </a:cubicBezTo>
                  <a:cubicBezTo>
                    <a:pt x="21007" y="2645"/>
                    <a:pt x="21174" y="2062"/>
                    <a:pt x="21174" y="1642"/>
                  </a:cubicBezTo>
                  <a:cubicBezTo>
                    <a:pt x="21174" y="64"/>
                    <a:pt x="21174" y="64"/>
                    <a:pt x="21174" y="64"/>
                  </a:cubicBezTo>
                  <a:cubicBezTo>
                    <a:pt x="20918" y="64"/>
                    <a:pt x="20918" y="64"/>
                    <a:pt x="20918" y="64"/>
                  </a:cubicBezTo>
                  <a:lnTo>
                    <a:pt x="20918"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2" y="2410"/>
                  </a:moveTo>
                  <a:cubicBezTo>
                    <a:pt x="27345" y="2410"/>
                    <a:pt x="26958" y="1902"/>
                    <a:pt x="26958" y="1322"/>
                  </a:cubicBezTo>
                  <a:cubicBezTo>
                    <a:pt x="26958" y="743"/>
                    <a:pt x="27345" y="235"/>
                    <a:pt x="27992" y="235"/>
                  </a:cubicBezTo>
                  <a:cubicBezTo>
                    <a:pt x="28259" y="235"/>
                    <a:pt x="28540" y="402"/>
                    <a:pt x="28639" y="565"/>
                  </a:cubicBezTo>
                  <a:cubicBezTo>
                    <a:pt x="28863" y="398"/>
                    <a:pt x="28863" y="398"/>
                    <a:pt x="28863" y="398"/>
                  </a:cubicBezTo>
                  <a:cubicBezTo>
                    <a:pt x="28643" y="117"/>
                    <a:pt x="28305" y="0"/>
                    <a:pt x="27992" y="0"/>
                  </a:cubicBezTo>
                  <a:cubicBezTo>
                    <a:pt x="27242" y="0"/>
                    <a:pt x="26680" y="558"/>
                    <a:pt x="26680" y="1322"/>
                  </a:cubicBezTo>
                  <a:cubicBezTo>
                    <a:pt x="26680" y="2087"/>
                    <a:pt x="27242" y="2645"/>
                    <a:pt x="27992" y="2645"/>
                  </a:cubicBezTo>
                  <a:cubicBezTo>
                    <a:pt x="28408" y="2645"/>
                    <a:pt x="28757" y="2442"/>
                    <a:pt x="28924" y="2183"/>
                  </a:cubicBezTo>
                  <a:cubicBezTo>
                    <a:pt x="28714" y="2033"/>
                    <a:pt x="28714" y="2033"/>
                    <a:pt x="28714" y="2033"/>
                  </a:cubicBezTo>
                  <a:cubicBezTo>
                    <a:pt x="28526" y="2325"/>
                    <a:pt x="28255" y="2410"/>
                    <a:pt x="27992" y="2410"/>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0" y="2346"/>
                  </a:moveTo>
                  <a:cubicBezTo>
                    <a:pt x="32820" y="64"/>
                    <a:pt x="32820" y="64"/>
                    <a:pt x="32820" y="64"/>
                  </a:cubicBezTo>
                  <a:cubicBezTo>
                    <a:pt x="32565" y="64"/>
                    <a:pt x="32565" y="64"/>
                    <a:pt x="32565" y="64"/>
                  </a:cubicBezTo>
                  <a:cubicBezTo>
                    <a:pt x="32565" y="2581"/>
                    <a:pt x="32565" y="2581"/>
                    <a:pt x="32565" y="2581"/>
                  </a:cubicBezTo>
                  <a:cubicBezTo>
                    <a:pt x="33994" y="2581"/>
                    <a:pt x="33994" y="2581"/>
                    <a:pt x="33994" y="2581"/>
                  </a:cubicBezTo>
                  <a:cubicBezTo>
                    <a:pt x="33994" y="2346"/>
                    <a:pt x="33994" y="2346"/>
                    <a:pt x="33994" y="2346"/>
                  </a:cubicBezTo>
                  <a:lnTo>
                    <a:pt x="32820" y="234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5" name="Freeform 9"/>
            <p:cNvSpPr>
              <a:spLocks noChangeAspect="1"/>
            </p:cNvSpPr>
            <p:nvPr/>
          </p:nvSpPr>
          <p:spPr bwMode="auto">
            <a:xfrm>
              <a:off x="4230688" y="1774825"/>
              <a:ext cx="546100" cy="533400"/>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6" name="Freeform 10"/>
            <p:cNvSpPr>
              <a:spLocks noChangeAspect="1"/>
            </p:cNvSpPr>
            <p:nvPr/>
          </p:nvSpPr>
          <p:spPr bwMode="auto">
            <a:xfrm>
              <a:off x="4562475" y="1633538"/>
              <a:ext cx="350838" cy="350838"/>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403735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819150"/>
            <a:ext cx="8229601"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201" y="1292241"/>
            <a:ext cx="8229601" cy="3336925"/>
          </a:xfrm>
          <a:prstGeom prst="rect">
            <a:avLst/>
          </a:prstGeom>
        </p:spPr>
        <p:txBody>
          <a:bodyPr vert="horz" lIns="0" tIns="0" rIns="0" bIns="0" rtlCol="0">
            <a:normAutofit/>
          </a:bodyPr>
          <a:lstStyle>
            <a:lvl1pPr>
              <a:defRPr lang="en-US"/>
            </a:lvl1pPr>
          </a:lstStyle>
          <a:p>
            <a:pPr lvl="0"/>
            <a:r>
              <a:rPr lang="en-US" dirty="0"/>
              <a:t>Click icon to add chart</a:t>
            </a:r>
          </a:p>
        </p:txBody>
      </p:sp>
    </p:spTree>
    <p:extLst>
      <p:ext uri="{BB962C8B-B14F-4D97-AF65-F5344CB8AC3E}">
        <p14:creationId xmlns:p14="http://schemas.microsoft.com/office/powerpoint/2010/main" val="37459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436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81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randing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836357" y="2266950"/>
            <a:ext cx="4850446" cy="520045"/>
          </a:xfrm>
        </p:spPr>
        <p:txBody>
          <a:bodyPr anchor="ctr" anchorCtr="0">
            <a:spAutoFit/>
          </a:bodyPr>
          <a:lstStyle>
            <a:lvl1pPr>
              <a:defRPr>
                <a:solidFill>
                  <a:srgbClr val="FFFFFF"/>
                </a:solidFill>
              </a:defRPr>
            </a:lvl1pPr>
          </a:lstStyle>
          <a:p>
            <a:r>
              <a:rPr lang="en-US"/>
              <a:t>Click to edit Master title style</a:t>
            </a:r>
            <a:endParaRPr lang="en-US" dirty="0"/>
          </a:p>
        </p:txBody>
      </p:sp>
      <p:grpSp>
        <p:nvGrpSpPr>
          <p:cNvPr id="6" name="Group 5"/>
          <p:cNvGrpSpPr/>
          <p:nvPr userDrawn="1"/>
        </p:nvGrpSpPr>
        <p:grpSpPr>
          <a:xfrm>
            <a:off x="-1143000" y="509553"/>
            <a:ext cx="4172909" cy="4124394"/>
            <a:chOff x="1694491" y="3522260"/>
            <a:chExt cx="490359" cy="484658"/>
          </a:xfrm>
        </p:grpSpPr>
        <p:sp>
          <p:nvSpPr>
            <p:cNvPr id="10" name="Freeform 9"/>
            <p:cNvSpPr>
              <a:spLocks noChangeAspect="1"/>
            </p:cNvSpPr>
            <p:nvPr/>
          </p:nvSpPr>
          <p:spPr bwMode="auto">
            <a:xfrm>
              <a:off x="1694491" y="3623753"/>
              <a:ext cx="392288" cy="383165"/>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1" name="Freeform 10"/>
            <p:cNvSpPr>
              <a:spLocks noChangeAspect="1"/>
            </p:cNvSpPr>
            <p:nvPr/>
          </p:nvSpPr>
          <p:spPr bwMode="auto">
            <a:xfrm>
              <a:off x="1932828" y="3522260"/>
              <a:ext cx="252022" cy="252022"/>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173664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6" name="Content Placeholder 5"/>
          <p:cNvSpPr>
            <a:spLocks noGrp="1"/>
          </p:cNvSpPr>
          <p:nvPr>
            <p:ph sz="quarter" idx="13"/>
          </p:nvPr>
        </p:nvSpPr>
        <p:spPr>
          <a:xfrm>
            <a:off x="457200" y="941832"/>
            <a:ext cx="8229600" cy="3712464"/>
          </a:xfrm>
        </p:spPr>
        <p:txBody>
          <a:bodyPr vert="horz" lIns="0" tIns="0" rIns="0" bIns="0" rtlCol="0">
            <a:normAutofit/>
          </a:bodyPr>
          <a:lstStyle>
            <a:lvl1pPr>
              <a:defRPr lang="en-US" sz="2100" dirty="0" smtClean="0"/>
            </a:lvl1pPr>
            <a:lvl2pPr>
              <a:defRPr lang="en-US" sz="1800" dirty="0" smtClean="0"/>
            </a:lvl2pPr>
            <a:lvl3pPr>
              <a:defRPr lang="en-US" sz="1500" dirty="0" smtClean="0"/>
            </a:lvl3pPr>
            <a:lvl4pPr>
              <a:defRPr lang="en-US" sz="1350" dirty="0" smtClean="0"/>
            </a:lvl4pPr>
            <a:lvl5pPr>
              <a:defRPr lang="en-US" sz="1350" dirty="0"/>
            </a:lvl5pPr>
          </a:lstStyle>
          <a:p>
            <a:pPr lvl="0">
              <a:buSzPct val="80000"/>
              <a:buFont typeface="Wingdings 3" panose="05040102010807070707" pitchFamily="18" charset="2"/>
              <a:buChar char=""/>
            </a:pPr>
            <a:r>
              <a:rPr lang="en-US"/>
              <a:t>Click to edit Master text styles</a:t>
            </a:r>
          </a:p>
          <a:p>
            <a:pPr lvl="1">
              <a:buClrTx/>
              <a:buFont typeface="Wingdings" panose="05000000000000000000" pitchFamily="2" charset="2"/>
              <a:buChar char="§"/>
            </a:pPr>
            <a:r>
              <a:rPr lang="en-US"/>
              <a:t>Second level</a:t>
            </a:r>
          </a:p>
          <a:p>
            <a:pPr lvl="2">
              <a:buClrTx/>
              <a:buChar char="§"/>
            </a:pPr>
            <a:r>
              <a:rPr lang="en-US"/>
              <a:t>Third level</a:t>
            </a:r>
          </a:p>
          <a:p>
            <a:pPr lvl="3">
              <a:buClrTx/>
            </a:pPr>
            <a:r>
              <a:rPr lang="en-US"/>
              <a:t>Fourth level</a:t>
            </a:r>
          </a:p>
          <a:p>
            <a:pPr lvl="4">
              <a:buClrTx/>
              <a:buChar char="§"/>
            </a:pPr>
            <a:r>
              <a:rPr lang="en-US"/>
              <a:t>Fifth level</a:t>
            </a:r>
          </a:p>
        </p:txBody>
      </p:sp>
    </p:spTree>
    <p:custDataLst>
      <p:tags r:id="rId1"/>
    </p:custDataLst>
    <p:extLst>
      <p:ext uri="{BB962C8B-B14F-4D97-AF65-F5344CB8AC3E}">
        <p14:creationId xmlns:p14="http://schemas.microsoft.com/office/powerpoint/2010/main" val="1444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612">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1" y="914400"/>
            <a:ext cx="8229602"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270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16">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1" y="914400"/>
            <a:ext cx="8229601" cy="3714750"/>
          </a:xfrm>
          <a:prstGeom prst="rect">
            <a:avLst/>
          </a:prstGeom>
        </p:spPr>
        <p:txBody>
          <a:bodyPr/>
          <a:lstStyle>
            <a:lvl1pPr marL="0" indent="0">
              <a:buNone/>
              <a:defRPr>
                <a:solidFill>
                  <a:schemeClr val="accent1"/>
                </a:solidFill>
              </a:defRPr>
            </a:lvl1pPr>
            <a:lvl2pPr marL="0" indent="0">
              <a:buNone/>
              <a:defRPr b="0">
                <a:solidFill>
                  <a:schemeClr val="tx2"/>
                </a:solidFill>
              </a:defRPr>
            </a:lvl2pPr>
            <a:lvl3pPr marL="0" indent="0">
              <a:buNone/>
              <a:defRPr b="0">
                <a:solidFill>
                  <a:schemeClr val="tx2"/>
                </a:solidFill>
              </a:defRPr>
            </a:lvl3pPr>
            <a:lvl4pPr marL="227013" indent="-169863">
              <a:buClrTx/>
              <a:buFont typeface="Wingdings" panose="05000000000000000000" pitchFamily="2" charset="2"/>
              <a:buChar char="§"/>
              <a:defRPr>
                <a:solidFill>
                  <a:schemeClr val="tx2"/>
                </a:solidFill>
              </a:defRPr>
            </a:lvl4pPr>
            <a:lvl5pPr marL="514350" indent="-171450">
              <a:buClrTx/>
              <a:buFont typeface="Wingdings" panose="05000000000000000000" pitchFamily="2" charset="2"/>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166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userDrawn="1">
            <p:ph type="ctrTitle" hasCustomPrompt="1"/>
          </p:nvPr>
        </p:nvSpPr>
        <p:spPr>
          <a:xfrm>
            <a:off x="2342569" y="1203850"/>
            <a:ext cx="5594023" cy="1291414"/>
          </a:xfrm>
        </p:spPr>
        <p:txBody>
          <a:bodyPr wrap="square" anchor="b" anchorCtr="0">
            <a:noAutofit/>
          </a:bodyPr>
          <a:lstStyle>
            <a:lvl1pPr>
              <a:defRPr sz="3200" b="1" baseline="0">
                <a:solidFill>
                  <a:srgbClr val="FFFFFF"/>
                </a:solidFill>
              </a:defRPr>
            </a:lvl1pPr>
          </a:lstStyle>
          <a:p>
            <a:r>
              <a:rPr lang="en-US" dirty="0"/>
              <a:t>&lt;Section Name Here&gt;</a:t>
            </a:r>
          </a:p>
        </p:txBody>
      </p:sp>
      <p:sp>
        <p:nvSpPr>
          <p:cNvPr id="6" name="Text Placeholder 5"/>
          <p:cNvSpPr>
            <a:spLocks noGrp="1"/>
          </p:cNvSpPr>
          <p:nvPr>
            <p:ph type="body" sz="quarter" idx="10" hasCustomPrompt="1"/>
          </p:nvPr>
        </p:nvSpPr>
        <p:spPr>
          <a:xfrm>
            <a:off x="2342569" y="2514600"/>
            <a:ext cx="5594022" cy="985118"/>
          </a:xfrm>
          <a:prstGeom prst="rect">
            <a:avLst/>
          </a:prstGeom>
        </p:spPr>
        <p:txBody>
          <a:bodyPr>
            <a:noAutofit/>
          </a:bodyPr>
          <a:lstStyle>
            <a:lvl1pPr marL="0" indent="0">
              <a:buNone/>
              <a:defRPr sz="2000">
                <a:solidFill>
                  <a:srgbClr val="FFFFFF"/>
                </a:solidFill>
              </a:defRPr>
            </a:lvl1pPr>
            <a:lvl2pPr marL="288707" indent="0">
              <a:buNone/>
              <a:defRPr/>
            </a:lvl2pPr>
            <a:lvl3pPr marL="569477" indent="0">
              <a:buNone/>
              <a:defRPr/>
            </a:lvl3pPr>
            <a:lvl4pPr marL="855009" indent="0">
              <a:buNone/>
              <a:defRPr/>
            </a:lvl4pPr>
            <a:lvl5pPr marL="1140542" indent="0">
              <a:buNone/>
              <a:defRPr/>
            </a:lvl5pPr>
          </a:lstStyle>
          <a:p>
            <a:pPr lvl="0"/>
            <a:r>
              <a:rPr lang="en-US" dirty="0"/>
              <a:t>&lt;sub head here&gt;</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55005" y="4683925"/>
            <a:ext cx="1921287" cy="312829"/>
          </a:xfrm>
          <a:prstGeom prst="rect">
            <a:avLst/>
          </a:prstGeom>
        </p:spPr>
      </p:pic>
    </p:spTree>
    <p:extLst>
      <p:ext uri="{BB962C8B-B14F-4D97-AF65-F5344CB8AC3E}">
        <p14:creationId xmlns:p14="http://schemas.microsoft.com/office/powerpoint/2010/main" val="153621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457319" y="923925"/>
            <a:ext cx="4005116" cy="3702844"/>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5"/>
          </p:nvPr>
        </p:nvSpPr>
        <p:spPr>
          <a:xfrm>
            <a:off x="4681566" y="923925"/>
            <a:ext cx="4005115" cy="3702844"/>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461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16"/>
          </p:nvPr>
        </p:nvSpPr>
        <p:spPr>
          <a:xfrm>
            <a:off x="457319" y="1232298"/>
            <a:ext cx="4005116" cy="3396853"/>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7"/>
          </p:nvPr>
        </p:nvSpPr>
        <p:spPr>
          <a:xfrm>
            <a:off x="4681566" y="1232298"/>
            <a:ext cx="4005115" cy="3396853"/>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8" name="Text Placeholder 7"/>
          <p:cNvSpPr>
            <a:spLocks noGrp="1"/>
          </p:cNvSpPr>
          <p:nvPr>
            <p:ph type="body" sz="quarter" idx="10"/>
          </p:nvPr>
        </p:nvSpPr>
        <p:spPr>
          <a:xfrm>
            <a:off x="457199"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
        <p:nvSpPr>
          <p:cNvPr id="12" name="Text Placeholder 7"/>
          <p:cNvSpPr>
            <a:spLocks noGrp="1"/>
          </p:cNvSpPr>
          <p:nvPr>
            <p:ph type="body" sz="quarter" idx="11"/>
          </p:nvPr>
        </p:nvSpPr>
        <p:spPr>
          <a:xfrm>
            <a:off x="4681730"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60166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4" name="Picture Placeholder 13"/>
          <p:cNvSpPr>
            <a:spLocks noGrp="1"/>
          </p:cNvSpPr>
          <p:nvPr>
            <p:ph type="pic"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picture</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966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chart</a:t>
            </a:r>
          </a:p>
        </p:txBody>
      </p:sp>
    </p:spTree>
    <p:extLst>
      <p:ext uri="{BB962C8B-B14F-4D97-AF65-F5344CB8AC3E}">
        <p14:creationId xmlns:p14="http://schemas.microsoft.com/office/powerpoint/2010/main" val="355709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4681566" y="914400"/>
            <a:ext cx="4005115" cy="3714750"/>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4263390"/>
            <a:ext cx="4005072" cy="365760"/>
          </a:xfrm>
          <a:prstGeom prst="rect">
            <a:avLst/>
          </a:prstGeom>
        </p:spPr>
        <p:txBody>
          <a:bodyPr anchor="t" anchorCtr="0">
            <a:noAutofit/>
          </a:bodyPr>
          <a:lstStyle>
            <a:lvl1pPr marL="0" indent="0">
              <a:buNone/>
              <a:defRPr sz="2025"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4" name="Rounded Rectangle 3"/>
          <p:cNvSpPr/>
          <p:nvPr userDrawn="1"/>
        </p:nvSpPr>
        <p:spPr>
          <a:xfrm>
            <a:off x="457200" y="923927"/>
            <a:ext cx="4005072" cy="3242439"/>
          </a:xfrm>
          <a:prstGeom prst="roundRect">
            <a:avLst>
              <a:gd name="adj" fmla="val 352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8" tIns="45684" rIns="91368" bIns="45684" rtlCol="0" anchor="ctr"/>
          <a:lstStyle/>
          <a:p>
            <a:pPr algn="ctr" defTabSz="913708" fontAlgn="auto">
              <a:spcBef>
                <a:spcPts val="0"/>
              </a:spcBef>
              <a:spcAft>
                <a:spcPts val="0"/>
              </a:spcAft>
            </a:pPr>
            <a:endParaRPr lang="en-US" dirty="0">
              <a:solidFill>
                <a:prstClr val="white"/>
              </a:solidFill>
            </a:endParaRPr>
          </a:p>
        </p:txBody>
      </p:sp>
      <p:sp>
        <p:nvSpPr>
          <p:cNvPr id="6" name="Media Placeholder 5"/>
          <p:cNvSpPr>
            <a:spLocks noGrp="1"/>
          </p:cNvSpPr>
          <p:nvPr>
            <p:ph type="media" sz="quarter" idx="11"/>
          </p:nvPr>
        </p:nvSpPr>
        <p:spPr>
          <a:xfrm>
            <a:off x="609605" y="1106492"/>
            <a:ext cx="3700463" cy="2853620"/>
          </a:xfrm>
          <a:prstGeom prst="rect">
            <a:avLst/>
          </a:prstGeom>
        </p:spPr>
        <p:txBody>
          <a:bodyPr/>
          <a:lstStyle>
            <a:lvl1pPr>
              <a:defRPr>
                <a:solidFill>
                  <a:srgbClr val="FFFFFF"/>
                </a:solidFill>
              </a:defRPr>
            </a:lvl1pPr>
          </a:lstStyle>
          <a:p>
            <a:r>
              <a:rPr lang="en-US" dirty="0"/>
              <a:t>Click icon to add media</a:t>
            </a:r>
          </a:p>
        </p:txBody>
      </p:sp>
    </p:spTree>
    <p:extLst>
      <p:ext uri="{BB962C8B-B14F-4D97-AF65-F5344CB8AC3E}">
        <p14:creationId xmlns:p14="http://schemas.microsoft.com/office/powerpoint/2010/main" val="65590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10170"/>
            <a:ext cx="8229601" cy="904230"/>
          </a:xfrm>
          <a:prstGeom prst="rect">
            <a:avLst/>
          </a:prstGeom>
        </p:spPr>
        <p:txBody>
          <a:bodyPr vert="horz" lIns="0" tIns="60912" rIns="0" bIns="60912" rtlCol="0" anchor="ctr">
            <a:normAutofit/>
          </a:bodyPr>
          <a:lstStyle/>
          <a:p>
            <a:r>
              <a:rPr lang="en-US"/>
              <a:t>Click to edit Master title style</a:t>
            </a:r>
            <a:endParaRPr lang="en-US" dirty="0"/>
          </a:p>
        </p:txBody>
      </p:sp>
      <p:sp>
        <p:nvSpPr>
          <p:cNvPr id="21" name="Footer Placeholder 4"/>
          <p:cNvSpPr txBox="1">
            <a:spLocks/>
          </p:cNvSpPr>
          <p:nvPr userDrawn="1"/>
        </p:nvSpPr>
        <p:spPr>
          <a:xfrm>
            <a:off x="436960" y="4879547"/>
            <a:ext cx="3068239" cy="262265"/>
          </a:xfrm>
          <a:prstGeom prst="rect">
            <a:avLst/>
          </a:prstGeom>
        </p:spPr>
        <p:txBody>
          <a:bodyPr vert="horz" lIns="0" tIns="0" rIns="0" bIns="0" rtlCol="0" anchor="ct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r>
              <a:rPr lang="en-US" sz="600" dirty="0">
                <a:solidFill>
                  <a:srgbClr val="7E848B"/>
                </a:solidFill>
              </a:rPr>
              <a:t>© 2020 Technology Business Management Council Ltd. All rights reserved.</a:t>
            </a:r>
          </a:p>
        </p:txBody>
      </p:sp>
      <p:sp>
        <p:nvSpPr>
          <p:cNvPr id="22" name="Slide Number Placeholder 5"/>
          <p:cNvSpPr txBox="1">
            <a:spLocks/>
          </p:cNvSpPr>
          <p:nvPr userDrawn="1"/>
        </p:nvSpPr>
        <p:spPr>
          <a:xfrm>
            <a:off x="-1192" y="4879547"/>
            <a:ext cx="339090" cy="262265"/>
          </a:xfrm>
          <a:prstGeom prst="rect">
            <a:avLst/>
          </a:prstGeom>
        </p:spPr>
        <p:txBody>
          <a:bodyPr vert="horz" lIns="0" tIns="0" rIns="0" bIns="0" rtlCol="0" anchor="ctr"/>
          <a:lstStyle>
            <a:defPPr>
              <a:defRPr lang="en-US"/>
            </a:defPPr>
            <a:lvl1pPr algn="r" rtl="0" fontAlgn="base">
              <a:spcBef>
                <a:spcPct val="0"/>
              </a:spcBef>
              <a:spcAft>
                <a:spcPct val="0"/>
              </a:spcAft>
              <a:defRPr sz="788" b="1" kern="1200">
                <a:solidFill>
                  <a:schemeClr val="accent1"/>
                </a:solidFill>
                <a:latin typeface="+mj-lt"/>
                <a:ea typeface="+mj-ea"/>
                <a:cs typeface="+mj-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fld id="{4C1362D4-5ABD-4326-94E6-7A5ADE3C9964}" type="slidenum">
              <a:rPr lang="en-US" sz="700" smtClean="0">
                <a:solidFill>
                  <a:srgbClr val="0D96C9"/>
                </a:solidFill>
              </a:rPr>
              <a:pPr defTabSz="913708" fontAlgn="auto">
                <a:spcBef>
                  <a:spcPts val="0"/>
                </a:spcBef>
                <a:spcAft>
                  <a:spcPts val="0"/>
                </a:spcAft>
              </a:pPr>
              <a:t>‹#›</a:t>
            </a:fld>
            <a:endParaRPr lang="en-US" sz="700" dirty="0">
              <a:solidFill>
                <a:srgbClr val="0D96C9"/>
              </a:solidFill>
            </a:endParaRPr>
          </a:p>
        </p:txBody>
      </p:sp>
      <p:sp>
        <p:nvSpPr>
          <p:cNvPr id="5" name="Text Placeholder 4"/>
          <p:cNvSpPr>
            <a:spLocks noGrp="1"/>
          </p:cNvSpPr>
          <p:nvPr>
            <p:ph type="body" idx="1"/>
          </p:nvPr>
        </p:nvSpPr>
        <p:spPr>
          <a:xfrm>
            <a:off x="457201" y="914401"/>
            <a:ext cx="8229601" cy="3714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a:grpSpLocks noChangeAspect="1"/>
          </p:cNvGrpSpPr>
          <p:nvPr userDrawn="1"/>
        </p:nvGrpSpPr>
        <p:grpSpPr>
          <a:xfrm>
            <a:off x="7721600" y="4855433"/>
            <a:ext cx="1143001" cy="186415"/>
            <a:chOff x="2498725" y="0"/>
            <a:chExt cx="4146551" cy="676276"/>
          </a:xfrm>
        </p:grpSpPr>
        <p:sp>
          <p:nvSpPr>
            <p:cNvPr id="17" name="Freeform 5"/>
            <p:cNvSpPr>
              <a:spLocks noChangeAspect="1" noEditPoints="1"/>
            </p:cNvSpPr>
            <p:nvPr/>
          </p:nvSpPr>
          <p:spPr bwMode="auto">
            <a:xfrm>
              <a:off x="3443288" y="239713"/>
              <a:ext cx="3201988" cy="249238"/>
            </a:xfrm>
            <a:custGeom>
              <a:avLst/>
              <a:gdLst>
                <a:gd name="T0" fmla="*/ 1991 w 33994"/>
                <a:gd name="T1" fmla="*/ 64 h 2645"/>
                <a:gd name="T2" fmla="*/ 1273 w 33994"/>
                <a:gd name="T3" fmla="*/ 555 h 2645"/>
                <a:gd name="T4" fmla="*/ 718 w 33994"/>
                <a:gd name="T5" fmla="*/ 2581 h 2645"/>
                <a:gd name="T6" fmla="*/ 0 w 33994"/>
                <a:gd name="T7" fmla="*/ 555 h 2645"/>
                <a:gd name="T8" fmla="*/ 5171 w 33994"/>
                <a:gd name="T9" fmla="*/ 1881 h 2645"/>
                <a:gd name="T10" fmla="*/ 3195 w 33994"/>
                <a:gd name="T11" fmla="*/ 2581 h 2645"/>
                <a:gd name="T12" fmla="*/ 4133 w 33994"/>
                <a:gd name="T13" fmla="*/ 64 h 2645"/>
                <a:gd name="T14" fmla="*/ 4620 w 33994"/>
                <a:gd name="T15" fmla="*/ 1259 h 2645"/>
                <a:gd name="T16" fmla="*/ 5171 w 33994"/>
                <a:gd name="T17" fmla="*/ 1881 h 2645"/>
                <a:gd name="T18" fmla="*/ 4151 w 33994"/>
                <a:gd name="T19" fmla="*/ 1070 h 2645"/>
                <a:gd name="T20" fmla="*/ 4126 w 33994"/>
                <a:gd name="T21" fmla="*/ 534 h 2645"/>
                <a:gd name="T22" fmla="*/ 3749 w 33994"/>
                <a:gd name="T23" fmla="*/ 1070 h 2645"/>
                <a:gd name="T24" fmla="*/ 4169 w 33994"/>
                <a:gd name="T25" fmla="*/ 1540 h 2645"/>
                <a:gd name="T26" fmla="*/ 3749 w 33994"/>
                <a:gd name="T27" fmla="*/ 2112 h 2645"/>
                <a:gd name="T28" fmla="*/ 4617 w 33994"/>
                <a:gd name="T29" fmla="*/ 1817 h 2645"/>
                <a:gd name="T30" fmla="*/ 7697 w 33994"/>
                <a:gd name="T31" fmla="*/ 1707 h 2645"/>
                <a:gd name="T32" fmla="*/ 6279 w 33994"/>
                <a:gd name="T33" fmla="*/ 64 h 2645"/>
                <a:gd name="T34" fmla="*/ 6833 w 33994"/>
                <a:gd name="T35" fmla="*/ 2581 h 2645"/>
                <a:gd name="T36" fmla="*/ 6840 w 33994"/>
                <a:gd name="T37" fmla="*/ 651 h 2645"/>
                <a:gd name="T38" fmla="*/ 7900 w 33994"/>
                <a:gd name="T39" fmla="*/ 2581 h 2645"/>
                <a:gd name="T40" fmla="*/ 8568 w 33994"/>
                <a:gd name="T41" fmla="*/ 651 h 2645"/>
                <a:gd name="T42" fmla="*/ 9123 w 33994"/>
                <a:gd name="T43" fmla="*/ 2581 h 2645"/>
                <a:gd name="T44" fmla="*/ 8287 w 33994"/>
                <a:gd name="T45" fmla="*/ 64 h 2645"/>
                <a:gd name="T46" fmla="*/ 13062 w 33994"/>
                <a:gd name="T47" fmla="*/ 2411 h 2645"/>
                <a:gd name="T48" fmla="*/ 13062 w 33994"/>
                <a:gd name="T49" fmla="*/ 235 h 2645"/>
                <a:gd name="T50" fmla="*/ 13933 w 33994"/>
                <a:gd name="T51" fmla="*/ 399 h 2645"/>
                <a:gd name="T52" fmla="*/ 11751 w 33994"/>
                <a:gd name="T53" fmla="*/ 1323 h 2645"/>
                <a:gd name="T54" fmla="*/ 13994 w 33994"/>
                <a:gd name="T55" fmla="*/ 2183 h 2645"/>
                <a:gd name="T56" fmla="*/ 13062 w 33994"/>
                <a:gd name="T57" fmla="*/ 2411 h 2645"/>
                <a:gd name="T58" fmla="*/ 16559 w 33994"/>
                <a:gd name="T59" fmla="*/ 2645 h 2645"/>
                <a:gd name="T60" fmla="*/ 16559 w 33994"/>
                <a:gd name="T61" fmla="*/ 0 h 2645"/>
                <a:gd name="T62" fmla="*/ 17593 w 33994"/>
                <a:gd name="T63" fmla="*/ 1323 h 2645"/>
                <a:gd name="T64" fmla="*/ 15524 w 33994"/>
                <a:gd name="T65" fmla="*/ 1323 h 2645"/>
                <a:gd name="T66" fmla="*/ 17593 w 33994"/>
                <a:gd name="T67" fmla="*/ 1323 h 2645"/>
                <a:gd name="T68" fmla="*/ 20254 w 33994"/>
                <a:gd name="T69" fmla="*/ 2411 h 2645"/>
                <a:gd name="T70" fmla="*/ 19589 w 33994"/>
                <a:gd name="T71" fmla="*/ 64 h 2645"/>
                <a:gd name="T72" fmla="*/ 19333 w 33994"/>
                <a:gd name="T73" fmla="*/ 1643 h 2645"/>
                <a:gd name="T74" fmla="*/ 21175 w 33994"/>
                <a:gd name="T75" fmla="*/ 1643 h 2645"/>
                <a:gd name="T76" fmla="*/ 20919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3 h 2645"/>
                <a:gd name="T94" fmla="*/ 28640 w 33994"/>
                <a:gd name="T95" fmla="*/ 566 h 2645"/>
                <a:gd name="T96" fmla="*/ 27993 w 33994"/>
                <a:gd name="T97" fmla="*/ 0 h 2645"/>
                <a:gd name="T98" fmla="*/ 27993 w 33994"/>
                <a:gd name="T99" fmla="*/ 2645 h 2645"/>
                <a:gd name="T100" fmla="*/ 28714 w 33994"/>
                <a:gd name="T101" fmla="*/ 2034 h 2645"/>
                <a:gd name="T102" fmla="*/ 30490 w 33994"/>
                <a:gd name="T103" fmla="*/ 2581 h 2645"/>
                <a:gd name="T104" fmla="*/ 30746 w 33994"/>
                <a:gd name="T105" fmla="*/ 64 h 2645"/>
                <a:gd name="T106" fmla="*/ 30490 w 33994"/>
                <a:gd name="T107" fmla="*/ 2581 h 2645"/>
                <a:gd name="T108" fmla="*/ 32821 w 33994"/>
                <a:gd name="T109" fmla="*/ 64 h 2645"/>
                <a:gd name="T110" fmla="*/ 32565 w 33994"/>
                <a:gd name="T111" fmla="*/ 2581 h 2645"/>
                <a:gd name="T112" fmla="*/ 33994 w 33994"/>
                <a:gd name="T113" fmla="*/ 2347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3" y="555"/>
                    <a:pt x="1273" y="555"/>
                    <a:pt x="1273" y="555"/>
                  </a:cubicBezTo>
                  <a:cubicBezTo>
                    <a:pt x="1273" y="2581"/>
                    <a:pt x="1273" y="2581"/>
                    <a:pt x="1273"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5" y="2581"/>
                    <a:pt x="3195" y="2581"/>
                    <a:pt x="3195" y="2581"/>
                  </a:cubicBezTo>
                  <a:cubicBezTo>
                    <a:pt x="3195" y="64"/>
                    <a:pt x="3195" y="64"/>
                    <a:pt x="3195" y="64"/>
                  </a:cubicBezTo>
                  <a:cubicBezTo>
                    <a:pt x="4133" y="64"/>
                    <a:pt x="4133" y="64"/>
                    <a:pt x="4133" y="64"/>
                  </a:cubicBezTo>
                  <a:cubicBezTo>
                    <a:pt x="4574" y="64"/>
                    <a:pt x="5054" y="157"/>
                    <a:pt x="5054" y="704"/>
                  </a:cubicBezTo>
                  <a:cubicBezTo>
                    <a:pt x="5054" y="985"/>
                    <a:pt x="4880" y="1177"/>
                    <a:pt x="4620" y="1259"/>
                  </a:cubicBezTo>
                  <a:cubicBezTo>
                    <a:pt x="4620" y="1266"/>
                    <a:pt x="4620" y="1266"/>
                    <a:pt x="4620" y="1266"/>
                  </a:cubicBezTo>
                  <a:cubicBezTo>
                    <a:pt x="4951" y="1309"/>
                    <a:pt x="5171" y="1554"/>
                    <a:pt x="5171" y="1881"/>
                  </a:cubicBezTo>
                  <a:close/>
                  <a:moveTo>
                    <a:pt x="3749" y="1070"/>
                  </a:moveTo>
                  <a:cubicBezTo>
                    <a:pt x="4151" y="1070"/>
                    <a:pt x="4151" y="1070"/>
                    <a:pt x="4151" y="1070"/>
                  </a:cubicBezTo>
                  <a:cubicBezTo>
                    <a:pt x="4321" y="1070"/>
                    <a:pt x="4499" y="999"/>
                    <a:pt x="4499" y="797"/>
                  </a:cubicBezTo>
                  <a:cubicBezTo>
                    <a:pt x="4499" y="587"/>
                    <a:pt x="4300" y="534"/>
                    <a:pt x="4126" y="534"/>
                  </a:cubicBezTo>
                  <a:cubicBezTo>
                    <a:pt x="3749" y="534"/>
                    <a:pt x="3749" y="534"/>
                    <a:pt x="3749" y="534"/>
                  </a:cubicBezTo>
                  <a:lnTo>
                    <a:pt x="3749" y="1070"/>
                  </a:lnTo>
                  <a:close/>
                  <a:moveTo>
                    <a:pt x="4617" y="1817"/>
                  </a:moveTo>
                  <a:cubicBezTo>
                    <a:pt x="4617" y="1579"/>
                    <a:pt x="4350" y="1540"/>
                    <a:pt x="4169" y="1540"/>
                  </a:cubicBezTo>
                  <a:cubicBezTo>
                    <a:pt x="3749" y="1540"/>
                    <a:pt x="3749" y="1540"/>
                    <a:pt x="3749" y="1540"/>
                  </a:cubicBezTo>
                  <a:cubicBezTo>
                    <a:pt x="3749" y="2112"/>
                    <a:pt x="3749" y="2112"/>
                    <a:pt x="3749" y="2112"/>
                  </a:cubicBezTo>
                  <a:cubicBezTo>
                    <a:pt x="4247" y="2112"/>
                    <a:pt x="4247" y="2112"/>
                    <a:pt x="4247" y="2112"/>
                  </a:cubicBezTo>
                  <a:cubicBezTo>
                    <a:pt x="4421" y="2112"/>
                    <a:pt x="4617" y="2037"/>
                    <a:pt x="4617" y="1817"/>
                  </a:cubicBezTo>
                  <a:close/>
                  <a:moveTo>
                    <a:pt x="7704" y="1707"/>
                  </a:moveTo>
                  <a:cubicBezTo>
                    <a:pt x="7697" y="1707"/>
                    <a:pt x="7697" y="1707"/>
                    <a:pt x="7697" y="1707"/>
                  </a:cubicBezTo>
                  <a:cubicBezTo>
                    <a:pt x="7118" y="64"/>
                    <a:pt x="7118" y="64"/>
                    <a:pt x="7118" y="64"/>
                  </a:cubicBezTo>
                  <a:cubicBezTo>
                    <a:pt x="6279" y="64"/>
                    <a:pt x="6279" y="64"/>
                    <a:pt x="6279" y="64"/>
                  </a:cubicBezTo>
                  <a:cubicBezTo>
                    <a:pt x="6279" y="2581"/>
                    <a:pt x="6279" y="2581"/>
                    <a:pt x="6279" y="2581"/>
                  </a:cubicBezTo>
                  <a:cubicBezTo>
                    <a:pt x="6833" y="2581"/>
                    <a:pt x="6833" y="2581"/>
                    <a:pt x="6833" y="2581"/>
                  </a:cubicBezTo>
                  <a:cubicBezTo>
                    <a:pt x="6833" y="651"/>
                    <a:pt x="6833" y="651"/>
                    <a:pt x="6833" y="651"/>
                  </a:cubicBezTo>
                  <a:cubicBezTo>
                    <a:pt x="6840" y="651"/>
                    <a:pt x="6840" y="651"/>
                    <a:pt x="6840" y="651"/>
                  </a:cubicBezTo>
                  <a:cubicBezTo>
                    <a:pt x="7477" y="2581"/>
                    <a:pt x="7477" y="2581"/>
                    <a:pt x="7477" y="2581"/>
                  </a:cubicBezTo>
                  <a:cubicBezTo>
                    <a:pt x="7900" y="2581"/>
                    <a:pt x="7900" y="2581"/>
                    <a:pt x="7900" y="2581"/>
                  </a:cubicBezTo>
                  <a:cubicBezTo>
                    <a:pt x="8561" y="651"/>
                    <a:pt x="8561" y="651"/>
                    <a:pt x="8561" y="651"/>
                  </a:cubicBezTo>
                  <a:cubicBezTo>
                    <a:pt x="8568" y="651"/>
                    <a:pt x="8568" y="651"/>
                    <a:pt x="8568" y="651"/>
                  </a:cubicBezTo>
                  <a:cubicBezTo>
                    <a:pt x="8568" y="2581"/>
                    <a:pt x="8568" y="2581"/>
                    <a:pt x="8568" y="2581"/>
                  </a:cubicBezTo>
                  <a:cubicBezTo>
                    <a:pt x="9123" y="2581"/>
                    <a:pt x="9123" y="2581"/>
                    <a:pt x="9123" y="2581"/>
                  </a:cubicBezTo>
                  <a:cubicBezTo>
                    <a:pt x="9123" y="64"/>
                    <a:pt x="9123" y="64"/>
                    <a:pt x="9123" y="64"/>
                  </a:cubicBezTo>
                  <a:cubicBezTo>
                    <a:pt x="8287" y="64"/>
                    <a:pt x="8287" y="64"/>
                    <a:pt x="8287" y="64"/>
                  </a:cubicBezTo>
                  <a:lnTo>
                    <a:pt x="7704" y="1707"/>
                  </a:lnTo>
                  <a:close/>
                  <a:moveTo>
                    <a:pt x="13062" y="2411"/>
                  </a:moveTo>
                  <a:cubicBezTo>
                    <a:pt x="12415" y="2411"/>
                    <a:pt x="12028" y="1902"/>
                    <a:pt x="12028" y="1323"/>
                  </a:cubicBezTo>
                  <a:cubicBezTo>
                    <a:pt x="12028" y="743"/>
                    <a:pt x="12415" y="235"/>
                    <a:pt x="13062" y="235"/>
                  </a:cubicBezTo>
                  <a:cubicBezTo>
                    <a:pt x="13329" y="235"/>
                    <a:pt x="13610" y="402"/>
                    <a:pt x="13709" y="566"/>
                  </a:cubicBezTo>
                  <a:cubicBezTo>
                    <a:pt x="13933" y="399"/>
                    <a:pt x="13933" y="399"/>
                    <a:pt x="13933" y="399"/>
                  </a:cubicBezTo>
                  <a:cubicBezTo>
                    <a:pt x="13713" y="118"/>
                    <a:pt x="13375" y="0"/>
                    <a:pt x="13062" y="0"/>
                  </a:cubicBezTo>
                  <a:cubicBezTo>
                    <a:pt x="12312" y="0"/>
                    <a:pt x="11751" y="558"/>
                    <a:pt x="11751" y="1323"/>
                  </a:cubicBezTo>
                  <a:cubicBezTo>
                    <a:pt x="11751" y="2087"/>
                    <a:pt x="12312" y="2645"/>
                    <a:pt x="13062" y="2645"/>
                  </a:cubicBezTo>
                  <a:cubicBezTo>
                    <a:pt x="13478" y="2645"/>
                    <a:pt x="13827" y="2443"/>
                    <a:pt x="13994" y="2183"/>
                  </a:cubicBezTo>
                  <a:cubicBezTo>
                    <a:pt x="13784" y="2034"/>
                    <a:pt x="13784" y="2034"/>
                    <a:pt x="13784" y="2034"/>
                  </a:cubicBezTo>
                  <a:cubicBezTo>
                    <a:pt x="13595" y="2325"/>
                    <a:pt x="13325" y="2411"/>
                    <a:pt x="13062" y="2411"/>
                  </a:cubicBezTo>
                  <a:close/>
                  <a:moveTo>
                    <a:pt x="17870" y="1323"/>
                  </a:moveTo>
                  <a:cubicBezTo>
                    <a:pt x="17870" y="2087"/>
                    <a:pt x="17309" y="2645"/>
                    <a:pt x="16559" y="2645"/>
                  </a:cubicBezTo>
                  <a:cubicBezTo>
                    <a:pt x="15809" y="2645"/>
                    <a:pt x="15247" y="2087"/>
                    <a:pt x="15247" y="1323"/>
                  </a:cubicBezTo>
                  <a:cubicBezTo>
                    <a:pt x="15247" y="558"/>
                    <a:pt x="15809" y="0"/>
                    <a:pt x="16559" y="0"/>
                  </a:cubicBezTo>
                  <a:cubicBezTo>
                    <a:pt x="17309" y="0"/>
                    <a:pt x="17870" y="558"/>
                    <a:pt x="17870" y="1323"/>
                  </a:cubicBezTo>
                  <a:close/>
                  <a:moveTo>
                    <a:pt x="17593" y="1323"/>
                  </a:moveTo>
                  <a:cubicBezTo>
                    <a:pt x="17593" y="743"/>
                    <a:pt x="17206" y="235"/>
                    <a:pt x="16559" y="235"/>
                  </a:cubicBezTo>
                  <a:cubicBezTo>
                    <a:pt x="15912" y="235"/>
                    <a:pt x="15524" y="743"/>
                    <a:pt x="15524" y="1323"/>
                  </a:cubicBezTo>
                  <a:cubicBezTo>
                    <a:pt x="15524" y="1902"/>
                    <a:pt x="15912" y="2411"/>
                    <a:pt x="16559" y="2411"/>
                  </a:cubicBezTo>
                  <a:cubicBezTo>
                    <a:pt x="17206" y="2411"/>
                    <a:pt x="17593" y="1902"/>
                    <a:pt x="17593" y="1323"/>
                  </a:cubicBezTo>
                  <a:close/>
                  <a:moveTo>
                    <a:pt x="20919" y="1614"/>
                  </a:moveTo>
                  <a:cubicBezTo>
                    <a:pt x="20919" y="2339"/>
                    <a:pt x="20446" y="2411"/>
                    <a:pt x="20254" y="2411"/>
                  </a:cubicBezTo>
                  <a:cubicBezTo>
                    <a:pt x="20062" y="2411"/>
                    <a:pt x="19589" y="2339"/>
                    <a:pt x="19589" y="1614"/>
                  </a:cubicBezTo>
                  <a:cubicBezTo>
                    <a:pt x="19589" y="64"/>
                    <a:pt x="19589" y="64"/>
                    <a:pt x="19589" y="64"/>
                  </a:cubicBezTo>
                  <a:cubicBezTo>
                    <a:pt x="19333" y="64"/>
                    <a:pt x="19333" y="64"/>
                    <a:pt x="19333" y="64"/>
                  </a:cubicBezTo>
                  <a:cubicBezTo>
                    <a:pt x="19333" y="1643"/>
                    <a:pt x="19333" y="1643"/>
                    <a:pt x="19333" y="1643"/>
                  </a:cubicBezTo>
                  <a:cubicBezTo>
                    <a:pt x="19333" y="2062"/>
                    <a:pt x="19500" y="2645"/>
                    <a:pt x="20254" y="2645"/>
                  </a:cubicBezTo>
                  <a:cubicBezTo>
                    <a:pt x="21007" y="2645"/>
                    <a:pt x="21175" y="2062"/>
                    <a:pt x="21175" y="1643"/>
                  </a:cubicBezTo>
                  <a:cubicBezTo>
                    <a:pt x="21175" y="64"/>
                    <a:pt x="21175" y="64"/>
                    <a:pt x="21175" y="64"/>
                  </a:cubicBezTo>
                  <a:cubicBezTo>
                    <a:pt x="20919" y="64"/>
                    <a:pt x="20919" y="64"/>
                    <a:pt x="20919" y="64"/>
                  </a:cubicBezTo>
                  <a:lnTo>
                    <a:pt x="20919"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3" y="2411"/>
                  </a:moveTo>
                  <a:cubicBezTo>
                    <a:pt x="27346" y="2411"/>
                    <a:pt x="26958" y="1902"/>
                    <a:pt x="26958" y="1323"/>
                  </a:cubicBezTo>
                  <a:cubicBezTo>
                    <a:pt x="26958" y="743"/>
                    <a:pt x="27346" y="235"/>
                    <a:pt x="27993" y="235"/>
                  </a:cubicBezTo>
                  <a:cubicBezTo>
                    <a:pt x="28259" y="235"/>
                    <a:pt x="28540" y="402"/>
                    <a:pt x="28640" y="566"/>
                  </a:cubicBezTo>
                  <a:cubicBezTo>
                    <a:pt x="28864" y="399"/>
                    <a:pt x="28864" y="399"/>
                    <a:pt x="28864" y="399"/>
                  </a:cubicBezTo>
                  <a:cubicBezTo>
                    <a:pt x="28643" y="118"/>
                    <a:pt x="28306" y="0"/>
                    <a:pt x="27993" y="0"/>
                  </a:cubicBezTo>
                  <a:cubicBezTo>
                    <a:pt x="27243" y="0"/>
                    <a:pt x="26681" y="558"/>
                    <a:pt x="26681" y="1323"/>
                  </a:cubicBezTo>
                  <a:cubicBezTo>
                    <a:pt x="26681" y="2087"/>
                    <a:pt x="27243" y="2645"/>
                    <a:pt x="27993" y="2645"/>
                  </a:cubicBezTo>
                  <a:cubicBezTo>
                    <a:pt x="28409" y="2645"/>
                    <a:pt x="28757" y="2443"/>
                    <a:pt x="28924" y="2183"/>
                  </a:cubicBezTo>
                  <a:cubicBezTo>
                    <a:pt x="28714" y="2034"/>
                    <a:pt x="28714" y="2034"/>
                    <a:pt x="28714" y="2034"/>
                  </a:cubicBezTo>
                  <a:cubicBezTo>
                    <a:pt x="28526" y="2325"/>
                    <a:pt x="28256" y="2411"/>
                    <a:pt x="27993" y="2411"/>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1" y="2347"/>
                  </a:moveTo>
                  <a:cubicBezTo>
                    <a:pt x="32821" y="64"/>
                    <a:pt x="32821" y="64"/>
                    <a:pt x="32821" y="64"/>
                  </a:cubicBezTo>
                  <a:cubicBezTo>
                    <a:pt x="32565" y="64"/>
                    <a:pt x="32565" y="64"/>
                    <a:pt x="32565" y="64"/>
                  </a:cubicBezTo>
                  <a:cubicBezTo>
                    <a:pt x="32565" y="2581"/>
                    <a:pt x="32565" y="2581"/>
                    <a:pt x="32565" y="2581"/>
                  </a:cubicBezTo>
                  <a:cubicBezTo>
                    <a:pt x="33994" y="2581"/>
                    <a:pt x="33994" y="2581"/>
                    <a:pt x="33994" y="2581"/>
                  </a:cubicBezTo>
                  <a:cubicBezTo>
                    <a:pt x="33994" y="2347"/>
                    <a:pt x="33994" y="2347"/>
                    <a:pt x="33994" y="2347"/>
                  </a:cubicBezTo>
                  <a:lnTo>
                    <a:pt x="32821" y="234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3" name="Freeform 6"/>
            <p:cNvSpPr>
              <a:spLocks noChangeAspect="1"/>
            </p:cNvSpPr>
            <p:nvPr/>
          </p:nvSpPr>
          <p:spPr bwMode="auto">
            <a:xfrm>
              <a:off x="2498725" y="141288"/>
              <a:ext cx="546100" cy="534988"/>
            </a:xfrm>
            <a:custGeom>
              <a:avLst/>
              <a:gdLst>
                <a:gd name="T0" fmla="*/ 209 w 344"/>
                <a:gd name="T1" fmla="*/ 0 h 337"/>
                <a:gd name="T2" fmla="*/ 0 w 344"/>
                <a:gd name="T3" fmla="*/ 0 h 337"/>
                <a:gd name="T4" fmla="*/ 0 w 344"/>
                <a:gd name="T5" fmla="*/ 337 h 337"/>
                <a:gd name="T6" fmla="*/ 344 w 344"/>
                <a:gd name="T7" fmla="*/ 337 h 337"/>
                <a:gd name="T8" fmla="*/ 344 w 344"/>
                <a:gd name="T9" fmla="*/ 133 h 337"/>
                <a:gd name="T10" fmla="*/ 209 w 344"/>
                <a:gd name="T11" fmla="*/ 133 h 337"/>
                <a:gd name="T12" fmla="*/ 209 w 344"/>
                <a:gd name="T13" fmla="*/ 0 h 337"/>
                <a:gd name="T14" fmla="*/ 209 w 344"/>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7">
                  <a:moveTo>
                    <a:pt x="209" y="0"/>
                  </a:moveTo>
                  <a:lnTo>
                    <a:pt x="0" y="0"/>
                  </a:lnTo>
                  <a:lnTo>
                    <a:pt x="0" y="337"/>
                  </a:lnTo>
                  <a:lnTo>
                    <a:pt x="344" y="337"/>
                  </a:lnTo>
                  <a:lnTo>
                    <a:pt x="344" y="133"/>
                  </a:lnTo>
                  <a:lnTo>
                    <a:pt x="209" y="133"/>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4" name="Freeform 7"/>
            <p:cNvSpPr>
              <a:spLocks noChangeAspect="1"/>
            </p:cNvSpPr>
            <p:nvPr/>
          </p:nvSpPr>
          <p:spPr bwMode="auto">
            <a:xfrm>
              <a:off x="2830513" y="0"/>
              <a:ext cx="350838" cy="352425"/>
            </a:xfrm>
            <a:custGeom>
              <a:avLst/>
              <a:gdLst>
                <a:gd name="T0" fmla="*/ 221 w 221"/>
                <a:gd name="T1" fmla="*/ 0 h 222"/>
                <a:gd name="T2" fmla="*/ 0 w 221"/>
                <a:gd name="T3" fmla="*/ 0 h 222"/>
                <a:gd name="T4" fmla="*/ 0 w 221"/>
                <a:gd name="T5" fmla="*/ 89 h 222"/>
                <a:gd name="T6" fmla="*/ 135 w 221"/>
                <a:gd name="T7" fmla="*/ 89 h 222"/>
                <a:gd name="T8" fmla="*/ 135 w 221"/>
                <a:gd name="T9" fmla="*/ 222 h 222"/>
                <a:gd name="T10" fmla="*/ 221 w 221"/>
                <a:gd name="T11" fmla="*/ 222 h 222"/>
                <a:gd name="T12" fmla="*/ 221 w 221"/>
                <a:gd name="T13" fmla="*/ 0 h 222"/>
                <a:gd name="T14" fmla="*/ 221 w 221"/>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2">
                  <a:moveTo>
                    <a:pt x="221" y="0"/>
                  </a:moveTo>
                  <a:lnTo>
                    <a:pt x="0" y="0"/>
                  </a:lnTo>
                  <a:lnTo>
                    <a:pt x="0" y="89"/>
                  </a:lnTo>
                  <a:lnTo>
                    <a:pt x="135" y="89"/>
                  </a:lnTo>
                  <a:lnTo>
                    <a:pt x="135" y="222"/>
                  </a:lnTo>
                  <a:lnTo>
                    <a:pt x="221" y="222"/>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
        <p:nvSpPr>
          <p:cNvPr id="25" name="Rectangle 24"/>
          <p:cNvSpPr/>
          <p:nvPr userDrawn="1"/>
        </p:nvSpPr>
        <p:spPr>
          <a:xfrm>
            <a:off x="0" y="5092700"/>
            <a:ext cx="9144000" cy="61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Footer Placeholder 4">
            <a:extLst>
              <a:ext uri="{FF2B5EF4-FFF2-40B4-BE49-F238E27FC236}">
                <a16:creationId xmlns:a16="http://schemas.microsoft.com/office/drawing/2014/main" id="{600C13FB-947B-4DDD-AD1F-9E407EF374C6}"/>
              </a:ext>
            </a:extLst>
          </p:cNvPr>
          <p:cNvSpPr txBox="1">
            <a:spLocks/>
          </p:cNvSpPr>
          <p:nvPr userDrawn="1"/>
        </p:nvSpPr>
        <p:spPr>
          <a:xfrm>
            <a:off x="3408133" y="4964513"/>
            <a:ext cx="2672206" cy="92333"/>
          </a:xfrm>
          <a:prstGeom prst="rect">
            <a:avLst/>
          </a:prstGeom>
        </p:spPr>
        <p:txBody>
          <a:bodyPr vert="horz" wrap="none" lIns="0" tIns="0" rIns="0" bIns="0" rtlCol="0" anchor="ctr">
            <a:spAutoFit/>
          </a:bodyP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algn="ctr" defTabSz="913708" fontAlgn="auto">
              <a:spcBef>
                <a:spcPts val="0"/>
              </a:spcBef>
              <a:spcAft>
                <a:spcPts val="0"/>
              </a:spcAft>
            </a:pPr>
            <a:r>
              <a:rPr lang="en-US" sz="600" b="1" dirty="0">
                <a:solidFill>
                  <a:srgbClr val="FF0000"/>
                </a:solidFill>
              </a:rPr>
              <a:t>TBM TAXONOMY V4.0 DRAFT: SUBJECT TO CHANGE WITHOUT NOTICE</a:t>
            </a:r>
          </a:p>
        </p:txBody>
      </p:sp>
    </p:spTree>
    <p:extLst>
      <p:ext uri="{BB962C8B-B14F-4D97-AF65-F5344CB8AC3E}">
        <p14:creationId xmlns:p14="http://schemas.microsoft.com/office/powerpoint/2010/main" val="3492475866"/>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 id="2147484024"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3708" rtl="0" eaLnBrk="1" latinLnBrk="0" hangingPunct="1">
        <a:lnSpc>
          <a:spcPct val="80000"/>
        </a:lnSpc>
        <a:spcBef>
          <a:spcPct val="0"/>
        </a:spcBef>
        <a:buNone/>
        <a:defRPr sz="2800" b="1" kern="1200" cap="none" baseline="0">
          <a:solidFill>
            <a:schemeClr val="tx2"/>
          </a:solidFill>
          <a:latin typeface="+mj-lt"/>
          <a:ea typeface="+mj-ea"/>
          <a:cs typeface="+mj-cs"/>
        </a:defRPr>
      </a:lvl1pPr>
    </p:titleStyle>
    <p:bodyStyle>
      <a:lvl1pPr marL="274320" indent="-274320" algn="l" defTabSz="913708" rtl="0" eaLnBrk="1" latinLnBrk="0" hangingPunct="1">
        <a:spcBef>
          <a:spcPct val="20000"/>
        </a:spcBef>
        <a:buClr>
          <a:schemeClr val="accent1"/>
        </a:buClr>
        <a:buSzPct val="80000"/>
        <a:buFont typeface="Wingdings 3" panose="05040102010807070707" pitchFamily="18" charset="2"/>
        <a:buChar char=""/>
        <a:defRPr lang="en-US" sz="2100" b="0" kern="1200" dirty="0" smtClean="0">
          <a:solidFill>
            <a:schemeClr val="tx1"/>
          </a:solidFill>
          <a:latin typeface="+mn-lt"/>
          <a:ea typeface="+mn-ea"/>
          <a:cs typeface="+mn-cs"/>
        </a:defRPr>
      </a:lvl1pPr>
      <a:lvl2pPr marL="574675" indent="-228600" algn="l" defTabSz="913708" rtl="0" eaLnBrk="1" latinLnBrk="0" hangingPunct="1">
        <a:spcBef>
          <a:spcPct val="20000"/>
        </a:spcBef>
        <a:buClrTx/>
        <a:buFont typeface="Wingdings" panose="05000000000000000000" pitchFamily="2" charset="2"/>
        <a:buChar char="§"/>
        <a:defRPr lang="en-US" sz="1800" b="0" kern="1200" dirty="0" smtClean="0">
          <a:solidFill>
            <a:schemeClr val="tx1"/>
          </a:solidFill>
          <a:latin typeface="+mn-lt"/>
          <a:ea typeface="+mn-ea"/>
          <a:cs typeface="+mn-cs"/>
        </a:defRPr>
      </a:lvl2pPr>
      <a:lvl3pPr marL="766763" indent="-176213" algn="l" defTabSz="913708" rtl="0" eaLnBrk="1" latinLnBrk="0" hangingPunct="1">
        <a:spcBef>
          <a:spcPct val="20000"/>
        </a:spcBef>
        <a:buClrTx/>
        <a:buFont typeface="Wingdings" panose="05000000000000000000" pitchFamily="2" charset="2"/>
        <a:buChar char="§"/>
        <a:defRPr lang="en-US" sz="1500" b="0" kern="1200" dirty="0" smtClean="0">
          <a:solidFill>
            <a:schemeClr val="tx1"/>
          </a:solidFill>
          <a:latin typeface="+mn-lt"/>
          <a:ea typeface="+mn-ea"/>
          <a:cs typeface="+mn-cs"/>
        </a:defRPr>
      </a:lvl3pPr>
      <a:lvl4pPr marL="973138" indent="-153988" algn="l" defTabSz="913708" rtl="0" eaLnBrk="1" latinLnBrk="0" hangingPunct="1">
        <a:spcBef>
          <a:spcPct val="20000"/>
        </a:spcBef>
        <a:buClrTx/>
        <a:buFont typeface="Wingdings" panose="05000000000000000000" pitchFamily="2" charset="2"/>
        <a:buChar char="§"/>
        <a:defRPr lang="en-US" sz="1350" b="0" kern="1200" dirty="0" smtClean="0">
          <a:solidFill>
            <a:schemeClr val="tx1"/>
          </a:solidFill>
          <a:latin typeface="+mn-lt"/>
          <a:ea typeface="+mn-ea"/>
          <a:cs typeface="+mn-cs"/>
        </a:defRPr>
      </a:lvl4pPr>
      <a:lvl5pPr marL="1143000" indent="-125413" algn="l" defTabSz="913708" rtl="0" eaLnBrk="1" latinLnBrk="0" hangingPunct="1">
        <a:spcBef>
          <a:spcPct val="20000"/>
        </a:spcBef>
        <a:buClrTx/>
        <a:buFont typeface="Wingdings" panose="05000000000000000000" pitchFamily="2" charset="2"/>
        <a:buChar char="§"/>
        <a:defRPr lang="en-US" sz="1350" b="0" kern="1200" dirty="0">
          <a:solidFill>
            <a:schemeClr val="tx1"/>
          </a:solidFill>
          <a:latin typeface="+mn-lt"/>
          <a:ea typeface="+mn-ea"/>
          <a:cs typeface="+mn-cs"/>
        </a:defRPr>
      </a:lvl5pPr>
      <a:lvl6pPr marL="2512691" indent="-228434" algn="l" defTabSz="913708" rtl="0" eaLnBrk="1" latinLnBrk="0" hangingPunct="1">
        <a:spcBef>
          <a:spcPct val="20000"/>
        </a:spcBef>
        <a:buFont typeface="+mj-lt"/>
        <a:buChar char="•"/>
        <a:defRPr sz="2025" kern="1200">
          <a:solidFill>
            <a:schemeClr val="tx1"/>
          </a:solidFill>
          <a:latin typeface="+mn-lt"/>
          <a:ea typeface="+mn-ea"/>
          <a:cs typeface="+mn-cs"/>
        </a:defRPr>
      </a:lvl6pPr>
      <a:lvl7pPr marL="2969546" indent="-228434" algn="l" defTabSz="913708" rtl="0" eaLnBrk="1" latinLnBrk="0" hangingPunct="1">
        <a:spcBef>
          <a:spcPct val="20000"/>
        </a:spcBef>
        <a:buFont typeface="+mj-lt"/>
        <a:buChar char="•"/>
        <a:defRPr sz="2025" kern="1200">
          <a:solidFill>
            <a:schemeClr val="tx1"/>
          </a:solidFill>
          <a:latin typeface="+mn-lt"/>
          <a:ea typeface="+mn-ea"/>
          <a:cs typeface="+mn-cs"/>
        </a:defRPr>
      </a:lvl7pPr>
      <a:lvl8pPr marL="3426398" indent="-228434" algn="l" defTabSz="913708" rtl="0" eaLnBrk="1" latinLnBrk="0" hangingPunct="1">
        <a:spcBef>
          <a:spcPct val="20000"/>
        </a:spcBef>
        <a:buFont typeface="+mj-lt"/>
        <a:buChar char="•"/>
        <a:defRPr sz="2025" kern="1200">
          <a:solidFill>
            <a:schemeClr val="tx1"/>
          </a:solidFill>
          <a:latin typeface="+mn-lt"/>
          <a:ea typeface="+mn-ea"/>
          <a:cs typeface="+mn-cs"/>
        </a:defRPr>
      </a:lvl8pPr>
      <a:lvl9pPr marL="3883253" indent="-228434" algn="l" defTabSz="913708" rtl="0" eaLnBrk="1" latinLnBrk="0" hangingPunct="1">
        <a:spcBef>
          <a:spcPct val="20000"/>
        </a:spcBef>
        <a:buFont typeface="+mj-lt"/>
        <a:buChar char="•"/>
        <a:defRPr sz="2025" kern="1200">
          <a:solidFill>
            <a:schemeClr val="tx1"/>
          </a:solidFill>
          <a:latin typeface="+mn-lt"/>
          <a:ea typeface="+mn-ea"/>
          <a:cs typeface="+mn-cs"/>
        </a:defRPr>
      </a:lvl9pPr>
    </p:bodyStyle>
    <p:otherStyle>
      <a:defPPr>
        <a:defRPr lang="en-US"/>
      </a:defPPr>
      <a:lvl1pPr marL="0" algn="l" defTabSz="913708" rtl="0" eaLnBrk="1" latinLnBrk="0" hangingPunct="1">
        <a:defRPr sz="1800" kern="1200">
          <a:solidFill>
            <a:schemeClr val="tx1"/>
          </a:solidFill>
          <a:latin typeface="+mn-lt"/>
          <a:ea typeface="+mn-ea"/>
          <a:cs typeface="+mn-cs"/>
        </a:defRPr>
      </a:lvl1pPr>
      <a:lvl2pPr marL="456854" algn="l" defTabSz="913708" rtl="0" eaLnBrk="1" latinLnBrk="0" hangingPunct="1">
        <a:defRPr sz="1800" kern="1200">
          <a:solidFill>
            <a:schemeClr val="tx1"/>
          </a:solidFill>
          <a:latin typeface="+mn-lt"/>
          <a:ea typeface="+mn-ea"/>
          <a:cs typeface="+mn-cs"/>
        </a:defRPr>
      </a:lvl2pPr>
      <a:lvl3pPr marL="913708" algn="l" defTabSz="913708" rtl="0" eaLnBrk="1" latinLnBrk="0" hangingPunct="1">
        <a:defRPr sz="1800" kern="1200">
          <a:solidFill>
            <a:schemeClr val="tx1"/>
          </a:solidFill>
          <a:latin typeface="+mn-lt"/>
          <a:ea typeface="+mn-ea"/>
          <a:cs typeface="+mn-cs"/>
        </a:defRPr>
      </a:lvl3pPr>
      <a:lvl4pPr marL="1370562" algn="l" defTabSz="913708" rtl="0" eaLnBrk="1" latinLnBrk="0" hangingPunct="1">
        <a:defRPr sz="1800" kern="1200">
          <a:solidFill>
            <a:schemeClr val="tx1"/>
          </a:solidFill>
          <a:latin typeface="+mn-lt"/>
          <a:ea typeface="+mn-ea"/>
          <a:cs typeface="+mn-cs"/>
        </a:defRPr>
      </a:lvl4pPr>
      <a:lvl5pPr marL="1827413" algn="l" defTabSz="913708" rtl="0" eaLnBrk="1" latinLnBrk="0" hangingPunct="1">
        <a:defRPr sz="1800" kern="1200">
          <a:solidFill>
            <a:schemeClr val="tx1"/>
          </a:solidFill>
          <a:latin typeface="+mn-lt"/>
          <a:ea typeface="+mn-ea"/>
          <a:cs typeface="+mn-cs"/>
        </a:defRPr>
      </a:lvl5pPr>
      <a:lvl6pPr marL="2284262" algn="l" defTabSz="913708" rtl="0" eaLnBrk="1" latinLnBrk="0" hangingPunct="1">
        <a:defRPr sz="1800" kern="1200">
          <a:solidFill>
            <a:schemeClr val="tx1"/>
          </a:solidFill>
          <a:latin typeface="+mn-lt"/>
          <a:ea typeface="+mn-ea"/>
          <a:cs typeface="+mn-cs"/>
        </a:defRPr>
      </a:lvl6pPr>
      <a:lvl7pPr marL="2741123" algn="l" defTabSz="913708" rtl="0" eaLnBrk="1" latinLnBrk="0" hangingPunct="1">
        <a:defRPr sz="1800" kern="1200">
          <a:solidFill>
            <a:schemeClr val="tx1"/>
          </a:solidFill>
          <a:latin typeface="+mn-lt"/>
          <a:ea typeface="+mn-ea"/>
          <a:cs typeface="+mn-cs"/>
        </a:defRPr>
      </a:lvl7pPr>
      <a:lvl8pPr marL="3197972" algn="l" defTabSz="913708" rtl="0" eaLnBrk="1" latinLnBrk="0" hangingPunct="1">
        <a:defRPr sz="1800" kern="1200">
          <a:solidFill>
            <a:schemeClr val="tx1"/>
          </a:solidFill>
          <a:latin typeface="+mn-lt"/>
          <a:ea typeface="+mn-ea"/>
          <a:cs typeface="+mn-cs"/>
        </a:defRPr>
      </a:lvl8pPr>
      <a:lvl9pPr marL="3654822" algn="l" defTabSz="91370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16">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mailto:standards@tbmcouncil.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1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5.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6.xml"/><Relationship Id="rId1" Type="http://schemas.openxmlformats.org/officeDocument/2006/relationships/themeOverride" Target="../theme/themeOverride1.xml"/><Relationship Id="rId5" Type="http://schemas.openxmlformats.org/officeDocument/2006/relationships/image" Target="../media/image9.png"/><Relationship Id="rId4"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8.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19.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0.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1.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23.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25.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tbmcouncil.org/"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206" y="1717507"/>
            <a:ext cx="5594023" cy="464646"/>
          </a:xfrm>
        </p:spPr>
        <p:txBody>
          <a:bodyPr/>
          <a:lstStyle/>
          <a:p>
            <a:r>
              <a:rPr lang="en-US" dirty="0"/>
              <a:t>TBM Taxonomy </a:t>
            </a:r>
          </a:p>
        </p:txBody>
      </p:sp>
      <p:sp>
        <p:nvSpPr>
          <p:cNvPr id="3" name="Text Placeholder 2"/>
          <p:cNvSpPr>
            <a:spLocks noGrp="1"/>
          </p:cNvSpPr>
          <p:nvPr>
            <p:ph type="body" sz="quarter" idx="13"/>
          </p:nvPr>
        </p:nvSpPr>
        <p:spPr/>
        <p:txBody>
          <a:bodyPr/>
          <a:lstStyle/>
          <a:p>
            <a:r>
              <a:rPr lang="en-US" dirty="0"/>
              <a:t>Version 4.0 </a:t>
            </a:r>
            <a:r>
              <a:rPr lang="en-US" dirty="0">
                <a:solidFill>
                  <a:srgbClr val="FF0000"/>
                </a:solidFill>
              </a:rPr>
              <a:t>DRAFT</a:t>
            </a:r>
          </a:p>
        </p:txBody>
      </p:sp>
      <p:sp>
        <p:nvSpPr>
          <p:cNvPr id="6" name="Text Placeholder 5"/>
          <p:cNvSpPr>
            <a:spLocks noGrp="1"/>
          </p:cNvSpPr>
          <p:nvPr>
            <p:ph type="body" sz="quarter" idx="14"/>
          </p:nvPr>
        </p:nvSpPr>
        <p:spPr>
          <a:xfrm>
            <a:off x="3318444" y="2711451"/>
            <a:ext cx="5595371" cy="549199"/>
          </a:xfrm>
        </p:spPr>
        <p:txBody>
          <a:bodyPr>
            <a:normAutofit/>
          </a:bodyPr>
          <a:lstStyle/>
          <a:p>
            <a:r>
              <a:rPr lang="en-US" dirty="0"/>
              <a:t>Date: December 15, 2020</a:t>
            </a:r>
          </a:p>
          <a:p>
            <a:endParaRPr lang="en-US" dirty="0"/>
          </a:p>
        </p:txBody>
      </p:sp>
    </p:spTree>
    <p:extLst>
      <p:ext uri="{BB962C8B-B14F-4D97-AF65-F5344CB8AC3E}">
        <p14:creationId xmlns:p14="http://schemas.microsoft.com/office/powerpoint/2010/main" val="170225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 Element</a:t>
            </a:r>
          </a:p>
        </p:txBody>
      </p:sp>
      <p:sp>
        <p:nvSpPr>
          <p:cNvPr id="65" name="TextBox 64">
            <a:extLst>
              <a:ext uri="{FF2B5EF4-FFF2-40B4-BE49-F238E27FC236}">
                <a16:creationId xmlns:a16="http://schemas.microsoft.com/office/drawing/2014/main" id="{BF521215-DC4A-4BA8-B610-E15CF518A3A8}"/>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Linux</a:t>
            </a:r>
          </a:p>
        </p:txBody>
      </p:sp>
      <p:sp>
        <p:nvSpPr>
          <p:cNvPr id="66" name="Right Brace 65">
            <a:extLst>
              <a:ext uri="{FF2B5EF4-FFF2-40B4-BE49-F238E27FC236}">
                <a16:creationId xmlns:a16="http://schemas.microsoft.com/office/drawing/2014/main" id="{2C432D0C-525B-45B0-97F9-727FA47DF0AF}"/>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7" name="TextBox 66">
            <a:extLst>
              <a:ext uri="{FF2B5EF4-FFF2-40B4-BE49-F238E27FC236}">
                <a16:creationId xmlns:a16="http://schemas.microsoft.com/office/drawing/2014/main" id="{344B3CF4-8A38-4441-AFF1-EF3FD50B0E8A}"/>
              </a:ext>
            </a:extLst>
          </p:cNvPr>
          <p:cNvSpPr txBox="1"/>
          <p:nvPr/>
        </p:nvSpPr>
        <p:spPr>
          <a:xfrm>
            <a:off x="3396377" y="1351203"/>
            <a:ext cx="2646041" cy="307777"/>
          </a:xfrm>
          <a:prstGeom prst="rect">
            <a:avLst/>
          </a:prstGeom>
          <a:noFill/>
        </p:spPr>
        <p:txBody>
          <a:bodyPr wrap="square" rtlCol="0">
            <a:spAutoFit/>
          </a:bodyPr>
          <a:lstStyle/>
          <a:p>
            <a:r>
              <a:rPr lang="en-US" sz="1400">
                <a:latin typeface="Calibri" panose="020F0502020204030204" pitchFamily="34" charset="0"/>
              </a:rPr>
              <a:t>Standardized TBM Taxonomy </a:t>
            </a:r>
          </a:p>
        </p:txBody>
      </p:sp>
      <p:sp>
        <p:nvSpPr>
          <p:cNvPr id="68" name="Right Brace 67">
            <a:extLst>
              <a:ext uri="{FF2B5EF4-FFF2-40B4-BE49-F238E27FC236}">
                <a16:creationId xmlns:a16="http://schemas.microsoft.com/office/drawing/2014/main" id="{0006A94A-CCE7-4A6B-9403-1F3A4329D175}"/>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9" name="TextBox 68">
            <a:extLst>
              <a:ext uri="{FF2B5EF4-FFF2-40B4-BE49-F238E27FC236}">
                <a16:creationId xmlns:a16="http://schemas.microsoft.com/office/drawing/2014/main" id="{6EFAB5FB-69AD-4D90-8699-B3815521C82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21377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grpSp>
        <p:nvGrpSpPr>
          <p:cNvPr id="28" name="Group 27">
            <a:extLst>
              <a:ext uri="{FF2B5EF4-FFF2-40B4-BE49-F238E27FC236}">
                <a16:creationId xmlns:a16="http://schemas.microsoft.com/office/drawing/2014/main" id="{CE7AF347-75EF-4C97-9B4C-57EBCE678650}"/>
              </a:ext>
            </a:extLst>
          </p:cNvPr>
          <p:cNvGrpSpPr/>
          <p:nvPr/>
        </p:nvGrpSpPr>
        <p:grpSpPr>
          <a:xfrm>
            <a:off x="246186" y="1169880"/>
            <a:ext cx="2834640" cy="1645920"/>
            <a:chOff x="246186" y="1169880"/>
            <a:chExt cx="2834640" cy="1645920"/>
          </a:xfrm>
        </p:grpSpPr>
        <p:sp>
          <p:nvSpPr>
            <p:cNvPr id="57" name="Rectangle 56">
              <a:extLst>
                <a:ext uri="{FF2B5EF4-FFF2-40B4-BE49-F238E27FC236}">
                  <a16:creationId xmlns:a16="http://schemas.microsoft.com/office/drawing/2014/main" id="{839D94AB-3B71-441C-A9F5-A89F32A71724}"/>
                </a:ext>
              </a:extLst>
            </p:cNvPr>
            <p:cNvSpPr>
              <a:spLocks/>
            </p:cNvSpPr>
            <p:nvPr/>
          </p:nvSpPr>
          <p:spPr>
            <a:xfrm>
              <a:off x="246186"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Workplace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Workplace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client computing devices, software and connectivity to enable the workforce to access business applications; to communicate with other employees, partners and customers; and to create content using productivity software. </a:t>
              </a:r>
            </a:p>
            <a:p>
              <a:pPr>
                <a:spcBef>
                  <a:spcPts val="600"/>
                </a:spcBef>
              </a:pPr>
              <a:r>
                <a:rPr lang="en-US" sz="900" dirty="0">
                  <a:solidFill>
                    <a:srgbClr val="000000"/>
                  </a:solidFill>
                  <a:effectLst/>
                  <a:latin typeface="Calibri" panose="020F0502020204030204" pitchFamily="34" charset="0"/>
                  <a:ea typeface="Calibri" panose="020F0502020204030204" pitchFamily="34" charset="0"/>
                </a:rPr>
                <a:t>These are always “user-facing” solutions.</a:t>
              </a:r>
              <a:endParaRPr lang="en-US" sz="200" dirty="0">
                <a:solidFill>
                  <a:srgbClr val="353C45"/>
                </a:solidFill>
                <a:latin typeface="Calibri" panose="020F0502020204030204" pitchFamily="34" charset="0"/>
                <a:cs typeface="Calibri" panose="020F0502020204030204" pitchFamily="34" charset="0"/>
              </a:endParaRPr>
            </a:p>
          </p:txBody>
        </p:sp>
        <p:cxnSp>
          <p:nvCxnSpPr>
            <p:cNvPr id="58" name="Straight Connector 57">
              <a:extLst>
                <a:ext uri="{FF2B5EF4-FFF2-40B4-BE49-F238E27FC236}">
                  <a16:creationId xmlns:a16="http://schemas.microsoft.com/office/drawing/2014/main" id="{F814381B-668D-4FD7-97E9-88CD9B5FB44E}"/>
                </a:ext>
              </a:extLst>
            </p:cNvPr>
            <p:cNvCxnSpPr>
              <a:cxnSpLocks/>
            </p:cNvCxnSpPr>
            <p:nvPr/>
          </p:nvCxnSpPr>
          <p:spPr>
            <a:xfrm>
              <a:off x="246186"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3073CC0-4AC7-4CD4-A098-8869BB87B23D}"/>
              </a:ext>
            </a:extLst>
          </p:cNvPr>
          <p:cNvGrpSpPr/>
          <p:nvPr/>
        </p:nvGrpSpPr>
        <p:grpSpPr>
          <a:xfrm>
            <a:off x="3148428" y="1169880"/>
            <a:ext cx="2834640" cy="1645920"/>
            <a:chOff x="3148428" y="1169880"/>
            <a:chExt cx="2834640" cy="1645920"/>
          </a:xfrm>
        </p:grpSpPr>
        <p:sp>
          <p:nvSpPr>
            <p:cNvPr id="59" name="Rectangle 58">
              <a:extLst>
                <a:ext uri="{FF2B5EF4-FFF2-40B4-BE49-F238E27FC236}">
                  <a16:creationId xmlns:a16="http://schemas.microsoft.com/office/drawing/2014/main" id="{220BF373-9647-4F51-B847-575A2B52C408}"/>
                </a:ext>
              </a:extLst>
            </p:cNvPr>
            <p:cNvSpPr>
              <a:spLocks/>
            </p:cNvSpPr>
            <p:nvPr/>
          </p:nvSpPr>
          <p:spPr>
            <a:xfrm>
              <a:off x="3148428"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Business</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Business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product and external customer focused business capabilities that enable the business to win, serve, and retain customers. </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60" name="Straight Connector 59">
              <a:extLst>
                <a:ext uri="{FF2B5EF4-FFF2-40B4-BE49-F238E27FC236}">
                  <a16:creationId xmlns:a16="http://schemas.microsoft.com/office/drawing/2014/main" id="{4271370D-E0BC-4401-AAA7-87D47AED858E}"/>
                </a:ext>
              </a:extLst>
            </p:cNvPr>
            <p:cNvCxnSpPr>
              <a:cxnSpLocks/>
            </p:cNvCxnSpPr>
            <p:nvPr/>
          </p:nvCxnSpPr>
          <p:spPr>
            <a:xfrm>
              <a:off x="3148428"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1DB76B6-FCBC-4B1E-87BD-FD44A7B8F912}"/>
              </a:ext>
            </a:extLst>
          </p:cNvPr>
          <p:cNvGrpSpPr/>
          <p:nvPr/>
        </p:nvGrpSpPr>
        <p:grpSpPr>
          <a:xfrm>
            <a:off x="246186" y="2911421"/>
            <a:ext cx="2834640" cy="1645920"/>
            <a:chOff x="246186" y="2911421"/>
            <a:chExt cx="2834640" cy="1645920"/>
          </a:xfrm>
        </p:grpSpPr>
        <p:sp>
          <p:nvSpPr>
            <p:cNvPr id="62" name="Rectangle 61">
              <a:extLst>
                <a:ext uri="{FF2B5EF4-FFF2-40B4-BE49-F238E27FC236}">
                  <a16:creationId xmlns:a16="http://schemas.microsoft.com/office/drawing/2014/main" id="{9155F7C2-0A62-40E0-8891-2C010E441B4F}"/>
                </a:ext>
              </a:extLst>
            </p:cNvPr>
            <p:cNvSpPr>
              <a:spLocks/>
            </p:cNvSpPr>
            <p:nvPr/>
          </p:nvSpPr>
          <p:spPr>
            <a:xfrm>
              <a:off x="246186"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Delivery</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Delivery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those to build, deploy, support, and operate the Workplace solutions, Business solutions, and Shared &amp; Corporate solutions. Development services create and change business-facing services, typically through projects. Additional support and operations services assist users and ensure the availability of the business-facing services. </a:t>
              </a:r>
              <a:endParaRPr lang="en-US" sz="900" dirty="0">
                <a:solidFill>
                  <a:srgbClr val="353C45"/>
                </a:solidFill>
                <a:latin typeface="Calibri" panose="020F0502020204030204" pitchFamily="34" charset="0"/>
                <a:cs typeface="Calibri" panose="020F0502020204030204" pitchFamily="34" charset="0"/>
              </a:endParaRPr>
            </a:p>
          </p:txBody>
        </p:sp>
        <p:cxnSp>
          <p:nvCxnSpPr>
            <p:cNvPr id="63" name="Straight Connector 62">
              <a:extLst>
                <a:ext uri="{FF2B5EF4-FFF2-40B4-BE49-F238E27FC236}">
                  <a16:creationId xmlns:a16="http://schemas.microsoft.com/office/drawing/2014/main" id="{3A7F2EE6-E793-42C9-97CB-B336EE925441}"/>
                </a:ext>
              </a:extLst>
            </p:cNvPr>
            <p:cNvCxnSpPr>
              <a:cxnSpLocks/>
            </p:cNvCxnSpPr>
            <p:nvPr/>
          </p:nvCxnSpPr>
          <p:spPr>
            <a:xfrm>
              <a:off x="246186" y="3142199"/>
              <a:ext cx="2833328"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36C3A0E5-4A76-43D1-8E3F-DB6547CB17B8}"/>
              </a:ext>
            </a:extLst>
          </p:cNvPr>
          <p:cNvGrpSpPr/>
          <p:nvPr/>
        </p:nvGrpSpPr>
        <p:grpSpPr>
          <a:xfrm>
            <a:off x="3148428" y="2911421"/>
            <a:ext cx="2834640" cy="1645920"/>
            <a:chOff x="3148428" y="2911421"/>
            <a:chExt cx="2834640" cy="1645920"/>
          </a:xfrm>
        </p:grpSpPr>
        <p:sp>
          <p:nvSpPr>
            <p:cNvPr id="65" name="Rectangle 64">
              <a:extLst>
                <a:ext uri="{FF2B5EF4-FFF2-40B4-BE49-F238E27FC236}">
                  <a16:creationId xmlns:a16="http://schemas.microsoft.com/office/drawing/2014/main" id="{19BF543F-9692-4A00-8606-7F46F8947AE7}"/>
                </a:ext>
              </a:extLst>
            </p:cNvPr>
            <p:cNvSpPr>
              <a:spLocks/>
            </p:cNvSpPr>
            <p:nvPr/>
          </p:nvSpPr>
          <p:spPr>
            <a:xfrm>
              <a:off x="3148428"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Platform</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Platform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application infrastructure (database, middleware, etc.) that enables business-facing applications and services. Typically, these are not directly consumed by users. They are components required by the end user, business application and shared application services (see below for the latter two types). However, for some IT operating models, the shared “infrastructure and operations group” may directly provide these Platform Services to their customers. </a:t>
              </a:r>
              <a:endParaRPr lang="en-US" sz="200" dirty="0">
                <a:solidFill>
                  <a:srgbClr val="353C45"/>
                </a:solidFill>
                <a:latin typeface="Calibri" panose="020F0502020204030204" pitchFamily="34" charset="0"/>
                <a:cs typeface="Calibri" panose="020F0502020204030204" pitchFamily="34" charset="0"/>
              </a:endParaRPr>
            </a:p>
          </p:txBody>
        </p:sp>
        <p:cxnSp>
          <p:nvCxnSpPr>
            <p:cNvPr id="66" name="Straight Connector 65">
              <a:extLst>
                <a:ext uri="{FF2B5EF4-FFF2-40B4-BE49-F238E27FC236}">
                  <a16:creationId xmlns:a16="http://schemas.microsoft.com/office/drawing/2014/main" id="{95FFAC77-8D61-4577-B6CE-4A529193775D}"/>
                </a:ext>
              </a:extLst>
            </p:cNvPr>
            <p:cNvCxnSpPr>
              <a:cxnSpLocks/>
            </p:cNvCxnSpPr>
            <p:nvPr/>
          </p:nvCxnSpPr>
          <p:spPr>
            <a:xfrm>
              <a:off x="3148428" y="3142199"/>
              <a:ext cx="283425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6DCC2F3B-2BEA-401A-8AAA-64AC59B31FB4}"/>
              </a:ext>
            </a:extLst>
          </p:cNvPr>
          <p:cNvGrpSpPr/>
          <p:nvPr/>
        </p:nvGrpSpPr>
        <p:grpSpPr>
          <a:xfrm>
            <a:off x="6050669" y="2911421"/>
            <a:ext cx="2834640" cy="1645920"/>
            <a:chOff x="6050669" y="2911421"/>
            <a:chExt cx="2834640" cy="1645920"/>
          </a:xfrm>
        </p:grpSpPr>
        <p:sp>
          <p:nvSpPr>
            <p:cNvPr id="68" name="Rectangle 67">
              <a:extLst>
                <a:ext uri="{FF2B5EF4-FFF2-40B4-BE49-F238E27FC236}">
                  <a16:creationId xmlns:a16="http://schemas.microsoft.com/office/drawing/2014/main" id="{9462C733-72ED-4E36-A4DF-810506BEDE49}"/>
                </a:ext>
              </a:extLst>
            </p:cNvPr>
            <p:cNvSpPr>
              <a:spLocks/>
            </p:cNvSpPr>
            <p:nvPr/>
          </p:nvSpPr>
          <p:spPr>
            <a:xfrm>
              <a:off x="6050669"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Infrastructure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Infrastructure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core infrastructure — facilities, compute, storage and network services — that are required to deliver any technology automation. Typically, these are not directly consumed by users. However, for some IT operating models, a shared “infrastructure and operations group” may directly provide these Infrastructure Services to their customers. </a:t>
              </a:r>
              <a:r>
                <a:rPr lang="en-US" sz="900" dirty="0">
                  <a:solidFill>
                    <a:srgbClr val="353C45"/>
                  </a:solidFill>
                  <a:latin typeface="Calibri" panose="020F0502020204030204" pitchFamily="34" charset="0"/>
                  <a:cs typeface="Calibri" panose="020F0502020204030204" pitchFamily="34" charset="0"/>
                </a:rPr>
                <a:t>. </a:t>
              </a:r>
            </a:p>
          </p:txBody>
        </p:sp>
        <p:cxnSp>
          <p:nvCxnSpPr>
            <p:cNvPr id="69" name="Straight Connector 68">
              <a:extLst>
                <a:ext uri="{FF2B5EF4-FFF2-40B4-BE49-F238E27FC236}">
                  <a16:creationId xmlns:a16="http://schemas.microsoft.com/office/drawing/2014/main" id="{EB480C6D-8B15-40FD-A185-0626811BC947}"/>
                </a:ext>
              </a:extLst>
            </p:cNvPr>
            <p:cNvCxnSpPr>
              <a:cxnSpLocks/>
            </p:cNvCxnSpPr>
            <p:nvPr/>
          </p:nvCxnSpPr>
          <p:spPr>
            <a:xfrm>
              <a:off x="6050669" y="3142199"/>
              <a:ext cx="2831742"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A4705076-4A55-413B-A731-3615A557052A}"/>
              </a:ext>
            </a:extLst>
          </p:cNvPr>
          <p:cNvGrpSpPr/>
          <p:nvPr/>
        </p:nvGrpSpPr>
        <p:grpSpPr>
          <a:xfrm>
            <a:off x="6050670" y="1169880"/>
            <a:ext cx="2834640" cy="1645920"/>
            <a:chOff x="6050670" y="1169880"/>
            <a:chExt cx="2834640" cy="1645920"/>
          </a:xfrm>
        </p:grpSpPr>
        <p:sp>
          <p:nvSpPr>
            <p:cNvPr id="70" name="Rectangle 69">
              <a:extLst>
                <a:ext uri="{FF2B5EF4-FFF2-40B4-BE49-F238E27FC236}">
                  <a16:creationId xmlns:a16="http://schemas.microsoft.com/office/drawing/2014/main" id="{1815161B-8784-415E-95F8-6431E10B6E45}"/>
                </a:ext>
              </a:extLst>
            </p:cNvPr>
            <p:cNvSpPr>
              <a:spLocks/>
            </p:cNvSpPr>
            <p:nvPr/>
          </p:nvSpPr>
          <p:spPr>
            <a:xfrm>
              <a:off x="6050670"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Shared &amp; Corporate</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Shared &amp; Corporate</a:t>
              </a:r>
              <a:r>
                <a:rPr lang="en-US" sz="900" dirty="0">
                  <a:solidFill>
                    <a:srgbClr val="000000"/>
                  </a:solidFill>
                  <a:effectLst/>
                  <a:latin typeface="Calibri" panose="020F0502020204030204" pitchFamily="34" charset="0"/>
                  <a:ea typeface="Calibri" panose="020F0502020204030204" pitchFamily="34" charset="0"/>
                </a:rPr>
                <a:t> 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internally focused corporate services which automate and support the organization’s internal operations. These are often referred to as business support or shared services which enable the core operating capabilities of an enterprise or organization (e.g. Finance, Human Resources, Legal, etc.).</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71" name="Straight Connector 70">
              <a:extLst>
                <a:ext uri="{FF2B5EF4-FFF2-40B4-BE49-F238E27FC236}">
                  <a16:creationId xmlns:a16="http://schemas.microsoft.com/office/drawing/2014/main" id="{4A664419-F4E2-4312-89C2-CD5927655CBE}"/>
                </a:ext>
              </a:extLst>
            </p:cNvPr>
            <p:cNvCxnSpPr>
              <a:cxnSpLocks/>
            </p:cNvCxnSpPr>
            <p:nvPr/>
          </p:nvCxnSpPr>
          <p:spPr>
            <a:xfrm>
              <a:off x="6050670"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57699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grpSp>
        <p:nvGrpSpPr>
          <p:cNvPr id="2" name="Group 1">
            <a:extLst>
              <a:ext uri="{FF2B5EF4-FFF2-40B4-BE49-F238E27FC236}">
                <a16:creationId xmlns:a16="http://schemas.microsoft.com/office/drawing/2014/main" id="{ABEF18E7-2988-456C-B97A-2AB3AE58871C}"/>
              </a:ext>
            </a:extLst>
          </p:cNvPr>
          <p:cNvGrpSpPr/>
          <p:nvPr/>
        </p:nvGrpSpPr>
        <p:grpSpPr>
          <a:xfrm>
            <a:off x="217349" y="1174772"/>
            <a:ext cx="8696188" cy="3397228"/>
            <a:chOff x="217349" y="1174772"/>
            <a:chExt cx="8696188" cy="3082509"/>
          </a:xfrm>
        </p:grpSpPr>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Platform</a:t>
              </a:r>
              <a:endParaRPr lang="en-US" sz="90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Delivery</a:t>
              </a:r>
              <a:endParaRPr lang="en-US" sz="90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Business</a:t>
              </a:r>
              <a:endParaRPr lang="en-US" sz="500" i="1">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Shared &amp; Corporate</a:t>
              </a:r>
              <a:endParaRPr lang="en-US" sz="500" i="1">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Finance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Workforce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Vendor &amp; Procurement</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Legal</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Property &amp; Facility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Health, Safety, Security &amp; Environmental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Risk, Audit &amp; Compliance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Corporate</a:t>
                </a:r>
                <a:br>
                  <a:rPr lang="en-US" sz="800" b="1" dirty="0">
                    <a:solidFill>
                      <a:srgbClr val="353C45"/>
                    </a:solidFill>
                    <a:latin typeface="Calibri" panose="020F0502020204030204" pitchFamily="34" charset="0"/>
                    <a:cs typeface="Calibri" panose="020F0502020204030204" pitchFamily="34" charset="0"/>
                  </a:rPr>
                </a:br>
                <a:r>
                  <a:rPr lang="en-US" sz="800" b="1" dirty="0">
                    <a:solidFill>
                      <a:srgbClr val="353C45"/>
                    </a:solidFill>
                    <a:latin typeface="Calibri" panose="020F0502020204030204" pitchFamily="34" charset="0"/>
                    <a:cs typeface="Calibri" panose="020F0502020204030204" pitchFamily="34" charset="0"/>
                  </a:rPr>
                  <a:t>Communications</a:t>
                </a:r>
                <a:endParaRPr lang="en-US" sz="800" b="1" strike="sngStrike" dirty="0">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283896"/>
                <a:ext cx="2593128" cy="2796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t>
                </a:r>
                <a:br>
                  <a:rPr lang="en-US" sz="800" b="1" i="1" dirty="0">
                    <a:solidFill>
                      <a:srgbClr val="353C45"/>
                    </a:solidFill>
                    <a:latin typeface="Calibri" panose="020F0502020204030204" pitchFamily="34" charset="0"/>
                    <a:cs typeface="Calibri" panose="020F0502020204030204" pitchFamily="34" charset="0"/>
                  </a:rPr>
                </a:br>
                <a:r>
                  <a:rPr lang="en-US" sz="800" b="1" i="1" dirty="0">
                    <a:solidFill>
                      <a:srgbClr val="353C45"/>
                    </a:solidFill>
                    <a:latin typeface="Calibri" panose="020F0502020204030204" pitchFamily="34" charset="0"/>
                    <a:cs typeface="Calibri" panose="020F0502020204030204" pitchFamily="34" charset="0"/>
                  </a:rPr>
                  <a:t>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a:latin typeface="Calibri" panose="020F0502020204030204" pitchFamily="34" charset="0"/>
                    <a:cs typeface="Calibri" panose="020F0502020204030204" pitchFamily="34" charset="0"/>
                  </a:rPr>
                  <a:t>Or</a:t>
                </a:r>
                <a:endParaRPr lang="en-US" sz="1050" b="1">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Infrastructure</a:t>
              </a:r>
              <a:endParaRPr lang="en-US" sz="90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Security &amp; Compliance</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Application</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Data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Connectivity</a:t>
                </a:r>
              </a:p>
            </p:txBody>
          </p:sp>
        </p:gr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spTree>
    <p:custDataLst>
      <p:tags r:id="rId1"/>
    </p:custDataLst>
    <p:extLst>
      <p:ext uri="{BB962C8B-B14F-4D97-AF65-F5344CB8AC3E}">
        <p14:creationId xmlns:p14="http://schemas.microsoft.com/office/powerpoint/2010/main" val="1352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16" name="Rectangle 15">
            <a:extLst>
              <a:ext uri="{FF2B5EF4-FFF2-40B4-BE49-F238E27FC236}">
                <a16:creationId xmlns:a16="http://schemas.microsoft.com/office/drawing/2014/main" id="{03F20D01-DD2F-4BC8-8C82-5BCBDD8ABC3E}"/>
              </a:ext>
            </a:extLst>
          </p:cNvPr>
          <p:cNvSpPr/>
          <p:nvPr/>
        </p:nvSpPr>
        <p:spPr>
          <a:xfrm>
            <a:off x="160647" y="667580"/>
            <a:ext cx="8815205" cy="3469917"/>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chemeClr val="tx1"/>
                </a:solidFill>
                <a:latin typeface="Calibri" panose="020F0502020204030204" pitchFamily="34" charset="0"/>
              </a:rPr>
              <a:t>Type</a:t>
            </a:r>
          </a:p>
          <a:p>
            <a:pPr>
              <a:spcBef>
                <a:spcPts val="1800"/>
              </a:spcBef>
              <a:buFont typeface="+mj-lt"/>
              <a:buAutoNum type="arabicPeriod"/>
            </a:pPr>
            <a:r>
              <a:rPr lang="en-US" sz="1600" b="0" dirty="0">
                <a:solidFill>
                  <a:schemeClr val="tx1"/>
                </a:solidFill>
                <a:latin typeface="Calibri" panose="020F0502020204030204" pitchFamily="34" charset="0"/>
              </a:rPr>
              <a:t>Category</a:t>
            </a:r>
          </a:p>
          <a:p>
            <a:pPr>
              <a:spcBef>
                <a:spcPts val="1800"/>
              </a:spcBef>
              <a:buFont typeface="+mj-lt"/>
              <a:buAutoNum type="arabicPeriod"/>
            </a:pPr>
            <a:r>
              <a:rPr lang="en-US" sz="1600" b="0" dirty="0">
                <a:solidFill>
                  <a:schemeClr val="tx1"/>
                </a:solidFill>
                <a:latin typeface="Calibri" panose="020F0502020204030204" pitchFamily="34" charset="0"/>
              </a:rPr>
              <a:t>Name </a:t>
            </a:r>
          </a:p>
          <a:p>
            <a:pPr>
              <a:spcBef>
                <a:spcPts val="1800"/>
              </a:spcBef>
              <a:buFont typeface="+mj-lt"/>
              <a:buAutoNum type="arabicPeriod"/>
            </a:pPr>
            <a:r>
              <a:rPr lang="en-US" sz="1600" b="0" dirty="0">
                <a:solidFill>
                  <a:schemeClr val="tx1"/>
                </a:solidFill>
                <a:latin typeface="Calibri" panose="020F0502020204030204" pitchFamily="34" charset="0"/>
              </a:rPr>
              <a:t>Offering</a:t>
            </a:r>
          </a:p>
        </p:txBody>
      </p:sp>
      <p:grpSp>
        <p:nvGrpSpPr>
          <p:cNvPr id="56" name="Group 55">
            <a:extLst>
              <a:ext uri="{FF2B5EF4-FFF2-40B4-BE49-F238E27FC236}">
                <a16:creationId xmlns:a16="http://schemas.microsoft.com/office/drawing/2014/main" id="{57647576-0289-4DA6-B683-26B99583545D}"/>
              </a:ext>
            </a:extLst>
          </p:cNvPr>
          <p:cNvGrpSpPr/>
          <p:nvPr/>
        </p:nvGrpSpPr>
        <p:grpSpPr>
          <a:xfrm>
            <a:off x="1848146" y="1604520"/>
            <a:ext cx="3143318" cy="1779994"/>
            <a:chOff x="6934200" y="1604519"/>
            <a:chExt cx="3634460" cy="1779994"/>
          </a:xfrm>
        </p:grpSpPr>
        <p:sp>
          <p:nvSpPr>
            <p:cNvPr id="57" name="Right Brace 56">
              <a:extLst>
                <a:ext uri="{FF2B5EF4-FFF2-40B4-BE49-F238E27FC236}">
                  <a16:creationId xmlns:a16="http://schemas.microsoft.com/office/drawing/2014/main" id="{213F4145-F1B6-49BF-8485-B4CE158D5882}"/>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58" name="Right Brace 57">
              <a:extLst>
                <a:ext uri="{FF2B5EF4-FFF2-40B4-BE49-F238E27FC236}">
                  <a16:creationId xmlns:a16="http://schemas.microsoft.com/office/drawing/2014/main" id="{CD9259E4-FE31-42EB-A8F8-646A37F7CE12}"/>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59" name="TextBox 58">
              <a:extLst>
                <a:ext uri="{FF2B5EF4-FFF2-40B4-BE49-F238E27FC236}">
                  <a16:creationId xmlns:a16="http://schemas.microsoft.com/office/drawing/2014/main" id="{BBFC5F45-4319-4810-A50C-BDF3A9DA26E2}"/>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0" name="TextBox 59">
              <a:extLst>
                <a:ext uri="{FF2B5EF4-FFF2-40B4-BE49-F238E27FC236}">
                  <a16:creationId xmlns:a16="http://schemas.microsoft.com/office/drawing/2014/main" id="{091C70E5-10CF-4086-8159-972A6B883426}"/>
                </a:ext>
              </a:extLst>
            </p:cNvPr>
            <p:cNvSpPr txBox="1"/>
            <p:nvPr/>
          </p:nvSpPr>
          <p:spPr>
            <a:xfrm>
              <a:off x="7311150" y="3076736"/>
              <a:ext cx="3257510" cy="307777"/>
            </a:xfrm>
            <a:prstGeom prst="rect">
              <a:avLst/>
            </a:prstGeom>
            <a:noFill/>
          </p:spPr>
          <p:txBody>
            <a:bodyPr wrap="square" rtlCol="0">
              <a:spAutoFit/>
            </a:bodyPr>
            <a:lstStyle/>
            <a:p>
              <a:r>
                <a:rPr lang="en-US" sz="1400" dirty="0">
                  <a:latin typeface="Calibri" panose="020F0502020204030204" pitchFamily="34" charset="0"/>
                </a:rPr>
                <a:t>Organization-specific modifications  </a:t>
              </a:r>
            </a:p>
          </p:txBody>
        </p:sp>
      </p:grpSp>
      <p:sp>
        <p:nvSpPr>
          <p:cNvPr id="61" name="TextBox 60">
            <a:extLst>
              <a:ext uri="{FF2B5EF4-FFF2-40B4-BE49-F238E27FC236}">
                <a16:creationId xmlns:a16="http://schemas.microsoft.com/office/drawing/2014/main" id="{E7525D98-8B5F-46AC-AD46-775791F3DF0D}"/>
              </a:ext>
            </a:extLst>
          </p:cNvPr>
          <p:cNvSpPr txBox="1"/>
          <p:nvPr/>
        </p:nvSpPr>
        <p:spPr>
          <a:xfrm>
            <a:off x="4721157" y="1142838"/>
            <a:ext cx="4124462"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8979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Delivery</a:t>
            </a:r>
            <a:endParaRPr lang="en-US" sz="1600" i="1">
              <a:solidFill>
                <a:srgbClr val="353C45"/>
              </a:solidFill>
              <a:latin typeface="Calibri" panose="020F0502020204030204" pitchFamily="34" charset="0"/>
            </a:endParaRP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1640" cy="3554434"/>
            <a:chOff x="304800" y="1037898"/>
            <a:chExt cx="2011680"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16701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Platform</a:t>
            </a:r>
            <a:endParaRPr lang="en-US" sz="1600" i="1">
              <a:solidFill>
                <a:srgbClr val="353C45"/>
              </a:solidFill>
              <a:latin typeface="Calibri" panose="020F0502020204030204" pitchFamily="34" charset="0"/>
            </a:endParaRP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err="1">
                    <a:latin typeface="Calibri" panose="020F0502020204030204" pitchFamily="34" charset="0"/>
                  </a:rPr>
                  <a:t>Asure</a:t>
                </a:r>
                <a:r>
                  <a:rPr lang="en-US" sz="800" i="1" dirty="0">
                    <a:latin typeface="Calibri" panose="020F0502020204030204" pitchFamily="34" charset="0"/>
                  </a:rPr>
                  <a:t>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latin typeface="Calibri" panose="020F0502020204030204" pitchFamily="34" charset="0"/>
                  </a:rPr>
                  <a:t>Azure </a:t>
                </a:r>
                <a:r>
                  <a:rPr lang="en-US" sz="800" i="1" dirty="0" err="1">
                    <a:latin typeface="Calibri" panose="020F0502020204030204" pitchFamily="34" charset="0"/>
                  </a:rPr>
                  <a:t>DocumentDB</a:t>
                </a:r>
                <a:endParaRPr lang="en-US" sz="800" i="1" dirty="0">
                  <a:latin typeface="Calibri" panose="020F0502020204030204" pitchFamily="34" charset="0"/>
                </a:endParaRP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latin typeface="Calibri" panose="020F0502020204030204" pitchFamily="34" charset="0"/>
                  </a:rPr>
                  <a:t>Amazon </a:t>
                </a:r>
                <a:r>
                  <a:rPr lang="en-US" sz="800" i="1" dirty="0" err="1">
                    <a:latin typeface="Calibri" panose="020F0502020204030204" pitchFamily="34" charset="0"/>
                  </a:rPr>
                  <a:t>ElasticCache</a:t>
                </a:r>
                <a:endParaRPr lang="en-US" sz="8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latin typeface="Calibri" panose="020F0502020204030204" pitchFamily="34" charset="0"/>
                  </a:rPr>
                  <a:t>Google, Amazon </a:t>
                </a:r>
                <a:r>
                  <a:rPr lang="en-US" sz="800" i="1" dirty="0" err="1">
                    <a:latin typeface="Calibri" panose="020F0502020204030204" pitchFamily="34" charset="0"/>
                  </a:rPr>
                  <a:t>Cloudsearch</a:t>
                </a:r>
                <a:endParaRPr lang="en-US" sz="8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344360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Infrastructure</a:t>
            </a:r>
            <a:endParaRPr lang="en-US" sz="1600" i="1">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latin typeface="Calibri" panose="020F0502020204030204" pitchFamily="34" charset="0"/>
                </a:rPr>
                <a:t>Assembly</a:t>
              </a:r>
            </a:p>
            <a:p>
              <a:pPr marL="285743" lvl="2" indent="-114297">
                <a:buSzPct val="100000"/>
                <a:buFont typeface="Arial" panose="020B0604020202020204" pitchFamily="34" charset="0"/>
                <a:buChar char="•"/>
              </a:pPr>
              <a:r>
                <a:rPr lang="en-US" sz="800" i="1" dirty="0">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latin typeface="Calibri" panose="020F0502020204030204" pitchFamily="34" charset="0"/>
                </a:rPr>
                <a:t>MPLS, ATM</a:t>
              </a:r>
            </a:p>
            <a:p>
              <a:pPr marL="285743" lvl="2" indent="-114297">
                <a:buSzPct val="100000"/>
                <a:buFont typeface="Arial" panose="020B0604020202020204" pitchFamily="34" charset="0"/>
                <a:buChar char="•"/>
              </a:pPr>
              <a:r>
                <a:rPr lang="en-US" sz="800" i="1" dirty="0">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latin typeface="Calibri" panose="020F0502020204030204" pitchFamily="34" charset="0"/>
                </a:rPr>
                <a:t>SD-WAN</a:t>
              </a:r>
              <a:r>
                <a:rPr lang="en-US" sz="800" b="1" i="1" dirty="0">
                  <a:latin typeface="Calibri" panose="020F0502020204030204" pitchFamily="34" charset="0"/>
                </a:rPr>
                <a:t> </a:t>
              </a:r>
            </a:p>
            <a:p>
              <a:pPr marL="285743" lvl="2" indent="-114297">
                <a:buSzPct val="100000"/>
                <a:buFont typeface="Arial" panose="020B0604020202020204" pitchFamily="34" charset="0"/>
                <a:buChar char="•"/>
              </a:pPr>
              <a:r>
                <a:rPr lang="en-US" sz="800" i="1" dirty="0">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latin typeface="Calibri" panose="020F0502020204030204" pitchFamily="34" charset="0"/>
                </a:rPr>
                <a:t>VPN, VLANs</a:t>
              </a:r>
            </a:p>
            <a:p>
              <a:pPr marL="285743" lvl="2" indent="-114297">
                <a:buSzPct val="100000"/>
                <a:buFont typeface="Arial" panose="020B0604020202020204" pitchFamily="34" charset="0"/>
                <a:buChar char="•"/>
              </a:pPr>
              <a:r>
                <a:rPr lang="en-US" sz="800" i="1" dirty="0">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a:t>
              </a:r>
              <a:r>
                <a:rPr lang="en-US" sz="800" i="1" dirty="0" err="1">
                  <a:latin typeface="Calibri" panose="020F0502020204030204" pitchFamily="34" charset="0"/>
                </a:rPr>
                <a:t>ComputeCloud</a:t>
              </a:r>
              <a:endParaRPr lang="en-US" sz="800" i="1" dirty="0">
                <a:latin typeface="Calibri" panose="020F0502020204030204" pitchFamily="34" charset="0"/>
              </a:endParaRP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27308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latin typeface="Calibri" panose="020F0502020204030204" pitchFamily="34" charset="0"/>
              </a:rPr>
              <a:t>Workplace</a:t>
            </a:r>
            <a:endParaRPr lang="en-US" sz="1600" i="1" dirty="0">
              <a:solidFill>
                <a:schemeClr val="tx1"/>
              </a:solidFill>
              <a:latin typeface="Calibri" panose="020F0502020204030204" pitchFamily="34" charset="0"/>
            </a:endParaRP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359169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a:solidFill>
                  <a:schemeClr val="tx1"/>
                </a:solidFill>
                <a:latin typeface="Calibri" panose="020F0502020204030204" pitchFamily="34" charset="0"/>
              </a:rPr>
              <a:t>	Business </a:t>
            </a:r>
            <a:r>
              <a:rPr lang="en-US" sz="1600" b="1">
                <a:solidFill>
                  <a:srgbClr val="353C45"/>
                </a:solidFill>
                <a:latin typeface="Calibri" panose="020F0502020204030204" pitchFamily="34" charset="0"/>
              </a:rPr>
              <a:t>	</a:t>
            </a:r>
            <a:r>
              <a:rPr lang="en-US" sz="1600">
                <a:solidFill>
                  <a:srgbClr val="353C45"/>
                </a:solidFill>
                <a:latin typeface="Calibri" panose="020F0502020204030204" pitchFamily="34" charset="0"/>
              </a:rPr>
              <a:t>(</a:t>
            </a:r>
            <a:r>
              <a:rPr lang="en-US" sz="1600" i="1">
                <a:solidFill>
                  <a:srgbClr val="353C45"/>
                </a:solidFill>
                <a:latin typeface="Calibri" panose="020F0502020204030204" pitchFamily="34" charset="0"/>
              </a:rPr>
              <a:t>representative, for generic company</a:t>
            </a:r>
            <a:r>
              <a:rPr lang="en-US" sz="1600">
                <a:solidFill>
                  <a:srgbClr val="353C45"/>
                </a:solidFill>
                <a:latin typeface="Calibri" panose="020F0502020204030204" pitchFamily="34" charset="0"/>
              </a:rPr>
              <a:t>)</a:t>
            </a:r>
            <a:endParaRPr lang="en-US" sz="1600" i="1">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85391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Shared &amp; Corporate</a:t>
            </a:r>
            <a:endParaRPr lang="en-US" sz="1600" i="1">
              <a:solidFill>
                <a:srgbClr val="353C45"/>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1252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Text Placeholder 2"/>
          <p:cNvSpPr>
            <a:spLocks noGrp="1"/>
          </p:cNvSpPr>
          <p:nvPr>
            <p:ph type="body" sz="quarter" idx="10"/>
          </p:nvPr>
        </p:nvSpPr>
        <p:spPr/>
        <p:txBody>
          <a:bodyPr>
            <a:normAutofit lnSpcReduction="10000"/>
          </a:bodyPr>
          <a:lstStyle/>
          <a:p>
            <a:r>
              <a:rPr lang="en-US" dirty="0"/>
              <a:t>Introduction to TBM Taxonomy</a:t>
            </a:r>
          </a:p>
          <a:p>
            <a:r>
              <a:rPr lang="en-US" dirty="0"/>
              <a:t>TBM Taxonomy v4.0</a:t>
            </a:r>
          </a:p>
          <a:p>
            <a:r>
              <a:rPr lang="en-US" dirty="0"/>
              <a:t>TBM Taxonomy v4.0 Annotated</a:t>
            </a:r>
          </a:p>
          <a:p>
            <a:r>
              <a:rPr lang="en-US" dirty="0"/>
              <a:t>Appendix: Conceptual TBM Models</a:t>
            </a:r>
          </a:p>
          <a:p>
            <a:pPr marL="0" indent="0">
              <a:buNone/>
            </a:pPr>
            <a:endParaRPr lang="en-US" dirty="0"/>
          </a:p>
          <a:p>
            <a:pPr marL="0" indent="0">
              <a:buNone/>
            </a:pPr>
            <a:r>
              <a:rPr lang="en-US" sz="1800" dirty="0">
                <a:solidFill>
                  <a:srgbClr val="FF0000"/>
                </a:solidFill>
              </a:rPr>
              <a:t>IMPORTANT NOTICE</a:t>
            </a:r>
            <a:r>
              <a:rPr lang="en-US" sz="1800" dirty="0"/>
              <a:t>: This document is in draft form and is shared for community review and feedback. It is subject to change without notice. </a:t>
            </a:r>
          </a:p>
          <a:p>
            <a:pPr marL="0" indent="0">
              <a:buNone/>
            </a:pPr>
            <a:endParaRPr lang="en-US" sz="1800" dirty="0"/>
          </a:p>
          <a:p>
            <a:pPr marL="0" indent="0">
              <a:buNone/>
            </a:pPr>
            <a:r>
              <a:rPr lang="en-US" sz="1800" dirty="0"/>
              <a:t>Please contact us at </a:t>
            </a:r>
            <a:r>
              <a:rPr lang="en-US" sz="1800" dirty="0">
                <a:hlinkClick r:id="rId2"/>
              </a:rPr>
              <a:t>standards@tbmcouncil.org</a:t>
            </a:r>
            <a:r>
              <a:rPr lang="en-US" sz="1800" dirty="0"/>
              <a:t> with any feedback. </a:t>
            </a:r>
          </a:p>
          <a:p>
            <a:pPr marL="0" indent="0">
              <a:buNone/>
            </a:pPr>
            <a:r>
              <a:rPr lang="en-US" sz="1800" dirty="0"/>
              <a:t>We anticipate approving and publishing the final v4.0 taxonomy in December 2020.</a:t>
            </a:r>
          </a:p>
        </p:txBody>
      </p:sp>
    </p:spTree>
    <p:extLst>
      <p:ext uri="{BB962C8B-B14F-4D97-AF65-F5344CB8AC3E}">
        <p14:creationId xmlns:p14="http://schemas.microsoft.com/office/powerpoint/2010/main" val="195242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F36E-1F50-4CBF-9FD1-D72DA0BAD681}"/>
              </a:ext>
            </a:extLst>
          </p:cNvPr>
          <p:cNvSpPr>
            <a:spLocks noGrp="1"/>
          </p:cNvSpPr>
          <p:nvPr>
            <p:ph type="title"/>
          </p:nvPr>
        </p:nvSpPr>
        <p:spPr/>
        <p:txBody>
          <a:bodyPr/>
          <a:lstStyle/>
          <a:p>
            <a:r>
              <a:rPr lang="en-US" dirty="0"/>
              <a:t>Cost Definitions</a:t>
            </a:r>
            <a:br>
              <a:rPr lang="en-US" dirty="0"/>
            </a:br>
            <a:r>
              <a:rPr lang="en-US" sz="1800" i="1" dirty="0">
                <a:solidFill>
                  <a:schemeClr val="accent4"/>
                </a:solidFill>
              </a:rPr>
              <a:t>Direct / Consumed / Indirect</a:t>
            </a:r>
            <a:endParaRPr lang="en-US" i="1" dirty="0">
              <a:solidFill>
                <a:schemeClr val="accent4"/>
              </a:solidFill>
            </a:endParaRPr>
          </a:p>
        </p:txBody>
      </p:sp>
      <p:sp>
        <p:nvSpPr>
          <p:cNvPr id="3" name="Text Placeholder 2">
            <a:extLst>
              <a:ext uri="{FF2B5EF4-FFF2-40B4-BE49-F238E27FC236}">
                <a16:creationId xmlns:a16="http://schemas.microsoft.com/office/drawing/2014/main" id="{7D88F9DA-19B3-42CB-8B37-C016CFC35305}"/>
              </a:ext>
            </a:extLst>
          </p:cNvPr>
          <p:cNvSpPr>
            <a:spLocks noGrp="1"/>
          </p:cNvSpPr>
          <p:nvPr>
            <p:ph type="body" sz="quarter" idx="10"/>
          </p:nvPr>
        </p:nvSpPr>
        <p:spPr/>
        <p:txBody>
          <a:bodyPr>
            <a:normAutofit fontScale="92500" lnSpcReduction="20000"/>
          </a:bodyPr>
          <a:lstStyle/>
          <a:p>
            <a:pPr>
              <a:spcBef>
                <a:spcPts val="600"/>
              </a:spcBef>
              <a:spcAft>
                <a:spcPts val="600"/>
              </a:spcAft>
            </a:pPr>
            <a:r>
              <a:rPr lang="en-US" sz="1400" b="1" dirty="0"/>
              <a:t>Direct Costs </a:t>
            </a:r>
            <a:r>
              <a:rPr lang="en-US" sz="1400" dirty="0"/>
              <a:t>are those expenditures that sit in someone’s budget (e.g., cost center). The budget owner has control over those expenditures and resources. For example, an application team’s direct costs would include any purchased software licenses, data subscriptions, software developers, and other costs that they have in their budget. </a:t>
            </a:r>
            <a:br>
              <a:rPr lang="en-US" sz="1400" dirty="0"/>
            </a:br>
            <a:br>
              <a:rPr lang="en-US" sz="1400" dirty="0"/>
            </a:br>
            <a:r>
              <a:rPr lang="en-US" sz="1400" dirty="0"/>
              <a:t>These costs should be eliminated, reduced or repurposed when the solution is no longer needed.</a:t>
            </a:r>
          </a:p>
          <a:p>
            <a:pPr>
              <a:spcBef>
                <a:spcPts val="600"/>
              </a:spcBef>
              <a:spcAft>
                <a:spcPts val="600"/>
              </a:spcAft>
            </a:pPr>
            <a:r>
              <a:rPr lang="en-US" sz="1400" b="1" dirty="0"/>
              <a:t>Consumed Costs </a:t>
            </a:r>
            <a:r>
              <a:rPr lang="en-US" sz="1400" dirty="0"/>
              <a:t>are the costs of those resources that are necessary to deliver and operate a solution and can be measured using resource records. For example, the costs of the servers and storage assigned to an application as shown in a CMDB would be considered Consumed Costs. </a:t>
            </a:r>
            <a:br>
              <a:rPr lang="en-US" sz="1400" dirty="0"/>
            </a:br>
            <a:br>
              <a:rPr lang="en-US" sz="1400" dirty="0"/>
            </a:br>
            <a:r>
              <a:rPr lang="en-US" sz="1400" dirty="0"/>
              <a:t>These costs can be eliminated, reduced or repurposed when the solution is retired because the resources can be identified.</a:t>
            </a:r>
            <a:br>
              <a:rPr lang="en-US" sz="1400" dirty="0"/>
            </a:br>
            <a:br>
              <a:rPr lang="en-US" sz="1400" dirty="0"/>
            </a:br>
            <a:r>
              <a:rPr lang="en-US" sz="1300" i="1" dirty="0">
                <a:solidFill>
                  <a:schemeClr val="accent1"/>
                </a:solidFill>
              </a:rPr>
              <a:t>NOTE: Direct and Consumed Costs should be considered controllable by the solution owner over a period of time.</a:t>
            </a:r>
            <a:r>
              <a:rPr lang="en-US" sz="1300" i="1" dirty="0"/>
              <a:t> </a:t>
            </a:r>
            <a:endParaRPr lang="en-US" sz="1400" i="1" dirty="0"/>
          </a:p>
          <a:p>
            <a:pPr>
              <a:spcBef>
                <a:spcPts val="600"/>
              </a:spcBef>
              <a:spcAft>
                <a:spcPts val="600"/>
              </a:spcAft>
            </a:pPr>
            <a:r>
              <a:rPr lang="en-US" sz="1400" b="1" dirty="0"/>
              <a:t>Indirect Costs </a:t>
            </a:r>
            <a:r>
              <a:rPr lang="en-US" sz="1400" dirty="0"/>
              <a:t>are the costs of resources that are needed to deliver and operate a solution but cannot be reasonably identified in resource records. For example, the costs of the help desk used to support an application may not be attributable to a solution via any system of record and are therefore indirect costs.</a:t>
            </a:r>
            <a:br>
              <a:rPr lang="en-US" sz="1400" dirty="0"/>
            </a:br>
            <a:br>
              <a:rPr lang="en-US" sz="1400" dirty="0"/>
            </a:br>
            <a:r>
              <a:rPr lang="en-US" sz="1400" dirty="0"/>
              <a:t>These costs are difficult to eliminate or reduce when the solution is retired because the consumption of those resources is difficult to measure.</a:t>
            </a:r>
          </a:p>
        </p:txBody>
      </p:sp>
    </p:spTree>
    <p:extLst>
      <p:ext uri="{BB962C8B-B14F-4D97-AF65-F5344CB8AC3E}">
        <p14:creationId xmlns:p14="http://schemas.microsoft.com/office/powerpoint/2010/main" val="158745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B442FD-DF8C-44F4-A2B3-7C9911C6C7E2}"/>
              </a:ext>
            </a:extLst>
          </p:cNvPr>
          <p:cNvSpPr>
            <a:spLocks noGrp="1"/>
          </p:cNvSpPr>
          <p:nvPr>
            <p:ph type="title"/>
          </p:nvPr>
        </p:nvSpPr>
        <p:spPr>
          <a:xfrm>
            <a:off x="3836357" y="2120756"/>
            <a:ext cx="4850446" cy="812433"/>
          </a:xfrm>
        </p:spPr>
        <p:txBody>
          <a:bodyPr/>
          <a:lstStyle/>
          <a:p>
            <a:r>
              <a:rPr lang="en-US" dirty="0"/>
              <a:t>TBM Taxonomy v4.0 Annotated with Changes</a:t>
            </a:r>
          </a:p>
        </p:txBody>
      </p:sp>
    </p:spTree>
    <p:extLst>
      <p:ext uri="{BB962C8B-B14F-4D97-AF65-F5344CB8AC3E}">
        <p14:creationId xmlns:p14="http://schemas.microsoft.com/office/powerpoint/2010/main" val="210143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460789" y="1057428"/>
            <a:ext cx="3748921" cy="3396853"/>
          </a:xfrm>
        </p:spPr>
        <p:txBody>
          <a:bodyPr>
            <a:noAutofit/>
          </a:bodyPr>
          <a:lstStyle/>
          <a:p>
            <a:pPr marL="0" indent="0">
              <a:lnSpc>
                <a:spcPct val="90000"/>
              </a:lnSpc>
              <a:spcBef>
                <a:spcPts val="600"/>
              </a:spcBef>
              <a:buNone/>
            </a:pPr>
            <a:r>
              <a:rPr lang="en-US" sz="2000" dirty="0">
                <a:solidFill>
                  <a:schemeClr val="accent1"/>
                </a:solidFill>
                <a:latin typeface="Calibri" panose="020F0502020204030204" pitchFamily="34" charset="0"/>
              </a:rPr>
              <a:t>Cost Pools Layer</a:t>
            </a:r>
            <a:endParaRPr lang="en-US" sz="2000" b="1" dirty="0">
              <a:latin typeface="Calibri" panose="020F0502020204030204" pitchFamily="34" charset="0"/>
            </a:endParaRPr>
          </a:p>
          <a:p>
            <a:pPr>
              <a:lnSpc>
                <a:spcPct val="90000"/>
              </a:lnSpc>
              <a:spcBef>
                <a:spcPts val="300"/>
              </a:spcBef>
            </a:pPr>
            <a:r>
              <a:rPr lang="en-US" sz="1400" dirty="0">
                <a:latin typeface="Calibri" panose="020F0502020204030204" pitchFamily="34" charset="0"/>
              </a:rPr>
              <a:t>No change</a:t>
            </a:r>
          </a:p>
          <a:p>
            <a:pPr marL="0" indent="0">
              <a:spcBef>
                <a:spcPts val="1800"/>
              </a:spcBef>
              <a:buNone/>
            </a:pPr>
            <a:r>
              <a:rPr lang="en-US" sz="2000" dirty="0">
                <a:solidFill>
                  <a:schemeClr val="accent1"/>
                </a:solidFill>
                <a:latin typeface="Calibri" panose="020F0502020204030204" pitchFamily="34" charset="0"/>
              </a:rPr>
              <a:t>IT Towers Layer</a:t>
            </a:r>
          </a:p>
          <a:p>
            <a:pPr>
              <a:lnSpc>
                <a:spcPct val="90000"/>
              </a:lnSpc>
              <a:spcBef>
                <a:spcPts val="300"/>
              </a:spcBef>
            </a:pPr>
            <a:r>
              <a:rPr lang="en-US" sz="1400" dirty="0">
                <a:latin typeface="Calibri" panose="020F0502020204030204" pitchFamily="34" charset="0"/>
              </a:rPr>
              <a:t>Rename layer to </a:t>
            </a:r>
            <a:r>
              <a:rPr lang="en-US" sz="1400" b="1" dirty="0">
                <a:latin typeface="Calibri" panose="020F0502020204030204" pitchFamily="34" charset="0"/>
              </a:rPr>
              <a:t>Towers</a:t>
            </a:r>
            <a:r>
              <a:rPr lang="en-US" sz="1400" dirty="0">
                <a:latin typeface="Calibri" panose="020F0502020204030204" pitchFamily="34" charset="0"/>
              </a:rPr>
              <a:t> (drop “IT”)</a:t>
            </a:r>
          </a:p>
          <a:p>
            <a:pPr>
              <a:lnSpc>
                <a:spcPct val="90000"/>
              </a:lnSpc>
              <a:spcBef>
                <a:spcPts val="300"/>
              </a:spcBef>
            </a:pPr>
            <a:r>
              <a:rPr lang="en-US" sz="1400" b="1" dirty="0">
                <a:latin typeface="Calibri" panose="020F0502020204030204" pitchFamily="34" charset="0"/>
              </a:rPr>
              <a:t>Platform </a:t>
            </a:r>
            <a:r>
              <a:rPr lang="en-US" sz="1400" dirty="0">
                <a:latin typeface="Calibri" panose="020F0502020204030204" pitchFamily="34" charset="0"/>
              </a:rPr>
              <a:t>tower:  add </a:t>
            </a:r>
            <a:r>
              <a:rPr lang="en-US" sz="1400" b="1" dirty="0">
                <a:latin typeface="Calibri" panose="020F0502020204030204" pitchFamily="34" charset="0"/>
              </a:rPr>
              <a:t>Container Orchestration </a:t>
            </a:r>
            <a:r>
              <a:rPr lang="en-US" sz="1400" dirty="0">
                <a:latin typeface="Calibri" panose="020F0502020204030204" pitchFamily="34" charset="0"/>
              </a:rPr>
              <a:t>and </a:t>
            </a:r>
            <a:r>
              <a:rPr lang="en-US" sz="1400" b="1" dirty="0">
                <a:latin typeface="Calibri" panose="020F0502020204030204" pitchFamily="34" charset="0"/>
              </a:rPr>
              <a:t>Big Data </a:t>
            </a:r>
            <a:r>
              <a:rPr lang="en-US" sz="1400" dirty="0">
                <a:latin typeface="Calibri" panose="020F0502020204030204" pitchFamily="34" charset="0"/>
              </a:rPr>
              <a:t>sub-towers</a:t>
            </a:r>
          </a:p>
          <a:p>
            <a:pPr>
              <a:lnSpc>
                <a:spcPct val="90000"/>
              </a:lnSpc>
              <a:spcBef>
                <a:spcPts val="300"/>
              </a:spcBef>
            </a:pPr>
            <a:r>
              <a:rPr lang="en-US" sz="1400" dirty="0">
                <a:latin typeface="Calibri" panose="020F0502020204030204" pitchFamily="34" charset="0"/>
              </a:rPr>
              <a:t>Dropped “(Windows/Linux)” from Servers</a:t>
            </a:r>
          </a:p>
          <a:p>
            <a:pPr marL="0" indent="0">
              <a:lnSpc>
                <a:spcPct val="90000"/>
              </a:lnSpc>
              <a:spcBef>
                <a:spcPts val="1800"/>
              </a:spcBef>
              <a:buNone/>
            </a:pPr>
            <a:r>
              <a:rPr lang="en-US" sz="2000" dirty="0">
                <a:solidFill>
                  <a:schemeClr val="accent1"/>
                </a:solidFill>
                <a:latin typeface="Calibri" panose="020F0502020204030204" pitchFamily="34" charset="0"/>
              </a:rPr>
              <a:t>Business Layer</a:t>
            </a:r>
            <a:endParaRPr lang="en-US" sz="2000" b="1" dirty="0">
              <a:latin typeface="Calibri" panose="020F0502020204030204" pitchFamily="34" charset="0"/>
            </a:endParaRPr>
          </a:p>
          <a:p>
            <a:pPr>
              <a:lnSpc>
                <a:spcPct val="90000"/>
              </a:lnSpc>
              <a:spcBef>
                <a:spcPts val="300"/>
              </a:spcBef>
            </a:pPr>
            <a:r>
              <a:rPr lang="en-US" sz="1400" b="1" dirty="0">
                <a:latin typeface="Calibri" panose="020F0502020204030204" pitchFamily="34" charset="0"/>
              </a:rPr>
              <a:t>Business Units: </a:t>
            </a:r>
            <a:r>
              <a:rPr lang="en-US" sz="1400" dirty="0">
                <a:latin typeface="Calibri" panose="020F0502020204030204" pitchFamily="34" charset="0"/>
              </a:rPr>
              <a:t>breakout Revenue and Non-Revenue Generating sub-categories</a:t>
            </a:r>
          </a:p>
          <a:p>
            <a:pPr>
              <a:lnSpc>
                <a:spcPct val="90000"/>
              </a:lnSpc>
              <a:spcBef>
                <a:spcPts val="300"/>
              </a:spcBef>
            </a:pPr>
            <a:r>
              <a:rPr lang="en-US" sz="1400" b="1" dirty="0">
                <a:latin typeface="Calibri" panose="020F0502020204030204" pitchFamily="34" charset="0"/>
              </a:rPr>
              <a:t>Business Capabilities: </a:t>
            </a:r>
            <a:r>
              <a:rPr lang="en-US" sz="1400" dirty="0">
                <a:latin typeface="Calibri" panose="020F0502020204030204" pitchFamily="34" charset="0"/>
              </a:rPr>
              <a:t>changed to </a:t>
            </a:r>
            <a:r>
              <a:rPr lang="en-US" sz="1400" b="1" dirty="0">
                <a:latin typeface="Calibri" panose="020F0502020204030204" pitchFamily="34" charset="0"/>
              </a:rPr>
              <a:t>Business Architecture</a:t>
            </a:r>
            <a:r>
              <a:rPr lang="en-US" sz="1400" dirty="0">
                <a:latin typeface="Calibri" panose="020F0502020204030204" pitchFamily="34" charset="0"/>
              </a:rPr>
              <a:t> with Business Process and Business Capabilities sub-categories</a:t>
            </a:r>
          </a:p>
          <a:p>
            <a:pPr>
              <a:lnSpc>
                <a:spcPct val="90000"/>
              </a:lnSpc>
              <a:spcBef>
                <a:spcPts val="300"/>
              </a:spcBef>
            </a:pPr>
            <a:r>
              <a:rPr lang="en-US" sz="1400" dirty="0">
                <a:latin typeface="Calibri" panose="020F0502020204030204" pitchFamily="34" charset="0"/>
              </a:rPr>
              <a:t>Added </a:t>
            </a:r>
            <a:r>
              <a:rPr lang="en-US" sz="1400" b="1" dirty="0">
                <a:latin typeface="Calibri" panose="020F0502020204030204" pitchFamily="34" charset="0"/>
              </a:rPr>
              <a:t>Customers &amp; Partners </a:t>
            </a:r>
            <a:r>
              <a:rPr lang="en-US" sz="1400" dirty="0">
                <a:latin typeface="Calibri" panose="020F0502020204030204" pitchFamily="34" charset="0"/>
              </a:rPr>
              <a:t>with Product Line and Digital Platform sub-categories</a:t>
            </a:r>
          </a:p>
          <a:p>
            <a:pPr>
              <a:lnSpc>
                <a:spcPct val="90000"/>
              </a:lnSpc>
              <a:spcBef>
                <a:spcPts val="300"/>
              </a:spcBef>
            </a:pPr>
            <a:endParaRPr lang="en-US" sz="1400" b="1" dirty="0">
              <a:latin typeface="Calibri" panose="020F0502020204030204" pitchFamily="34" charset="0"/>
            </a:endParaRPr>
          </a:p>
          <a:p>
            <a:pPr marL="0" indent="0">
              <a:lnSpc>
                <a:spcPct val="90000"/>
              </a:lnSpc>
              <a:spcBef>
                <a:spcPts val="300"/>
              </a:spcBef>
              <a:buNone/>
            </a:pPr>
            <a:endParaRPr lang="en-US" sz="1400" dirty="0">
              <a:latin typeface="Calibri" panose="020F0502020204030204" pitchFamily="34" charset="0"/>
            </a:endParaRPr>
          </a:p>
          <a:p>
            <a:pPr lvl="1">
              <a:lnSpc>
                <a:spcPct val="90000"/>
              </a:lnSpc>
              <a:spcBef>
                <a:spcPts val="300"/>
              </a:spcBef>
            </a:pPr>
            <a:endParaRPr lang="en-US" sz="1200" dirty="0">
              <a:latin typeface="Calibri" panose="020F0502020204030204" pitchFamily="34" charset="0"/>
            </a:endParaRPr>
          </a:p>
          <a:p>
            <a:pPr>
              <a:lnSpc>
                <a:spcPct val="90000"/>
              </a:lnSpc>
              <a:spcBef>
                <a:spcPts val="300"/>
              </a:spcBef>
            </a:pPr>
            <a:endParaRPr lang="en-US" sz="1600" dirty="0">
              <a:latin typeface="Calibri" panose="020F0502020204030204" pitchFamily="34" charset="0"/>
            </a:endParaRPr>
          </a:p>
          <a:p>
            <a:pPr marL="0" indent="0">
              <a:lnSpc>
                <a:spcPct val="90000"/>
              </a:lnSpc>
              <a:spcBef>
                <a:spcPts val="900"/>
              </a:spcBef>
              <a:buNone/>
            </a:pPr>
            <a:endParaRPr lang="en-US" sz="1400" dirty="0">
              <a:latin typeface="Calibri" panose="020F0502020204030204" pitchFamily="34" charset="0"/>
            </a:endParaRPr>
          </a:p>
          <a:p>
            <a:pPr marL="0" indent="0">
              <a:lnSpc>
                <a:spcPct val="90000"/>
              </a:lnSpc>
              <a:spcBef>
                <a:spcPts val="900"/>
              </a:spcBef>
              <a:buNone/>
            </a:pPr>
            <a:endParaRPr lang="en-US" sz="1400" b="1" dirty="0">
              <a:latin typeface="Calibri" panose="020F0502020204030204" pitchFamily="34" charset="0"/>
            </a:endParaRPr>
          </a:p>
          <a:p>
            <a:pPr marL="0" indent="0">
              <a:lnSpc>
                <a:spcPct val="90000"/>
              </a:lnSpc>
              <a:spcBef>
                <a:spcPts val="900"/>
              </a:spcBef>
              <a:buNone/>
            </a:pPr>
            <a:endParaRPr lang="en-US" sz="1400" b="1" dirty="0">
              <a:latin typeface="Calibri" panose="020F0502020204030204" pitchFamily="34" charset="0"/>
            </a:endParaRPr>
          </a:p>
          <a:p>
            <a:pPr marL="0" indent="0">
              <a:spcBef>
                <a:spcPts val="1800"/>
              </a:spcBef>
              <a:buNone/>
            </a:pPr>
            <a:endParaRPr lang="en-US" sz="2400" b="1" dirty="0">
              <a:solidFill>
                <a:schemeClr val="accent1"/>
              </a:solidFill>
              <a:latin typeface="Calibri" panose="020F0502020204030204" pitchFamily="34" charset="0"/>
            </a:endParaRPr>
          </a:p>
        </p:txBody>
      </p:sp>
      <p:sp>
        <p:nvSpPr>
          <p:cNvPr id="6" name="Content Placeholder 5"/>
          <p:cNvSpPr>
            <a:spLocks noGrp="1"/>
          </p:cNvSpPr>
          <p:nvPr>
            <p:ph sz="quarter" idx="17"/>
          </p:nvPr>
        </p:nvSpPr>
        <p:spPr>
          <a:xfrm>
            <a:off x="4842163" y="1061014"/>
            <a:ext cx="3625935" cy="3343123"/>
          </a:xfrm>
        </p:spPr>
        <p:txBody>
          <a:bodyPr vert="horz" lIns="0" tIns="0" rIns="0" bIns="0" rtlCol="0">
            <a:noAutofit/>
          </a:bodyPr>
          <a:lstStyle/>
          <a:p>
            <a:pPr marL="0" indent="0">
              <a:spcBef>
                <a:spcPts val="600"/>
              </a:spcBef>
              <a:buNone/>
            </a:pPr>
            <a:r>
              <a:rPr lang="en-US" sz="2000">
                <a:solidFill>
                  <a:schemeClr val="accent1"/>
                </a:solidFill>
                <a:latin typeface="Calibri" panose="020F0502020204030204" pitchFamily="34" charset="0"/>
              </a:rPr>
              <a:t>Products &amp; Services Layer</a:t>
            </a:r>
          </a:p>
          <a:p>
            <a:pPr>
              <a:lnSpc>
                <a:spcPct val="90000"/>
              </a:lnSpc>
              <a:spcBef>
                <a:spcPts val="600"/>
              </a:spcBef>
            </a:pPr>
            <a:r>
              <a:rPr lang="en-US" sz="1400">
                <a:latin typeface="Calibri" panose="020F0502020204030204" pitchFamily="34" charset="0"/>
              </a:rPr>
              <a:t>Rename layer to </a:t>
            </a:r>
            <a:r>
              <a:rPr lang="en-US" sz="1400" b="1">
                <a:latin typeface="Calibri" panose="020F0502020204030204" pitchFamily="34" charset="0"/>
              </a:rPr>
              <a:t>“Solutions” </a:t>
            </a:r>
            <a:r>
              <a:rPr lang="en-US" sz="1400">
                <a:latin typeface="Calibri" panose="020F0502020204030204" pitchFamily="34" charset="0"/>
              </a:rPr>
              <a:t>and add elements for Applications, Products and Services.</a:t>
            </a:r>
            <a:endParaRPr lang="en-US" sz="1400" b="1">
              <a:latin typeface="Calibri" panose="020F0502020204030204" pitchFamily="34" charset="0"/>
            </a:endParaRPr>
          </a:p>
          <a:p>
            <a:pPr>
              <a:lnSpc>
                <a:spcPct val="90000"/>
              </a:lnSpc>
              <a:spcBef>
                <a:spcPts val="600"/>
              </a:spcBef>
            </a:pPr>
            <a:r>
              <a:rPr lang="en-US" sz="1400" b="1">
                <a:latin typeface="Calibri" panose="020F0502020204030204" pitchFamily="34" charset="0"/>
              </a:rPr>
              <a:t>Service Category naming:  </a:t>
            </a:r>
            <a:r>
              <a:rPr lang="en-US" sz="1400">
                <a:latin typeface="Calibri" panose="020F0502020204030204" pitchFamily="34" charset="0"/>
              </a:rPr>
              <a:t>Remove “Services” from category names; compatible with Agile/Product views  </a:t>
            </a:r>
          </a:p>
          <a:p>
            <a:pPr>
              <a:lnSpc>
                <a:spcPct val="90000"/>
              </a:lnSpc>
              <a:spcBef>
                <a:spcPts val="600"/>
              </a:spcBef>
            </a:pPr>
            <a:r>
              <a:rPr lang="en-US" sz="1400" b="1">
                <a:latin typeface="Calibri" panose="020F0502020204030204" pitchFamily="34" charset="0"/>
              </a:rPr>
              <a:t>Platform &gt; Application</a:t>
            </a:r>
          </a:p>
          <a:p>
            <a:pPr lvl="1">
              <a:lnSpc>
                <a:spcPct val="90000"/>
              </a:lnSpc>
              <a:spcBef>
                <a:spcPts val="300"/>
              </a:spcBef>
            </a:pPr>
            <a:r>
              <a:rPr lang="en-US" sz="1200">
                <a:latin typeface="Calibri" panose="020F0502020204030204" pitchFamily="34" charset="0"/>
              </a:rPr>
              <a:t>Add new </a:t>
            </a:r>
            <a:r>
              <a:rPr lang="en-US" sz="1200" b="1">
                <a:latin typeface="Calibri" panose="020F0502020204030204" pitchFamily="34" charset="0"/>
              </a:rPr>
              <a:t>Development Platform </a:t>
            </a:r>
            <a:r>
              <a:rPr lang="en-US" sz="1200">
                <a:latin typeface="Calibri" panose="020F0502020204030204" pitchFamily="34" charset="0"/>
              </a:rPr>
              <a:t>service </a:t>
            </a:r>
          </a:p>
          <a:p>
            <a:pPr>
              <a:lnSpc>
                <a:spcPct val="90000"/>
              </a:lnSpc>
              <a:spcBef>
                <a:spcPts val="600"/>
              </a:spcBef>
            </a:pPr>
            <a:r>
              <a:rPr lang="en-US" sz="1400" b="1">
                <a:latin typeface="Calibri" panose="020F0502020204030204" pitchFamily="34" charset="0"/>
              </a:rPr>
              <a:t>Delivery &gt; Development</a:t>
            </a:r>
          </a:p>
          <a:p>
            <a:pPr lvl="1">
              <a:lnSpc>
                <a:spcPct val="90000"/>
              </a:lnSpc>
              <a:spcBef>
                <a:spcPts val="300"/>
              </a:spcBef>
            </a:pPr>
            <a:r>
              <a:rPr lang="en-US" sz="1200">
                <a:latin typeface="Calibri" panose="020F0502020204030204" pitchFamily="34" charset="0"/>
              </a:rPr>
              <a:t>Add new </a:t>
            </a:r>
            <a:r>
              <a:rPr lang="en-US" sz="1200" b="1">
                <a:latin typeface="Calibri" panose="020F0502020204030204" pitchFamily="34" charset="0"/>
              </a:rPr>
              <a:t>Modernization &amp; Migration </a:t>
            </a:r>
            <a:r>
              <a:rPr lang="en-US" sz="1200">
                <a:latin typeface="Calibri" panose="020F0502020204030204" pitchFamily="34" charset="0"/>
              </a:rPr>
              <a:t>service </a:t>
            </a:r>
          </a:p>
          <a:p>
            <a:pPr>
              <a:lnSpc>
                <a:spcPct val="90000"/>
              </a:lnSpc>
              <a:spcBef>
                <a:spcPts val="600"/>
              </a:spcBef>
            </a:pPr>
            <a:r>
              <a:rPr lang="en-US" sz="1400" b="1">
                <a:latin typeface="Calibri" panose="020F0502020204030204" pitchFamily="34" charset="0"/>
              </a:rPr>
              <a:t>End User</a:t>
            </a:r>
          </a:p>
          <a:p>
            <a:pPr lvl="1">
              <a:lnSpc>
                <a:spcPct val="90000"/>
              </a:lnSpc>
              <a:spcBef>
                <a:spcPts val="300"/>
              </a:spcBef>
            </a:pPr>
            <a:r>
              <a:rPr lang="en-US" sz="1200">
                <a:latin typeface="Calibri" panose="020F0502020204030204" pitchFamily="34" charset="0"/>
              </a:rPr>
              <a:t>Rename category to </a:t>
            </a:r>
            <a:r>
              <a:rPr lang="en-US" sz="1200" b="1">
                <a:latin typeface="Calibri" panose="020F0502020204030204" pitchFamily="34" charset="0"/>
              </a:rPr>
              <a:t>Workplace</a:t>
            </a:r>
            <a:endParaRPr lang="en-US" sz="1400" b="1">
              <a:latin typeface="Calibri" panose="020F0502020204030204" pitchFamily="34" charset="0"/>
            </a:endParaRPr>
          </a:p>
          <a:p>
            <a:pPr>
              <a:lnSpc>
                <a:spcPct val="90000"/>
              </a:lnSpc>
              <a:spcBef>
                <a:spcPts val="600"/>
              </a:spcBef>
            </a:pPr>
            <a:r>
              <a:rPr lang="en-US" sz="1400" b="1">
                <a:latin typeface="Calibri" panose="020F0502020204030204" pitchFamily="34" charset="0"/>
              </a:rPr>
              <a:t>Offerings (across all services)</a:t>
            </a:r>
          </a:p>
          <a:p>
            <a:pPr lvl="1">
              <a:lnSpc>
                <a:spcPct val="90000"/>
              </a:lnSpc>
              <a:spcBef>
                <a:spcPts val="300"/>
              </a:spcBef>
            </a:pPr>
            <a:r>
              <a:rPr lang="en-US" sz="1200">
                <a:latin typeface="Calibri" panose="020F0502020204030204" pitchFamily="34" charset="0"/>
              </a:rPr>
              <a:t>Add newer, representative offerings </a:t>
            </a:r>
          </a:p>
        </p:txBody>
      </p:sp>
      <p:sp>
        <p:nvSpPr>
          <p:cNvPr id="2" name="Title 1"/>
          <p:cNvSpPr>
            <a:spLocks noGrp="1"/>
          </p:cNvSpPr>
          <p:nvPr>
            <p:ph type="title"/>
          </p:nvPr>
        </p:nvSpPr>
        <p:spPr/>
        <p:txBody>
          <a:bodyPr/>
          <a:lstStyle/>
          <a:p>
            <a:r>
              <a:rPr lang="en-US" dirty="0"/>
              <a:t>TBM Taxonomy V4.0 (Final Draft)</a:t>
            </a:r>
            <a:br>
              <a:rPr lang="en-US" dirty="0"/>
            </a:br>
            <a:r>
              <a:rPr lang="en-US" sz="2000" i="1" dirty="0"/>
              <a:t>Summary of Changes</a:t>
            </a:r>
            <a:endParaRPr lang="en-US" i="1" dirty="0"/>
          </a:p>
        </p:txBody>
      </p:sp>
      <p:grpSp>
        <p:nvGrpSpPr>
          <p:cNvPr id="7" name="Group 6">
            <a:extLst>
              <a:ext uri="{FF2B5EF4-FFF2-40B4-BE49-F238E27FC236}">
                <a16:creationId xmlns:a16="http://schemas.microsoft.com/office/drawing/2014/main" id="{2CEF9727-A3D7-4CBA-B188-17B41A817479}"/>
              </a:ext>
            </a:extLst>
          </p:cNvPr>
          <p:cNvGrpSpPr/>
          <p:nvPr/>
        </p:nvGrpSpPr>
        <p:grpSpPr>
          <a:xfrm>
            <a:off x="7950581" y="158237"/>
            <a:ext cx="1035033" cy="225263"/>
            <a:chOff x="7811694" y="1345559"/>
            <a:chExt cx="1035033" cy="225262"/>
          </a:xfrm>
        </p:grpSpPr>
        <p:pic>
          <p:nvPicPr>
            <p:cNvPr id="8" name="Picture 7">
              <a:extLst>
                <a:ext uri="{FF2B5EF4-FFF2-40B4-BE49-F238E27FC236}">
                  <a16:creationId xmlns:a16="http://schemas.microsoft.com/office/drawing/2014/main" id="{9CEF95FF-E0AF-46B7-B969-C403881D5E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9" name="TextBox 8">
              <a:extLst>
                <a:ext uri="{FF2B5EF4-FFF2-40B4-BE49-F238E27FC236}">
                  <a16:creationId xmlns:a16="http://schemas.microsoft.com/office/drawing/2014/main" id="{FDF4C496-219B-4DEB-AF57-24643FC4F8A3}"/>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277872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55A2FCB7-7CA9-4F5B-8CC7-3BAAF3CE21AB}"/>
              </a:ext>
            </a:extLst>
          </p:cNvPr>
          <p:cNvGrpSpPr/>
          <p:nvPr/>
        </p:nvGrpSpPr>
        <p:grpSpPr>
          <a:xfrm>
            <a:off x="7923533" y="158237"/>
            <a:ext cx="1035033" cy="225263"/>
            <a:chOff x="7811694" y="1345559"/>
            <a:chExt cx="1035033" cy="225262"/>
          </a:xfrm>
        </p:grpSpPr>
        <p:pic>
          <p:nvPicPr>
            <p:cNvPr id="99" name="Picture 98">
              <a:extLst>
                <a:ext uri="{FF2B5EF4-FFF2-40B4-BE49-F238E27FC236}">
                  <a16:creationId xmlns:a16="http://schemas.microsoft.com/office/drawing/2014/main" id="{60BFE3DE-5B1E-45A0-B039-551886C5DE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08" name="TextBox 107">
              <a:extLst>
                <a:ext uri="{FF2B5EF4-FFF2-40B4-BE49-F238E27FC236}">
                  <a16:creationId xmlns:a16="http://schemas.microsoft.com/office/drawing/2014/main" id="{1E16F182-998A-4FB3-90C1-E924D3E80E79}"/>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cxnSp>
        <p:nvCxnSpPr>
          <p:cNvPr id="85" name="Straight Arrow Connector 84">
            <a:extLst>
              <a:ext uri="{FF2B5EF4-FFF2-40B4-BE49-F238E27FC236}">
                <a16:creationId xmlns:a16="http://schemas.microsoft.com/office/drawing/2014/main" id="{5A43E821-C6F3-48B1-A371-F443BE178E95}"/>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86" name="Group 85">
            <a:extLst>
              <a:ext uri="{FF2B5EF4-FFF2-40B4-BE49-F238E27FC236}">
                <a16:creationId xmlns:a16="http://schemas.microsoft.com/office/drawing/2014/main" id="{5525ABB8-9328-40D4-A5A5-0EADC01089CF}"/>
              </a:ext>
            </a:extLst>
          </p:cNvPr>
          <p:cNvGrpSpPr/>
          <p:nvPr/>
        </p:nvGrpSpPr>
        <p:grpSpPr>
          <a:xfrm rot="5400000">
            <a:off x="6505226" y="2578091"/>
            <a:ext cx="3557349" cy="277009"/>
            <a:chOff x="3914060" y="-3078189"/>
            <a:chExt cx="5901690" cy="510802"/>
          </a:xfrm>
        </p:grpSpPr>
        <p:sp>
          <p:nvSpPr>
            <p:cNvPr id="123" name="TextBox 122">
              <a:extLst>
                <a:ext uri="{FF2B5EF4-FFF2-40B4-BE49-F238E27FC236}">
                  <a16:creationId xmlns:a16="http://schemas.microsoft.com/office/drawing/2014/main" id="{DBC4864D-A937-4531-B599-E30187DD6CB2}"/>
                </a:ext>
              </a:extLst>
            </p:cNvPr>
            <p:cNvSpPr txBox="1"/>
            <p:nvPr/>
          </p:nvSpPr>
          <p:spPr>
            <a:xfrm>
              <a:off x="3914060" y="-3078171"/>
              <a:ext cx="18129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124" name="TextBox 123">
              <a:extLst>
                <a:ext uri="{FF2B5EF4-FFF2-40B4-BE49-F238E27FC236}">
                  <a16:creationId xmlns:a16="http://schemas.microsoft.com/office/drawing/2014/main" id="{0A998FB4-B278-4473-8C76-B0DB0E27B0BC}"/>
                </a:ext>
              </a:extLst>
            </p:cNvPr>
            <p:cNvSpPr txBox="1"/>
            <p:nvPr/>
          </p:nvSpPr>
          <p:spPr>
            <a:xfrm>
              <a:off x="8101180" y="-3078189"/>
              <a:ext cx="17145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125" name="TextBox 124">
              <a:extLst>
                <a:ext uri="{FF2B5EF4-FFF2-40B4-BE49-F238E27FC236}">
                  <a16:creationId xmlns:a16="http://schemas.microsoft.com/office/drawing/2014/main" id="{E1DF6A4A-6370-422C-8554-F22206B8865A}"/>
                </a:ext>
              </a:extLst>
            </p:cNvPr>
            <p:cNvSpPr txBox="1"/>
            <p:nvPr/>
          </p:nvSpPr>
          <p:spPr>
            <a:xfrm>
              <a:off x="6369427" y="-3078171"/>
              <a:ext cx="1094931"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21" name="Group 20">
            <a:extLst>
              <a:ext uri="{FF2B5EF4-FFF2-40B4-BE49-F238E27FC236}">
                <a16:creationId xmlns:a16="http://schemas.microsoft.com/office/drawing/2014/main" id="{FE59913C-5CC0-4EDC-8B74-BFE97C1C4BBE}"/>
              </a:ext>
            </a:extLst>
          </p:cNvPr>
          <p:cNvGrpSpPr/>
          <p:nvPr/>
        </p:nvGrpSpPr>
        <p:grpSpPr>
          <a:xfrm>
            <a:off x="1326380" y="3930855"/>
            <a:ext cx="6737045" cy="713171"/>
            <a:chOff x="1326380" y="3930855"/>
            <a:chExt cx="6737045" cy="713171"/>
          </a:xfrm>
        </p:grpSpPr>
        <p:sp>
          <p:nvSpPr>
            <p:cNvPr id="62" name="Rectangle 419">
              <a:extLst>
                <a:ext uri="{FF2B5EF4-FFF2-40B4-BE49-F238E27FC236}">
                  <a16:creationId xmlns:a16="http://schemas.microsoft.com/office/drawing/2014/main" id="{D7609EDC-37A6-4A3D-95D4-0F9DC7F4A2BB}"/>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63" name="Rectangle 459">
              <a:extLst>
                <a:ext uri="{FF2B5EF4-FFF2-40B4-BE49-F238E27FC236}">
                  <a16:creationId xmlns:a16="http://schemas.microsoft.com/office/drawing/2014/main" id="{D72AA767-AE10-4885-B038-E5EE1269DA3E}"/>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4" name="Rectangle 456">
              <a:extLst>
                <a:ext uri="{FF2B5EF4-FFF2-40B4-BE49-F238E27FC236}">
                  <a16:creationId xmlns:a16="http://schemas.microsoft.com/office/drawing/2014/main" id="{A9D311AE-6E1A-44AB-B5D0-9D35B3F65997}"/>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5" name="Rectangle 453">
              <a:extLst>
                <a:ext uri="{FF2B5EF4-FFF2-40B4-BE49-F238E27FC236}">
                  <a16:creationId xmlns:a16="http://schemas.microsoft.com/office/drawing/2014/main" id="{F786B058-7A2E-4C15-A610-CFDA8A9ACA34}"/>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6" name="Rectangle 450">
              <a:extLst>
                <a:ext uri="{FF2B5EF4-FFF2-40B4-BE49-F238E27FC236}">
                  <a16:creationId xmlns:a16="http://schemas.microsoft.com/office/drawing/2014/main" id="{BD04A7E7-D628-414C-8EBE-673375E05312}"/>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7" name="Rectangle 444">
              <a:extLst>
                <a:ext uri="{FF2B5EF4-FFF2-40B4-BE49-F238E27FC236}">
                  <a16:creationId xmlns:a16="http://schemas.microsoft.com/office/drawing/2014/main" id="{B600DED6-671D-4468-A888-B8265BE4C580}"/>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8" name="Rectangle 438">
              <a:extLst>
                <a:ext uri="{FF2B5EF4-FFF2-40B4-BE49-F238E27FC236}">
                  <a16:creationId xmlns:a16="http://schemas.microsoft.com/office/drawing/2014/main" id="{CE00E893-7D50-4CC7-A4B0-3F2EEFBD0BB3}"/>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111" name="Rectangle 447">
              <a:extLst>
                <a:ext uri="{FF2B5EF4-FFF2-40B4-BE49-F238E27FC236}">
                  <a16:creationId xmlns:a16="http://schemas.microsoft.com/office/drawing/2014/main" id="{3503019F-6471-4D1A-ACD7-E91B53A029AC}"/>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112" name="Rectangle 441">
              <a:extLst>
                <a:ext uri="{FF2B5EF4-FFF2-40B4-BE49-F238E27FC236}">
                  <a16:creationId xmlns:a16="http://schemas.microsoft.com/office/drawing/2014/main" id="{031E7167-AC4A-44C2-B3EF-0E9BDC0A15C3}"/>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113" name="Rectangle 459">
              <a:extLst>
                <a:ext uri="{FF2B5EF4-FFF2-40B4-BE49-F238E27FC236}">
                  <a16:creationId xmlns:a16="http://schemas.microsoft.com/office/drawing/2014/main" id="{7BDE6D13-FF60-4628-811D-2B013FEC854F}"/>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20" name="Group 19">
            <a:extLst>
              <a:ext uri="{FF2B5EF4-FFF2-40B4-BE49-F238E27FC236}">
                <a16:creationId xmlns:a16="http://schemas.microsoft.com/office/drawing/2014/main" id="{0B16C0E9-7399-4658-B2E7-46906F346E9E}"/>
              </a:ext>
            </a:extLst>
          </p:cNvPr>
          <p:cNvGrpSpPr/>
          <p:nvPr/>
        </p:nvGrpSpPr>
        <p:grpSpPr>
          <a:xfrm>
            <a:off x="1326380" y="2811236"/>
            <a:ext cx="6737044" cy="1073174"/>
            <a:chOff x="1326380" y="2818640"/>
            <a:chExt cx="6737044" cy="1073174"/>
          </a:xfrm>
        </p:grpSpPr>
        <p:sp>
          <p:nvSpPr>
            <p:cNvPr id="72" name="Rectangle 99">
              <a:extLst>
                <a:ext uri="{FF2B5EF4-FFF2-40B4-BE49-F238E27FC236}">
                  <a16:creationId xmlns:a16="http://schemas.microsoft.com/office/drawing/2014/main" id="{2524C121-D2D2-4BC8-AD6C-A7B0AF2E1A6A}"/>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3" name="Rectangle 155">
              <a:extLst>
                <a:ext uri="{FF2B5EF4-FFF2-40B4-BE49-F238E27FC236}">
                  <a16:creationId xmlns:a16="http://schemas.microsoft.com/office/drawing/2014/main" id="{2D2C5051-8F28-4B19-9964-F72EDBC6C20D}"/>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4" name="Rectangle 133">
              <a:extLst>
                <a:ext uri="{FF2B5EF4-FFF2-40B4-BE49-F238E27FC236}">
                  <a16:creationId xmlns:a16="http://schemas.microsoft.com/office/drawing/2014/main" id="{576D983C-0B2E-450F-862D-428ED13EF7D6}"/>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5" name="Rectangle 382">
              <a:extLst>
                <a:ext uri="{FF2B5EF4-FFF2-40B4-BE49-F238E27FC236}">
                  <a16:creationId xmlns:a16="http://schemas.microsoft.com/office/drawing/2014/main" id="{F885D056-B618-47D4-A546-587954D7C2A4}"/>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6" name="Rectangle 379">
              <a:extLst>
                <a:ext uri="{FF2B5EF4-FFF2-40B4-BE49-F238E27FC236}">
                  <a16:creationId xmlns:a16="http://schemas.microsoft.com/office/drawing/2014/main" id="{DFF6D8A1-A992-4D5B-9A02-3CAFB8D91947}"/>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7" name="Rectangle 376">
              <a:extLst>
                <a:ext uri="{FF2B5EF4-FFF2-40B4-BE49-F238E27FC236}">
                  <a16:creationId xmlns:a16="http://schemas.microsoft.com/office/drawing/2014/main" id="{652124A2-5941-4A32-9933-D3C8B3CB0515}"/>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8" name="Rectangle 370">
              <a:extLst>
                <a:ext uri="{FF2B5EF4-FFF2-40B4-BE49-F238E27FC236}">
                  <a16:creationId xmlns:a16="http://schemas.microsoft.com/office/drawing/2014/main" id="{1FC524BA-A78A-4C50-8CFE-C0F31C326357}"/>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9" name="Rectangle 367">
              <a:extLst>
                <a:ext uri="{FF2B5EF4-FFF2-40B4-BE49-F238E27FC236}">
                  <a16:creationId xmlns:a16="http://schemas.microsoft.com/office/drawing/2014/main" id="{28D24F9A-BEB3-4AEA-B816-E9E8EB247C5F}"/>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0" name="Rectangle 357">
              <a:extLst>
                <a:ext uri="{FF2B5EF4-FFF2-40B4-BE49-F238E27FC236}">
                  <a16:creationId xmlns:a16="http://schemas.microsoft.com/office/drawing/2014/main" id="{D058639E-711B-4D79-9F70-51283A1738FB}"/>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81" name="Rectangle 112">
              <a:extLst>
                <a:ext uri="{FF2B5EF4-FFF2-40B4-BE49-F238E27FC236}">
                  <a16:creationId xmlns:a16="http://schemas.microsoft.com/office/drawing/2014/main" id="{154EF20B-DA45-4F1E-ADD8-48E295499527}"/>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82" name="Rectangle 353">
              <a:extLst>
                <a:ext uri="{FF2B5EF4-FFF2-40B4-BE49-F238E27FC236}">
                  <a16:creationId xmlns:a16="http://schemas.microsoft.com/office/drawing/2014/main" id="{2818CDBE-25B2-4C70-9966-CE3783F249EF}"/>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121" name="Rectangle 353">
              <a:extLst>
                <a:ext uri="{FF2B5EF4-FFF2-40B4-BE49-F238E27FC236}">
                  <a16:creationId xmlns:a16="http://schemas.microsoft.com/office/drawing/2014/main" id="{4A041544-2C2B-4BBA-9539-490CBA92E050}"/>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sp>
        <p:nvSpPr>
          <p:cNvPr id="2" name="Title 1"/>
          <p:cNvSpPr>
            <a:spLocks noGrp="1"/>
          </p:cNvSpPr>
          <p:nvPr>
            <p:ph type="title"/>
          </p:nvPr>
        </p:nvSpPr>
        <p:spPr/>
        <p:txBody>
          <a:bodyPr/>
          <a:lstStyle/>
          <a:p>
            <a:r>
              <a:rPr lang="en-US" dirty="0"/>
              <a:t>TBM Taxonomy V4.0 </a:t>
            </a:r>
            <a:r>
              <a:rPr lang="en-US" dirty="0">
                <a:solidFill>
                  <a:srgbClr val="FF0000"/>
                </a:solidFill>
              </a:rPr>
              <a:t>DRAFT</a:t>
            </a:r>
          </a:p>
        </p:txBody>
      </p:sp>
      <p:grpSp>
        <p:nvGrpSpPr>
          <p:cNvPr id="24" name="Group 23">
            <a:extLst>
              <a:ext uri="{FF2B5EF4-FFF2-40B4-BE49-F238E27FC236}">
                <a16:creationId xmlns:a16="http://schemas.microsoft.com/office/drawing/2014/main" id="{DDFAEEDD-64DC-40D9-BA7D-E577B64AEF64}"/>
              </a:ext>
            </a:extLst>
          </p:cNvPr>
          <p:cNvGrpSpPr/>
          <p:nvPr/>
        </p:nvGrpSpPr>
        <p:grpSpPr>
          <a:xfrm>
            <a:off x="1326423" y="1576071"/>
            <a:ext cx="6736868" cy="1188720"/>
            <a:chOff x="1326423" y="1576071"/>
            <a:chExt cx="6736868" cy="1188720"/>
          </a:xfrm>
        </p:grpSpPr>
        <p:sp>
          <p:nvSpPr>
            <p:cNvPr id="83" name="Rectangle 82">
              <a:extLst>
                <a:ext uri="{FF2B5EF4-FFF2-40B4-BE49-F238E27FC236}">
                  <a16:creationId xmlns:a16="http://schemas.microsoft.com/office/drawing/2014/main" id="{719796A9-6246-454B-BB9B-61366044C9DD}"/>
                </a:ext>
              </a:extLst>
            </p:cNvPr>
            <p:cNvSpPr/>
            <p:nvPr/>
          </p:nvSpPr>
          <p:spPr>
            <a:xfrm>
              <a:off x="1326423" y="1576071"/>
              <a:ext cx="6736868" cy="1188720"/>
            </a:xfrm>
            <a:prstGeom prst="rect">
              <a:avLst/>
            </a:prstGeom>
            <a:solidFill>
              <a:srgbClr val="558ED5"/>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19" name="Group 18">
              <a:extLst>
                <a:ext uri="{FF2B5EF4-FFF2-40B4-BE49-F238E27FC236}">
                  <a16:creationId xmlns:a16="http://schemas.microsoft.com/office/drawing/2014/main" id="{97DE3090-82CF-4DC4-9FBE-285DC07EA8FF}"/>
                </a:ext>
              </a:extLst>
            </p:cNvPr>
            <p:cNvGrpSpPr/>
            <p:nvPr/>
          </p:nvGrpSpPr>
          <p:grpSpPr>
            <a:xfrm>
              <a:off x="1405674" y="2408145"/>
              <a:ext cx="6559972" cy="292609"/>
              <a:chOff x="1405674" y="2411773"/>
              <a:chExt cx="6559972" cy="292609"/>
            </a:xfrm>
          </p:grpSpPr>
          <p:sp>
            <p:nvSpPr>
              <p:cNvPr id="87" name="Rectangle 155">
                <a:extLst>
                  <a:ext uri="{FF2B5EF4-FFF2-40B4-BE49-F238E27FC236}">
                    <a16:creationId xmlns:a16="http://schemas.microsoft.com/office/drawing/2014/main" id="{AD4CD450-1DC5-464C-AFFA-B73293216DAB}"/>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88" name="Rectangle 133">
                <a:extLst>
                  <a:ext uri="{FF2B5EF4-FFF2-40B4-BE49-F238E27FC236}">
                    <a16:creationId xmlns:a16="http://schemas.microsoft.com/office/drawing/2014/main" id="{2622721A-82A6-4A8D-9E3E-DCD0556641DE}"/>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9" name="Rectangle 382">
                <a:extLst>
                  <a:ext uri="{FF2B5EF4-FFF2-40B4-BE49-F238E27FC236}">
                    <a16:creationId xmlns:a16="http://schemas.microsoft.com/office/drawing/2014/main" id="{09E7BA6B-162B-4BE2-8042-506BE57173D8}"/>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18" name="Group 17">
              <a:extLst>
                <a:ext uri="{FF2B5EF4-FFF2-40B4-BE49-F238E27FC236}">
                  <a16:creationId xmlns:a16="http://schemas.microsoft.com/office/drawing/2014/main" id="{FF94725A-03E9-4FC6-BE6A-05BDB7539AC4}"/>
                </a:ext>
              </a:extLst>
            </p:cNvPr>
            <p:cNvGrpSpPr/>
            <p:nvPr/>
          </p:nvGrpSpPr>
          <p:grpSpPr>
            <a:xfrm>
              <a:off x="1405674" y="2049633"/>
              <a:ext cx="6559972" cy="295955"/>
              <a:chOff x="1405674" y="2036381"/>
              <a:chExt cx="6559972" cy="295955"/>
            </a:xfrm>
          </p:grpSpPr>
          <p:sp>
            <p:nvSpPr>
              <p:cNvPr id="90" name="Rectangle 112">
                <a:extLst>
                  <a:ext uri="{FF2B5EF4-FFF2-40B4-BE49-F238E27FC236}">
                    <a16:creationId xmlns:a16="http://schemas.microsoft.com/office/drawing/2014/main" id="{28178AAA-1A90-42C7-BD6B-7B49FE5CAD5F}"/>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1" name="Rectangle 353">
                <a:extLst>
                  <a:ext uri="{FF2B5EF4-FFF2-40B4-BE49-F238E27FC236}">
                    <a16:creationId xmlns:a16="http://schemas.microsoft.com/office/drawing/2014/main" id="{F4311075-B793-46D0-A4C1-1A69070FCEE3}"/>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122" name="Rectangle 112">
                <a:extLst>
                  <a:ext uri="{FF2B5EF4-FFF2-40B4-BE49-F238E27FC236}">
                    <a16:creationId xmlns:a16="http://schemas.microsoft.com/office/drawing/2014/main" id="{5AC00DF1-1B85-4152-A400-094FD9192123}"/>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17" name="Group 16">
              <a:extLst>
                <a:ext uri="{FF2B5EF4-FFF2-40B4-BE49-F238E27FC236}">
                  <a16:creationId xmlns:a16="http://schemas.microsoft.com/office/drawing/2014/main" id="{DE55B438-ECE0-4357-9655-6BA0AF25BCCF}"/>
                </a:ext>
              </a:extLst>
            </p:cNvPr>
            <p:cNvGrpSpPr/>
            <p:nvPr/>
          </p:nvGrpSpPr>
          <p:grpSpPr>
            <a:xfrm>
              <a:off x="2924145" y="1822068"/>
              <a:ext cx="3541424" cy="151294"/>
              <a:chOff x="2739506" y="1811520"/>
              <a:chExt cx="3541424" cy="151294"/>
            </a:xfrm>
          </p:grpSpPr>
          <p:sp>
            <p:nvSpPr>
              <p:cNvPr id="5" name="Rectangle 4">
                <a:extLst>
                  <a:ext uri="{FF2B5EF4-FFF2-40B4-BE49-F238E27FC236}">
                    <a16:creationId xmlns:a16="http://schemas.microsoft.com/office/drawing/2014/main" id="{02446204-0FD0-40CE-A5B5-6658FC39E108}"/>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solidFill>
                      <a:srgbClr val="FF0000"/>
                    </a:solidFill>
                    <a:latin typeface="Calibri" panose="020F0502020204030204" pitchFamily="34" charset="0"/>
                    <a:cs typeface="Calibri" panose="020F0502020204030204" pitchFamily="34" charset="0"/>
                  </a:rPr>
                  <a:t>Applications</a:t>
                </a:r>
              </a:p>
            </p:txBody>
          </p:sp>
          <p:sp>
            <p:nvSpPr>
              <p:cNvPr id="6" name="Rectangle 5">
                <a:extLst>
                  <a:ext uri="{FF2B5EF4-FFF2-40B4-BE49-F238E27FC236}">
                    <a16:creationId xmlns:a16="http://schemas.microsoft.com/office/drawing/2014/main" id="{63BA3E41-F70E-485E-9862-E9C8B43E0E6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solidFill>
                      <a:srgbClr val="FF0000"/>
                    </a:solidFill>
                    <a:latin typeface="Calibri" panose="020F0502020204030204" pitchFamily="34" charset="0"/>
                    <a:cs typeface="Calibri" panose="020F0502020204030204" pitchFamily="34" charset="0"/>
                  </a:rPr>
                  <a:t>Products</a:t>
                </a:r>
              </a:p>
            </p:txBody>
          </p:sp>
          <p:sp>
            <p:nvSpPr>
              <p:cNvPr id="7" name="Rectangle 6">
                <a:extLst>
                  <a:ext uri="{FF2B5EF4-FFF2-40B4-BE49-F238E27FC236}">
                    <a16:creationId xmlns:a16="http://schemas.microsoft.com/office/drawing/2014/main" id="{B8102489-A914-4C17-A87A-949CE5550A66}"/>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solidFill>
                      <a:srgbClr val="FF0000"/>
                    </a:solidFill>
                    <a:latin typeface="Calibri" panose="020F0502020204030204" pitchFamily="34" charset="0"/>
                    <a:cs typeface="Calibri" panose="020F0502020204030204" pitchFamily="34" charset="0"/>
                  </a:rPr>
                  <a:t>Services</a:t>
                </a:r>
              </a:p>
            </p:txBody>
          </p:sp>
        </p:grpSp>
      </p:grpSp>
      <p:grpSp>
        <p:nvGrpSpPr>
          <p:cNvPr id="23" name="Group 22">
            <a:extLst>
              <a:ext uri="{FF2B5EF4-FFF2-40B4-BE49-F238E27FC236}">
                <a16:creationId xmlns:a16="http://schemas.microsoft.com/office/drawing/2014/main" id="{5E4CDEE7-1923-4A22-8F51-4E65C96DEED0}"/>
              </a:ext>
            </a:extLst>
          </p:cNvPr>
          <p:cNvGrpSpPr/>
          <p:nvPr/>
        </p:nvGrpSpPr>
        <p:grpSpPr>
          <a:xfrm>
            <a:off x="1326379" y="829800"/>
            <a:ext cx="6736912" cy="699826"/>
            <a:chOff x="1326379" y="829800"/>
            <a:chExt cx="6736912" cy="699826"/>
          </a:xfrm>
        </p:grpSpPr>
        <p:grpSp>
          <p:nvGrpSpPr>
            <p:cNvPr id="16" name="Group 15">
              <a:extLst>
                <a:ext uri="{FF2B5EF4-FFF2-40B4-BE49-F238E27FC236}">
                  <a16:creationId xmlns:a16="http://schemas.microsoft.com/office/drawing/2014/main" id="{D45833EE-2095-4056-B83B-F7EBA5A8C1D9}"/>
                </a:ext>
              </a:extLst>
            </p:cNvPr>
            <p:cNvGrpSpPr/>
            <p:nvPr/>
          </p:nvGrpSpPr>
          <p:grpSpPr>
            <a:xfrm>
              <a:off x="1326379" y="829800"/>
              <a:ext cx="2167128" cy="699826"/>
              <a:chOff x="1326379" y="829800"/>
              <a:chExt cx="2167128" cy="699826"/>
            </a:xfrm>
          </p:grpSpPr>
          <p:sp>
            <p:nvSpPr>
              <p:cNvPr id="84" name="Rectangle 18">
                <a:extLst>
                  <a:ext uri="{FF2B5EF4-FFF2-40B4-BE49-F238E27FC236}">
                    <a16:creationId xmlns:a16="http://schemas.microsoft.com/office/drawing/2014/main" id="{3943FD06-57C8-40DE-9D8E-25FE2E912090}"/>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18" name="Rectangle 5">
                <a:extLst>
                  <a:ext uri="{FF2B5EF4-FFF2-40B4-BE49-F238E27FC236}">
                    <a16:creationId xmlns:a16="http://schemas.microsoft.com/office/drawing/2014/main" id="{019AFD63-D357-4131-ADE1-06AD3C1A212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19" name="Rectangle 11">
                <a:extLst>
                  <a:ext uri="{FF2B5EF4-FFF2-40B4-BE49-F238E27FC236}">
                    <a16:creationId xmlns:a16="http://schemas.microsoft.com/office/drawing/2014/main" id="{94B7F0CE-6BDE-4F00-BEA5-DDA78866D902}"/>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100" name="Group 99">
              <a:extLst>
                <a:ext uri="{FF2B5EF4-FFF2-40B4-BE49-F238E27FC236}">
                  <a16:creationId xmlns:a16="http://schemas.microsoft.com/office/drawing/2014/main" id="{3A70C45C-C5FD-48F1-A74B-41E7CDA9F9E6}"/>
                </a:ext>
              </a:extLst>
            </p:cNvPr>
            <p:cNvGrpSpPr/>
            <p:nvPr/>
          </p:nvGrpSpPr>
          <p:grpSpPr>
            <a:xfrm>
              <a:off x="3611271" y="829800"/>
              <a:ext cx="2167128" cy="699826"/>
              <a:chOff x="1326379" y="829800"/>
              <a:chExt cx="2167128" cy="699826"/>
            </a:xfrm>
          </p:grpSpPr>
          <p:sp>
            <p:nvSpPr>
              <p:cNvPr id="101" name="Rectangle 18">
                <a:extLst>
                  <a:ext uri="{FF2B5EF4-FFF2-40B4-BE49-F238E27FC236}">
                    <a16:creationId xmlns:a16="http://schemas.microsoft.com/office/drawing/2014/main" id="{54179980-3FE5-4B78-A857-0AE8DDB0390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2" name="Rectangle 5">
                <a:extLst>
                  <a:ext uri="{FF2B5EF4-FFF2-40B4-BE49-F238E27FC236}">
                    <a16:creationId xmlns:a16="http://schemas.microsoft.com/office/drawing/2014/main" id="{CF9BDFAA-7FCA-4944-AF33-9C4A5233714C}"/>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3" name="Rectangle 11">
                <a:extLst>
                  <a:ext uri="{FF2B5EF4-FFF2-40B4-BE49-F238E27FC236}">
                    <a16:creationId xmlns:a16="http://schemas.microsoft.com/office/drawing/2014/main" id="{D9518684-EA29-44C3-BB43-38BCC8CE4AFB}"/>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104" name="Group 103">
              <a:extLst>
                <a:ext uri="{FF2B5EF4-FFF2-40B4-BE49-F238E27FC236}">
                  <a16:creationId xmlns:a16="http://schemas.microsoft.com/office/drawing/2014/main" id="{A3BD1B7E-BEF9-4F45-954C-6020D100DA03}"/>
                </a:ext>
              </a:extLst>
            </p:cNvPr>
            <p:cNvGrpSpPr/>
            <p:nvPr/>
          </p:nvGrpSpPr>
          <p:grpSpPr>
            <a:xfrm>
              <a:off x="5896163" y="829800"/>
              <a:ext cx="2167128" cy="699826"/>
              <a:chOff x="1326379" y="829800"/>
              <a:chExt cx="2167128" cy="699826"/>
            </a:xfrm>
          </p:grpSpPr>
          <p:sp>
            <p:nvSpPr>
              <p:cNvPr id="105" name="Rectangle 18">
                <a:extLst>
                  <a:ext uri="{FF2B5EF4-FFF2-40B4-BE49-F238E27FC236}">
                    <a16:creationId xmlns:a16="http://schemas.microsoft.com/office/drawing/2014/main" id="{DC401B27-741A-4B7A-99AA-ECF83950FD1C}"/>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6" name="Rectangle 5">
                <a:extLst>
                  <a:ext uri="{FF2B5EF4-FFF2-40B4-BE49-F238E27FC236}">
                    <a16:creationId xmlns:a16="http://schemas.microsoft.com/office/drawing/2014/main" id="{19633E78-2CD9-497F-B14A-E7B831A0F0B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7" name="Rectangle 11">
                <a:extLst>
                  <a:ext uri="{FF2B5EF4-FFF2-40B4-BE49-F238E27FC236}">
                    <a16:creationId xmlns:a16="http://schemas.microsoft.com/office/drawing/2014/main" id="{652C6BF7-8CDA-4253-83B8-8FBBC29CD4C8}"/>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a:solidFill>
                      <a:srgbClr val="FF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sp>
        <p:nvSpPr>
          <p:cNvPr id="8" name="TextBox 7">
            <a:extLst>
              <a:ext uri="{FF2B5EF4-FFF2-40B4-BE49-F238E27FC236}">
                <a16:creationId xmlns:a16="http://schemas.microsoft.com/office/drawing/2014/main" id="{FA725BF8-29EE-4F9B-B32D-81826968C271}"/>
              </a:ext>
            </a:extLst>
          </p:cNvPr>
          <p:cNvSpPr txBox="1"/>
          <p:nvPr/>
        </p:nvSpPr>
        <p:spPr>
          <a:xfrm>
            <a:off x="259149" y="4552846"/>
            <a:ext cx="3548798" cy="30777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p>
            <a:r>
              <a:rPr lang="en-US" sz="800" b="1" dirty="0"/>
              <a:t>All changes appear in </a:t>
            </a:r>
            <a:r>
              <a:rPr lang="en-US" sz="800" b="1" dirty="0">
                <a:solidFill>
                  <a:srgbClr val="FF0000"/>
                </a:solidFill>
              </a:rPr>
              <a:t>red text </a:t>
            </a:r>
            <a:r>
              <a:rPr lang="en-US" sz="800" b="1" dirty="0"/>
              <a:t>and are described in following slides.</a:t>
            </a:r>
            <a:endParaRPr lang="en-US" sz="800" b="1" i="1" dirty="0"/>
          </a:p>
        </p:txBody>
      </p:sp>
    </p:spTree>
    <p:custDataLst>
      <p:tags r:id="rId1"/>
    </p:custDataLst>
    <p:extLst>
      <p:ext uri="{BB962C8B-B14F-4D97-AF65-F5344CB8AC3E}">
        <p14:creationId xmlns:p14="http://schemas.microsoft.com/office/powerpoint/2010/main" val="3822609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COST POOLS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18502" y="130466"/>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No changes</a:t>
            </a:r>
          </a:p>
        </p:txBody>
      </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a:solidFill>
                <a:srgbClr val="FFFFFF"/>
              </a:solidFill>
              <a:latin typeface="Calibri" panose="020F0502020204030204" pitchFamily="34" charset="0"/>
            </a:endParaRPr>
          </a:p>
        </p:txBody>
      </p:sp>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OUTSIDE</a:t>
            </a:r>
          </a:p>
          <a:p>
            <a:pPr algn="ctr" defTabSz="914378">
              <a:defRPr/>
            </a:pPr>
            <a:r>
              <a:rPr lang="en-US" sz="1100" b="1">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FACILITIES</a:t>
            </a:r>
          </a:p>
          <a:p>
            <a:pPr algn="ctr" defTabSz="914378">
              <a:defRPr/>
            </a:pPr>
            <a:r>
              <a:rPr lang="en-US" sz="1100" b="1">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by Shared </a:t>
            </a:r>
          </a:p>
          <a:p>
            <a:pPr algn="ctr" defTabSz="914378">
              <a:lnSpc>
                <a:spcPct val="90000"/>
              </a:lnSpc>
              <a:defRPr/>
            </a:pPr>
            <a:r>
              <a:rPr lang="en-US" sz="90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0693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TOWERS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DATA</a:t>
            </a:r>
          </a:p>
          <a:p>
            <a:pPr algn="ctr"/>
            <a:r>
              <a:rPr lang="en-US" sz="800" b="1">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a:solidFill>
                <a:srgbClr val="353C45"/>
              </a:solidFill>
              <a:latin typeface="Calibri" panose="020F0502020204030204" pitchFamily="34" charset="0"/>
            </a:endParaRPr>
          </a:p>
          <a:p>
            <a:pPr algn="ctr"/>
            <a:r>
              <a:rPr lang="en-US" sz="800" b="1">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SECURITY &amp;</a:t>
            </a:r>
          </a:p>
          <a:p>
            <a:pPr algn="ctr"/>
            <a:r>
              <a:rPr lang="en-US" sz="800" b="1">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IT</a:t>
            </a:r>
          </a:p>
          <a:p>
            <a:pPr algn="ctr"/>
            <a:r>
              <a:rPr lang="en-US" sz="800" b="1">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5427DA8F-BF69-401E-918A-E5C9FDB89AAA}"/>
              </a:ext>
            </a:extLst>
          </p:cNvPr>
          <p:cNvGrpSpPr/>
          <p:nvPr/>
        </p:nvGrpSpPr>
        <p:grpSpPr>
          <a:xfrm>
            <a:off x="246939" y="1281494"/>
            <a:ext cx="8620576" cy="2668767"/>
            <a:chOff x="246939" y="1281494"/>
            <a:chExt cx="8620576" cy="1882531"/>
          </a:xfrm>
        </p:grpSpPr>
        <p:sp>
          <p:nvSpPr>
            <p:cNvPr id="21" name="Rectangle 20"/>
            <p:cNvSpPr/>
            <p:nvPr/>
          </p:nvSpPr>
          <p:spPr>
            <a:xfrm>
              <a:off x="248089"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Enterprise </a:t>
              </a:r>
            </a:p>
            <a:p>
              <a:pPr algn="ctr">
                <a:lnSpc>
                  <a:spcPct val="85000"/>
                </a:lnSpc>
              </a:pPr>
              <a:r>
                <a:rPr lang="en-US" sz="700">
                  <a:solidFill>
                    <a:srgbClr val="353C45"/>
                  </a:solidFill>
                  <a:latin typeface="Calibri" panose="020F0502020204030204" pitchFamily="34" charset="0"/>
                </a:rPr>
                <a:t>Data Center</a:t>
              </a:r>
            </a:p>
          </p:txBody>
        </p:sp>
        <p:sp>
          <p:nvSpPr>
            <p:cNvPr id="22" name="Rectangle 21"/>
            <p:cNvSpPr/>
            <p:nvPr/>
          </p:nvSpPr>
          <p:spPr>
            <a:xfrm>
              <a:off x="1825671"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Online Storage</a:t>
              </a:r>
            </a:p>
          </p:txBody>
        </p:sp>
        <p:sp>
          <p:nvSpPr>
            <p:cNvPr id="25" name="Rectangle 24"/>
            <p:cNvSpPr/>
            <p:nvPr/>
          </p:nvSpPr>
          <p:spPr>
            <a:xfrm>
              <a:off x="6558417"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Service</a:t>
              </a:r>
            </a:p>
            <a:p>
              <a:pPr algn="ctr">
                <a:lnSpc>
                  <a:spcPct val="85000"/>
                </a:lnSpc>
              </a:pPr>
              <a:r>
                <a:rPr lang="en-US" sz="700">
                  <a:solidFill>
                    <a:srgbClr val="353C45"/>
                  </a:solidFill>
                  <a:latin typeface="Calibri" panose="020F0502020204030204" pitchFamily="34" charset="0"/>
                </a:rPr>
                <a:t>Management</a:t>
              </a:r>
            </a:p>
          </p:txBody>
        </p:sp>
        <p:sp>
          <p:nvSpPr>
            <p:cNvPr id="28" name="Rectangle 27"/>
            <p:cNvSpPr/>
            <p:nvPr/>
          </p:nvSpPr>
          <p:spPr>
            <a:xfrm>
              <a:off x="1825671"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Offline Storage</a:t>
              </a:r>
            </a:p>
          </p:txBody>
        </p:sp>
        <p:sp>
          <p:nvSpPr>
            <p:cNvPr id="31" name="Rectangle 30"/>
            <p:cNvSpPr/>
            <p:nvPr/>
          </p:nvSpPr>
          <p:spPr>
            <a:xfrm>
              <a:off x="6558417"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Operations </a:t>
              </a:r>
            </a:p>
            <a:p>
              <a:pPr algn="ctr">
                <a:lnSpc>
                  <a:spcPct val="85000"/>
                </a:lnSpc>
              </a:pPr>
              <a:r>
                <a:rPr lang="en-US" sz="700">
                  <a:solidFill>
                    <a:srgbClr val="353C45"/>
                  </a:solidFill>
                  <a:latin typeface="Calibri" panose="020F0502020204030204" pitchFamily="34" charset="0"/>
                </a:rPr>
                <a:t>Center</a:t>
              </a:r>
            </a:p>
          </p:txBody>
        </p:sp>
        <p:sp>
          <p:nvSpPr>
            <p:cNvPr id="49" name="Rectangle 48"/>
            <p:cNvSpPr/>
            <p:nvPr/>
          </p:nvSpPr>
          <p:spPr>
            <a:xfrm>
              <a:off x="7347208"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Disaster Recovery</a:t>
              </a:r>
            </a:p>
          </p:txBody>
        </p:sp>
        <p:sp>
          <p:nvSpPr>
            <p:cNvPr id="33" name="Rectangle 32"/>
            <p:cNvSpPr/>
            <p:nvPr/>
          </p:nvSpPr>
          <p:spPr>
            <a:xfrm>
              <a:off x="6558417"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Program, Product  </a:t>
              </a:r>
            </a:p>
            <a:p>
              <a:pPr algn="ctr">
                <a:lnSpc>
                  <a:spcPct val="85000"/>
                </a:lnSpc>
              </a:pPr>
              <a:r>
                <a:rPr lang="en-US" sz="7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Central </a:t>
              </a:r>
            </a:p>
            <a:p>
              <a:pPr algn="ctr">
                <a:lnSpc>
                  <a:spcPct val="85000"/>
                </a:lnSpc>
              </a:pPr>
              <a:r>
                <a:rPr lang="en-US" sz="700">
                  <a:solidFill>
                    <a:srgbClr val="353C45"/>
                  </a:solidFill>
                  <a:latin typeface="Calibri" panose="020F0502020204030204" pitchFamily="34" charset="0"/>
                </a:rPr>
                <a:t>Print</a:t>
              </a:r>
            </a:p>
          </p:txBody>
        </p:sp>
        <p:sp>
          <p:nvSpPr>
            <p:cNvPr id="43" name="Rectangle 42"/>
            <p:cNvSpPr/>
            <p:nvPr/>
          </p:nvSpPr>
          <p:spPr>
            <a:xfrm>
              <a:off x="2614462"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LAN/WAN</a:t>
              </a:r>
            </a:p>
          </p:txBody>
        </p:sp>
        <p:sp>
          <p:nvSpPr>
            <p:cNvPr id="44" name="Rectangle 43"/>
            <p:cNvSpPr/>
            <p:nvPr/>
          </p:nvSpPr>
          <p:spPr>
            <a:xfrm>
              <a:off x="2614462"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Voice</a:t>
              </a:r>
            </a:p>
          </p:txBody>
        </p:sp>
        <p:sp>
          <p:nvSpPr>
            <p:cNvPr id="54" name="Rectangle 53"/>
            <p:cNvSpPr/>
            <p:nvPr/>
          </p:nvSpPr>
          <p:spPr>
            <a:xfrm>
              <a:off x="1036880"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Servers</a:t>
              </a:r>
            </a:p>
          </p:txBody>
        </p:sp>
        <p:sp>
          <p:nvSpPr>
            <p:cNvPr id="56" name="Rectangle 55"/>
            <p:cNvSpPr/>
            <p:nvPr/>
          </p:nvSpPr>
          <p:spPr>
            <a:xfrm>
              <a:off x="1036880"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Unix</a:t>
              </a:r>
            </a:p>
          </p:txBody>
        </p:sp>
        <p:sp>
          <p:nvSpPr>
            <p:cNvPr id="57" name="Rectangle 56"/>
            <p:cNvSpPr/>
            <p:nvPr/>
          </p:nvSpPr>
          <p:spPr>
            <a:xfrm>
              <a:off x="3403253"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Middleware</a:t>
              </a:r>
            </a:p>
          </p:txBody>
        </p:sp>
        <p:sp>
          <p:nvSpPr>
            <p:cNvPr id="60" name="Rectangle 59"/>
            <p:cNvSpPr/>
            <p:nvPr/>
          </p:nvSpPr>
          <p:spPr>
            <a:xfrm>
              <a:off x="7347208"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Security </a:t>
              </a:r>
            </a:p>
          </p:txBody>
        </p:sp>
        <p:sp>
          <p:nvSpPr>
            <p:cNvPr id="61" name="Rectangle 60"/>
            <p:cNvSpPr/>
            <p:nvPr/>
          </p:nvSpPr>
          <p:spPr>
            <a:xfrm>
              <a:off x="7347208"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Compliance</a:t>
              </a:r>
            </a:p>
          </p:txBody>
        </p:sp>
        <p:sp>
          <p:nvSpPr>
            <p:cNvPr id="65" name="Rectangle 64"/>
            <p:cNvSpPr/>
            <p:nvPr/>
          </p:nvSpPr>
          <p:spPr>
            <a:xfrm>
              <a:off x="813599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650">
                  <a:solidFill>
                    <a:srgbClr val="353C45"/>
                  </a:solidFill>
                  <a:latin typeface="Calibri" panose="020F0502020204030204" pitchFamily="34" charset="0"/>
                </a:rPr>
                <a:t>IT Management &amp; Strategic Planning</a:t>
              </a:r>
            </a:p>
          </p:txBody>
        </p:sp>
        <p:sp>
          <p:nvSpPr>
            <p:cNvPr id="66" name="Rectangle 65"/>
            <p:cNvSpPr/>
            <p:nvPr/>
          </p:nvSpPr>
          <p:spPr>
            <a:xfrm>
              <a:off x="8135995"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Enterprise Architecture</a:t>
              </a:r>
            </a:p>
          </p:txBody>
        </p:sp>
        <p:sp>
          <p:nvSpPr>
            <p:cNvPr id="67" name="Rectangle 66"/>
            <p:cNvSpPr/>
            <p:nvPr/>
          </p:nvSpPr>
          <p:spPr>
            <a:xfrm>
              <a:off x="813599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Finance</a:t>
              </a:r>
            </a:p>
          </p:txBody>
        </p:sp>
        <p:sp>
          <p:nvSpPr>
            <p:cNvPr id="68" name="Rectangle 67"/>
            <p:cNvSpPr/>
            <p:nvPr/>
          </p:nvSpPr>
          <p:spPr>
            <a:xfrm>
              <a:off x="813599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Vendor </a:t>
              </a:r>
            </a:p>
            <a:p>
              <a:pPr algn="ctr">
                <a:lnSpc>
                  <a:spcPct val="85000"/>
                </a:lnSpc>
              </a:pPr>
              <a:r>
                <a:rPr lang="en-US" sz="700">
                  <a:solidFill>
                    <a:srgbClr val="353C45"/>
                  </a:solidFill>
                  <a:latin typeface="Calibri" panose="020F0502020204030204" pitchFamily="34" charset="0"/>
                </a:rPr>
                <a:t>Management</a:t>
              </a:r>
            </a:p>
          </p:txBody>
        </p:sp>
        <p:sp>
          <p:nvSpPr>
            <p:cNvPr id="55" name="Rectangle 54"/>
            <p:cNvSpPr/>
            <p:nvPr/>
          </p:nvSpPr>
          <p:spPr>
            <a:xfrm>
              <a:off x="498083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Workspace</a:t>
              </a:r>
            </a:p>
          </p:txBody>
        </p:sp>
        <p:sp>
          <p:nvSpPr>
            <p:cNvPr id="62" name="Rectangle 61"/>
            <p:cNvSpPr/>
            <p:nvPr/>
          </p:nvSpPr>
          <p:spPr>
            <a:xfrm>
              <a:off x="4980835" y="1565311"/>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Mobile </a:t>
              </a:r>
            </a:p>
            <a:p>
              <a:pPr algn="ctr">
                <a:lnSpc>
                  <a:spcPct val="85000"/>
                </a:lnSpc>
              </a:pPr>
              <a:r>
                <a:rPr lang="en-US" sz="700">
                  <a:solidFill>
                    <a:srgbClr val="353C45"/>
                  </a:solidFill>
                  <a:latin typeface="Calibri" panose="020F0502020204030204" pitchFamily="34" charset="0"/>
                </a:rPr>
                <a:t>Devices</a:t>
              </a:r>
            </a:p>
          </p:txBody>
        </p:sp>
        <p:sp>
          <p:nvSpPr>
            <p:cNvPr id="63" name="Rectangle 62"/>
            <p:cNvSpPr/>
            <p:nvPr/>
          </p:nvSpPr>
          <p:spPr>
            <a:xfrm>
              <a:off x="498083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End User</a:t>
              </a:r>
              <a:br>
                <a:rPr lang="en-US" sz="700" dirty="0">
                  <a:solidFill>
                    <a:srgbClr val="353C45"/>
                  </a:solidFill>
                  <a:latin typeface="Calibri" panose="020F0502020204030204" pitchFamily="34" charset="0"/>
                </a:rPr>
              </a:br>
              <a:r>
                <a:rPr lang="en-US" sz="700" dirty="0">
                  <a:solidFill>
                    <a:srgbClr val="353C45"/>
                  </a:solidFill>
                  <a:latin typeface="Calibri" panose="020F0502020204030204" pitchFamily="34" charset="0"/>
                </a:rPr>
                <a:t>Software</a:t>
              </a:r>
            </a:p>
          </p:txBody>
        </p:sp>
        <p:sp>
          <p:nvSpPr>
            <p:cNvPr id="70" name="Rectangle 69"/>
            <p:cNvSpPr/>
            <p:nvPr/>
          </p:nvSpPr>
          <p:spPr>
            <a:xfrm>
              <a:off x="4980835"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Conferencing </a:t>
              </a:r>
            </a:p>
            <a:p>
              <a:pPr algn="ctr">
                <a:lnSpc>
                  <a:spcPct val="85000"/>
                </a:lnSpc>
              </a:pPr>
              <a:r>
                <a:rPr lang="en-US" sz="700">
                  <a:solidFill>
                    <a:srgbClr val="353C45"/>
                  </a:solidFill>
                  <a:latin typeface="Calibri" panose="020F0502020204030204" pitchFamily="34" charset="0"/>
                </a:rPr>
                <a:t>&amp; AV</a:t>
              </a:r>
            </a:p>
          </p:txBody>
        </p:sp>
        <p:sp>
          <p:nvSpPr>
            <p:cNvPr id="77" name="Rectangle 76"/>
            <p:cNvSpPr/>
            <p:nvPr/>
          </p:nvSpPr>
          <p:spPr>
            <a:xfrm>
              <a:off x="1036880" y="2106050"/>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Converged Infrastructure</a:t>
              </a:r>
            </a:p>
          </p:txBody>
        </p:sp>
        <p:sp>
          <p:nvSpPr>
            <p:cNvPr id="78" name="Rectangle 77"/>
            <p:cNvSpPr/>
            <p:nvPr/>
          </p:nvSpPr>
          <p:spPr>
            <a:xfrm>
              <a:off x="3403253"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Database</a:t>
              </a:r>
            </a:p>
          </p:txBody>
        </p:sp>
        <p:sp>
          <p:nvSpPr>
            <p:cNvPr id="79" name="Rectangle 78"/>
            <p:cNvSpPr/>
            <p:nvPr/>
          </p:nvSpPr>
          <p:spPr>
            <a:xfrm>
              <a:off x="1036880"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Midrange</a:t>
              </a:r>
            </a:p>
          </p:txBody>
        </p:sp>
        <p:sp>
          <p:nvSpPr>
            <p:cNvPr id="83" name="Rectangle 82"/>
            <p:cNvSpPr/>
            <p:nvPr/>
          </p:nvSpPr>
          <p:spPr>
            <a:xfrm>
              <a:off x="1825671" y="1831198"/>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a:t>
              </a:r>
            </a:p>
            <a:p>
              <a:pPr algn="ctr">
                <a:lnSpc>
                  <a:spcPct val="85000"/>
                </a:lnSpc>
              </a:pPr>
              <a:r>
                <a:rPr lang="en-US" sz="700">
                  <a:solidFill>
                    <a:srgbClr val="353C45"/>
                  </a:solidFill>
                  <a:latin typeface="Calibri" panose="020F0502020204030204" pitchFamily="34" charset="0"/>
                </a:rPr>
                <a:t>Online Storage</a:t>
              </a:r>
            </a:p>
          </p:txBody>
        </p:sp>
        <p:sp>
          <p:nvSpPr>
            <p:cNvPr id="84" name="Rectangle 83"/>
            <p:cNvSpPr/>
            <p:nvPr/>
          </p:nvSpPr>
          <p:spPr>
            <a:xfrm>
              <a:off x="1825671" y="2106051"/>
              <a:ext cx="731520" cy="22860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 </a:t>
              </a:r>
            </a:p>
            <a:p>
              <a:pPr algn="ctr">
                <a:lnSpc>
                  <a:spcPct val="85000"/>
                </a:lnSpc>
              </a:pPr>
              <a:r>
                <a:rPr lang="en-US" sz="700">
                  <a:solidFill>
                    <a:srgbClr val="353C45"/>
                  </a:solidFill>
                  <a:latin typeface="Calibri" panose="020F0502020204030204" pitchFamily="34" charset="0"/>
                </a:rPr>
                <a:t>Offline Storage</a:t>
              </a:r>
            </a:p>
          </p:txBody>
        </p:sp>
        <p:sp>
          <p:nvSpPr>
            <p:cNvPr id="87" name="Rectangle 86"/>
            <p:cNvSpPr/>
            <p:nvPr/>
          </p:nvSpPr>
          <p:spPr>
            <a:xfrm>
              <a:off x="1036880"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Mainframe</a:t>
              </a:r>
            </a:p>
          </p:txBody>
        </p:sp>
        <p:sp>
          <p:nvSpPr>
            <p:cNvPr id="81" name="Rectangle 80"/>
            <p:cNvSpPr/>
            <p:nvPr/>
          </p:nvSpPr>
          <p:spPr>
            <a:xfrm>
              <a:off x="246939"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Other </a:t>
              </a:r>
            </a:p>
            <a:p>
              <a:pPr algn="ctr">
                <a:lnSpc>
                  <a:spcPct val="85000"/>
                </a:lnSpc>
              </a:pPr>
              <a:r>
                <a:rPr lang="en-US" sz="700">
                  <a:solidFill>
                    <a:srgbClr val="353C45"/>
                  </a:solidFill>
                  <a:latin typeface="Calibri" panose="020F0502020204030204" pitchFamily="34" charset="0"/>
                </a:rPr>
                <a:t>Facilities</a:t>
              </a:r>
            </a:p>
          </p:txBody>
        </p:sp>
        <p:sp>
          <p:nvSpPr>
            <p:cNvPr id="90" name="Rectangle 89"/>
            <p:cNvSpPr/>
            <p:nvPr/>
          </p:nvSpPr>
          <p:spPr>
            <a:xfrm>
              <a:off x="5769626"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Application Development</a:t>
              </a:r>
            </a:p>
          </p:txBody>
        </p:sp>
        <p:sp>
          <p:nvSpPr>
            <p:cNvPr id="91" name="Rectangle 90"/>
            <p:cNvSpPr/>
            <p:nvPr/>
          </p:nvSpPr>
          <p:spPr>
            <a:xfrm>
              <a:off x="5769626"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Application Support </a:t>
              </a:r>
            </a:p>
            <a:p>
              <a:pPr algn="ctr">
                <a:lnSpc>
                  <a:spcPct val="85000"/>
                </a:lnSpc>
              </a:pPr>
              <a:r>
                <a:rPr lang="en-US" sz="700">
                  <a:solidFill>
                    <a:srgbClr val="353C45"/>
                  </a:solidFill>
                  <a:latin typeface="Calibri" panose="020F0502020204030204" pitchFamily="34" charset="0"/>
                </a:rPr>
                <a:t>&amp; Operations</a:t>
              </a:r>
            </a:p>
          </p:txBody>
        </p:sp>
        <p:sp>
          <p:nvSpPr>
            <p:cNvPr id="58" name="Rectangle 57"/>
            <p:cNvSpPr/>
            <p:nvPr/>
          </p:nvSpPr>
          <p:spPr>
            <a:xfrm>
              <a:off x="3403253"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Database</a:t>
              </a:r>
            </a:p>
          </p:txBody>
        </p:sp>
        <p:sp>
          <p:nvSpPr>
            <p:cNvPr id="107" name="Rectangle 106"/>
            <p:cNvSpPr/>
            <p:nvPr/>
          </p:nvSpPr>
          <p:spPr>
            <a:xfrm>
              <a:off x="3403253"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Middleware</a:t>
              </a:r>
            </a:p>
          </p:txBody>
        </p:sp>
        <p:sp>
          <p:nvSpPr>
            <p:cNvPr id="111" name="Rectangle 110"/>
            <p:cNvSpPr/>
            <p:nvPr/>
          </p:nvSpPr>
          <p:spPr>
            <a:xfrm>
              <a:off x="4980835"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IT Help</a:t>
              </a:r>
            </a:p>
            <a:p>
              <a:pPr algn="ctr">
                <a:lnSpc>
                  <a:spcPct val="85000"/>
                </a:lnSpc>
              </a:pPr>
              <a:r>
                <a:rPr lang="en-US" sz="700">
                  <a:solidFill>
                    <a:srgbClr val="353C45"/>
                  </a:solidFill>
                  <a:latin typeface="Calibri" panose="020F0502020204030204" pitchFamily="34" charset="0"/>
                </a:rPr>
                <a:t>Desk</a:t>
              </a:r>
            </a:p>
          </p:txBody>
        </p:sp>
        <p:sp>
          <p:nvSpPr>
            <p:cNvPr id="112" name="Rectangle 111"/>
            <p:cNvSpPr/>
            <p:nvPr/>
          </p:nvSpPr>
          <p:spPr>
            <a:xfrm>
              <a:off x="4980835" y="2935425"/>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Deskside</a:t>
              </a:r>
            </a:p>
            <a:p>
              <a:pPr algn="ctr">
                <a:lnSpc>
                  <a:spcPct val="85000"/>
                </a:lnSpc>
              </a:pPr>
              <a:r>
                <a:rPr lang="en-US" sz="700">
                  <a:solidFill>
                    <a:srgbClr val="353C45"/>
                  </a:solidFill>
                  <a:latin typeface="Calibri" panose="020F0502020204030204" pitchFamily="34" charset="0"/>
                </a:rPr>
                <a:t>Support</a:t>
              </a:r>
            </a:p>
          </p:txBody>
        </p:sp>
        <p:sp>
          <p:nvSpPr>
            <p:cNvPr id="114" name="Rectangle 113"/>
            <p:cNvSpPr/>
            <p:nvPr/>
          </p:nvSpPr>
          <p:spPr>
            <a:xfrm>
              <a:off x="6558417"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Client </a:t>
              </a:r>
            </a:p>
            <a:p>
              <a:pPr algn="ctr">
                <a:lnSpc>
                  <a:spcPct val="85000"/>
                </a:lnSpc>
              </a:pPr>
              <a:r>
                <a:rPr lang="en-US" sz="700">
                  <a:solidFill>
                    <a:srgbClr val="353C45"/>
                  </a:solidFill>
                  <a:latin typeface="Calibri" panose="020F0502020204030204" pitchFamily="34" charset="0"/>
                </a:rPr>
                <a:t>Management</a:t>
              </a:r>
            </a:p>
          </p:txBody>
        </p:sp>
        <p:sp>
          <p:nvSpPr>
            <p:cNvPr id="89" name="Rectangle 88"/>
            <p:cNvSpPr/>
            <p:nvPr/>
          </p:nvSpPr>
          <p:spPr>
            <a:xfrm>
              <a:off x="2614462"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Transport</a:t>
              </a:r>
            </a:p>
          </p:txBody>
        </p:sp>
        <p:sp>
          <p:nvSpPr>
            <p:cNvPr id="73" name="Rectangle 72"/>
            <p:cNvSpPr/>
            <p:nvPr/>
          </p:nvSpPr>
          <p:spPr>
            <a:xfrm>
              <a:off x="498083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Network </a:t>
              </a:r>
            </a:p>
            <a:p>
              <a:pPr algn="ctr">
                <a:lnSpc>
                  <a:spcPct val="85000"/>
                </a:lnSpc>
              </a:pPr>
              <a:r>
                <a:rPr lang="en-US" sz="700">
                  <a:solidFill>
                    <a:srgbClr val="353C45"/>
                  </a:solidFill>
                  <a:latin typeface="Calibri" panose="020F0502020204030204" pitchFamily="34" charset="0"/>
                </a:rPr>
                <a:t>Printers</a:t>
              </a:r>
            </a:p>
          </p:txBody>
        </p:sp>
        <p:sp>
          <p:nvSpPr>
            <p:cNvPr id="108" name="Rectangle 107"/>
            <p:cNvSpPr/>
            <p:nvPr/>
          </p:nvSpPr>
          <p:spPr>
            <a:xfrm>
              <a:off x="1036880"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High Performance Computing</a:t>
              </a:r>
            </a:p>
          </p:txBody>
        </p:sp>
        <p:sp>
          <p:nvSpPr>
            <p:cNvPr id="113" name="Rectangle 112"/>
            <p:cNvSpPr/>
            <p:nvPr/>
          </p:nvSpPr>
          <p:spPr>
            <a:xfrm>
              <a:off x="5769626"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2378977"/>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FF0000"/>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a:solidFill>
                    <a:srgbClr val="FF0000"/>
                  </a:solidFill>
                  <a:latin typeface="Calibri" panose="020F0502020204030204" pitchFamily="34" charset="0"/>
                </a:rPr>
                <a:t>Big Data</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97268" y="118643"/>
            <a:ext cx="2383986" cy="69249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p>
            <a:r>
              <a:rPr lang="en-US" sz="1100" b="1" dirty="0"/>
              <a:t>Added new </a:t>
            </a:r>
            <a:r>
              <a:rPr lang="en-US" sz="1100" b="1" i="1" dirty="0"/>
              <a:t>Platform</a:t>
            </a:r>
            <a:r>
              <a:rPr lang="en-US" sz="1100" b="1" dirty="0"/>
              <a:t> sub-towers:</a:t>
            </a:r>
          </a:p>
          <a:p>
            <a:pPr marL="171450" indent="-171450">
              <a:buFont typeface="Arial" panose="020B0604020202020204" pitchFamily="34" charset="0"/>
              <a:buChar char="•"/>
            </a:pPr>
            <a:r>
              <a:rPr lang="en-US" sz="1100" b="1" i="1" dirty="0"/>
              <a:t>Container Orchestration</a:t>
            </a:r>
          </a:p>
          <a:p>
            <a:pPr marL="171450" indent="-171450">
              <a:buFont typeface="Arial" panose="020B0604020202020204" pitchFamily="34" charset="0"/>
              <a:buChar char="•"/>
            </a:pPr>
            <a:r>
              <a:rPr lang="en-US" sz="1100" b="1" i="1" dirty="0"/>
              <a:t>Big Data</a:t>
            </a:r>
          </a:p>
        </p:txBody>
      </p:sp>
    </p:spTree>
    <p:custDataLst>
      <p:tags r:id="rId2"/>
    </p:custDataLst>
    <p:extLst>
      <p:ext uri="{BB962C8B-B14F-4D97-AF65-F5344CB8AC3E}">
        <p14:creationId xmlns:p14="http://schemas.microsoft.com/office/powerpoint/2010/main" val="1125693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rgbClr val="FF0000"/>
                </a:solidFill>
                <a:latin typeface="Calibri" panose="020F0502020204030204" pitchFamily="34" charset="0"/>
              </a:rPr>
              <a:t>Tower</a:t>
            </a:r>
          </a:p>
          <a:p>
            <a:pPr>
              <a:spcBef>
                <a:spcPts val="1800"/>
              </a:spcBef>
              <a:buFont typeface="+mj-lt"/>
              <a:buAutoNum type="arabicPeriod"/>
            </a:pPr>
            <a:r>
              <a:rPr lang="en-US" sz="1600" b="0" dirty="0">
                <a:solidFill>
                  <a:srgbClr val="FF0000"/>
                </a:solidFill>
                <a:latin typeface="Calibri" panose="020F0502020204030204" pitchFamily="34" charset="0"/>
              </a:rPr>
              <a:t>Sub-Tower</a:t>
            </a:r>
          </a:p>
          <a:p>
            <a:pPr>
              <a:spcBef>
                <a:spcPts val="1800"/>
              </a:spcBef>
              <a:buFont typeface="+mj-lt"/>
              <a:buAutoNum type="arabicPeriod"/>
            </a:pPr>
            <a:r>
              <a:rPr lang="en-US" sz="1600" b="0" dirty="0">
                <a:solidFill>
                  <a:srgbClr val="FF0000"/>
                </a:solidFill>
                <a:latin typeface="Calibri" panose="020F0502020204030204" pitchFamily="34" charset="0"/>
              </a:rPr>
              <a:t>Sub-Tower Element</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9ED4066-A4DC-4204-B8D1-68836FC8D21B}"/>
              </a:ext>
            </a:extLst>
          </p:cNvPr>
          <p:cNvSpPr txBox="1"/>
          <p:nvPr/>
        </p:nvSpPr>
        <p:spPr>
          <a:xfrm>
            <a:off x="297268" y="43672"/>
            <a:ext cx="2948243"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pPr marL="171450" indent="-171450">
              <a:buFont typeface="Arial" panose="020B0604020202020204" pitchFamily="34" charset="0"/>
              <a:buChar char="•"/>
            </a:pPr>
            <a:r>
              <a:rPr lang="en-US" dirty="0"/>
              <a:t>New “names” for layer and hierarchies</a:t>
            </a:r>
          </a:p>
          <a:p>
            <a:pPr marL="171450" indent="-171450">
              <a:buFont typeface="Arial" panose="020B0604020202020204" pitchFamily="34" charset="0"/>
              <a:buChar char="•"/>
            </a:pPr>
            <a:r>
              <a:rPr lang="en-US" dirty="0"/>
              <a:t>Delivery as the 3rd layer</a:t>
            </a:r>
          </a:p>
        </p:txBody>
      </p:sp>
      <p:sp>
        <p:nvSpPr>
          <p:cNvPr id="73" name="TextBox 72">
            <a:extLst>
              <a:ext uri="{FF2B5EF4-FFF2-40B4-BE49-F238E27FC236}">
                <a16:creationId xmlns:a16="http://schemas.microsoft.com/office/drawing/2014/main" id="{9D1DF07D-7832-4289-AEB5-0203CA24C457}"/>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a:latin typeface="Calibri" panose="020F0502020204030204" pitchFamily="34" charset="0"/>
                <a:cs typeface="Arial" panose="020B0604020202020204" pitchFamily="34" charset="0"/>
              </a:rPr>
              <a:t>Linux</a:t>
            </a:r>
          </a:p>
        </p:txBody>
      </p:sp>
      <p:sp>
        <p:nvSpPr>
          <p:cNvPr id="74" name="Right Brace 73">
            <a:extLst>
              <a:ext uri="{FF2B5EF4-FFF2-40B4-BE49-F238E27FC236}">
                <a16:creationId xmlns:a16="http://schemas.microsoft.com/office/drawing/2014/main" id="{D79D3597-1B1F-45B2-A186-5730A6F509E3}"/>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75" name="TextBox 74">
            <a:extLst>
              <a:ext uri="{FF2B5EF4-FFF2-40B4-BE49-F238E27FC236}">
                <a16:creationId xmlns:a16="http://schemas.microsoft.com/office/drawing/2014/main" id="{9B7F6684-2EC7-4513-AD81-F239EFCBE398}"/>
              </a:ext>
            </a:extLst>
          </p:cNvPr>
          <p:cNvSpPr txBox="1"/>
          <p:nvPr/>
        </p:nvSpPr>
        <p:spPr>
          <a:xfrm>
            <a:off x="3396377" y="1351203"/>
            <a:ext cx="2646041" cy="307777"/>
          </a:xfrm>
          <a:prstGeom prst="rect">
            <a:avLst/>
          </a:prstGeom>
          <a:noFill/>
        </p:spPr>
        <p:txBody>
          <a:bodyPr wrap="square" rtlCol="0">
            <a:spAutoFit/>
          </a:bodyPr>
          <a:lstStyle/>
          <a:p>
            <a:r>
              <a:rPr lang="en-US" sz="1400">
                <a:latin typeface="Calibri" panose="020F0502020204030204" pitchFamily="34" charset="0"/>
              </a:rPr>
              <a:t>Standardized TBM Taxonomy </a:t>
            </a:r>
          </a:p>
        </p:txBody>
      </p:sp>
      <p:sp>
        <p:nvSpPr>
          <p:cNvPr id="76" name="Right Brace 75">
            <a:extLst>
              <a:ext uri="{FF2B5EF4-FFF2-40B4-BE49-F238E27FC236}">
                <a16:creationId xmlns:a16="http://schemas.microsoft.com/office/drawing/2014/main" id="{A21875D3-B53A-48A8-AB44-23BAB20EA2AD}"/>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77" name="TextBox 76">
            <a:extLst>
              <a:ext uri="{FF2B5EF4-FFF2-40B4-BE49-F238E27FC236}">
                <a16:creationId xmlns:a16="http://schemas.microsoft.com/office/drawing/2014/main" id="{6D44DA6D-DE84-43F6-ACD1-A69B2C5665E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spTree>
    <p:custDataLst>
      <p:tags r:id="rId1"/>
    </p:custDataLst>
    <p:extLst>
      <p:ext uri="{BB962C8B-B14F-4D97-AF65-F5344CB8AC3E}">
        <p14:creationId xmlns:p14="http://schemas.microsoft.com/office/powerpoint/2010/main" val="56920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grpSp>
        <p:nvGrpSpPr>
          <p:cNvPr id="2" name="Group 1">
            <a:extLst>
              <a:ext uri="{FF2B5EF4-FFF2-40B4-BE49-F238E27FC236}">
                <a16:creationId xmlns:a16="http://schemas.microsoft.com/office/drawing/2014/main" id="{ABEF18E7-2988-456C-B97A-2AB3AE58871C}"/>
              </a:ext>
            </a:extLst>
          </p:cNvPr>
          <p:cNvGrpSpPr/>
          <p:nvPr/>
        </p:nvGrpSpPr>
        <p:grpSpPr>
          <a:xfrm>
            <a:off x="217349" y="1174772"/>
            <a:ext cx="8696188" cy="3397228"/>
            <a:chOff x="217349" y="1174772"/>
            <a:chExt cx="8696188" cy="3082509"/>
          </a:xfrm>
        </p:grpSpPr>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Platform</a:t>
              </a:r>
              <a:endParaRPr lang="en-US" sz="90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Delivery</a:t>
              </a:r>
              <a:endParaRPr lang="en-US" sz="90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Business</a:t>
              </a:r>
              <a:endParaRPr lang="en-US" sz="500" i="1">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a:solidFill>
                    <a:srgbClr val="1E1F21"/>
                  </a:solidFill>
                  <a:latin typeface="Calibri" panose="020F0502020204030204" pitchFamily="34" charset="0"/>
                  <a:cs typeface="Calibri" panose="020F0502020204030204" pitchFamily="34" charset="0"/>
                </a:rPr>
                <a:t>Shared &amp; Corporate</a:t>
              </a:r>
              <a:endParaRPr lang="en-US" sz="500" i="1">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Finance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Workforce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Vendor &amp; Procurement</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Legal</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Property &amp; Facility</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FF0000"/>
                    </a:solidFill>
                    <a:latin typeface="Calibri" panose="020F0502020204030204" pitchFamily="34" charset="0"/>
                    <a:cs typeface="Calibri" panose="020F0502020204030204" pitchFamily="34" charset="0"/>
                  </a:rPr>
                  <a:t>Health, Safety, Security &amp; Environmental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Risk, Audit &amp; Compliance</a:t>
                </a:r>
                <a:endParaRPr lang="en-US" sz="800" b="1" strike="sngStrike">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Corporate Communication</a:t>
                </a:r>
                <a:endParaRPr lang="en-US" sz="800" b="1" strike="sngStrike">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334973"/>
                <a:ext cx="2593128"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a:latin typeface="Calibri" panose="020F0502020204030204" pitchFamily="34" charset="0"/>
                    <a:cs typeface="Calibri" panose="020F0502020204030204" pitchFamily="34" charset="0"/>
                  </a:rPr>
                  <a:t>Or</a:t>
                </a:r>
                <a:endParaRPr lang="en-US" sz="1050" b="1">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a:solidFill>
                    <a:srgbClr val="353C45"/>
                  </a:solidFill>
                  <a:latin typeface="Calibri" panose="020F0502020204030204" pitchFamily="34" charset="0"/>
                </a:rPr>
                <a:t>Infrastructure</a:t>
              </a:r>
              <a:endParaRPr lang="en-US" sz="90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FF0000"/>
                  </a:solidFill>
                  <a:latin typeface="Calibri" panose="020F0502020204030204" pitchFamily="34" charset="0"/>
                  <a:cs typeface="Calibri" panose="020F0502020204030204" pitchFamily="34" charset="0"/>
                </a:rPr>
                <a:t>Security &amp; Compliance</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Data</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Application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a:solidFill>
                      <a:srgbClr val="353C45"/>
                    </a:solidFill>
                    <a:latin typeface="Calibri" panose="020F0502020204030204" pitchFamily="34" charset="0"/>
                    <a:cs typeface="Calibri" panose="020F0502020204030204" pitchFamily="34" charset="0"/>
                  </a:rPr>
                  <a:t>Connectivity</a:t>
                </a:r>
              </a:p>
            </p:txBody>
          </p:sp>
        </p:gr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a:latin typeface="Calibri" panose="020F0502020204030204" pitchFamily="34" charset="0"/>
                <a:cs typeface="Calibri" panose="020F0502020204030204" pitchFamily="34" charset="0"/>
              </a:rPr>
              <a:t>Services</a:t>
            </a:r>
          </a:p>
        </p:txBody>
      </p:sp>
      <p:sp>
        <p:nvSpPr>
          <p:cNvPr id="55" name="TextBox 54">
            <a:extLst>
              <a:ext uri="{FF2B5EF4-FFF2-40B4-BE49-F238E27FC236}">
                <a16:creationId xmlns:a16="http://schemas.microsoft.com/office/drawing/2014/main" id="{57359277-405D-461E-ACC8-F51CF4141839}"/>
              </a:ext>
            </a:extLst>
          </p:cNvPr>
          <p:cNvSpPr txBox="1"/>
          <p:nvPr/>
        </p:nvSpPr>
        <p:spPr>
          <a:xfrm>
            <a:off x="217348" y="110028"/>
            <a:ext cx="2630423" cy="1031051"/>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pPr marL="171450" indent="-171450">
              <a:buFont typeface="Arial" panose="020B0604020202020204" pitchFamily="34" charset="0"/>
              <a:buChar char="•"/>
            </a:pPr>
            <a:r>
              <a:rPr lang="en-US" dirty="0">
                <a:latin typeface="+mj-lt"/>
              </a:rPr>
              <a:t>Changed “Health &amp; Safety” to “</a:t>
            </a:r>
            <a:r>
              <a:rPr lang="en-US" sz="1100" b="1" dirty="0">
                <a:solidFill>
                  <a:srgbClr val="353C45"/>
                </a:solidFill>
                <a:latin typeface="+mj-lt"/>
                <a:cs typeface="Calibri" panose="020F0502020204030204" pitchFamily="34" charset="0"/>
              </a:rPr>
              <a:t>Health, Safety, Security &amp; Environmental”</a:t>
            </a:r>
          </a:p>
          <a:p>
            <a:pPr marL="171450" indent="-171450">
              <a:buFont typeface="Arial" panose="020B0604020202020204" pitchFamily="34" charset="0"/>
              <a:buChar char="•"/>
            </a:pPr>
            <a:r>
              <a:rPr lang="en-US" dirty="0">
                <a:solidFill>
                  <a:srgbClr val="353C45"/>
                </a:solidFill>
                <a:latin typeface="+mj-lt"/>
                <a:cs typeface="Calibri" panose="020F0502020204030204" pitchFamily="34" charset="0"/>
              </a:rPr>
              <a:t>Corrected “Security &amp; Planning”  to “Security &amp; Compliance”</a:t>
            </a:r>
            <a:endParaRPr lang="en-US" sz="1100" b="1" dirty="0">
              <a:solidFill>
                <a:srgbClr val="FF0000"/>
              </a:solidFill>
              <a:latin typeface="+mj-lt"/>
              <a:cs typeface="Calibri" panose="020F0502020204030204" pitchFamily="34" charset="0"/>
            </a:endParaRPr>
          </a:p>
        </p:txBody>
      </p:sp>
    </p:spTree>
    <p:custDataLst>
      <p:tags r:id="rId1"/>
    </p:custDataLst>
    <p:extLst>
      <p:ext uri="{BB962C8B-B14F-4D97-AF65-F5344CB8AC3E}">
        <p14:creationId xmlns:p14="http://schemas.microsoft.com/office/powerpoint/2010/main" val="1239566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Type</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Category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Name </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Offering</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15573-376C-49CF-8924-4DEFF4A95A13}"/>
              </a:ext>
            </a:extLst>
          </p:cNvPr>
          <p:cNvSpPr txBox="1"/>
          <p:nvPr/>
        </p:nvSpPr>
        <p:spPr>
          <a:xfrm>
            <a:off x="240989" y="11431"/>
            <a:ext cx="202651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Remove “Services” across </a:t>
            </a:r>
          </a:p>
          <a:p>
            <a:r>
              <a:rPr lang="en-US"/>
              <a:t>the hierarchy &amp; categories</a:t>
            </a:r>
          </a:p>
        </p:txBody>
      </p:sp>
      <p:grpSp>
        <p:nvGrpSpPr>
          <p:cNvPr id="64" name="Group 63">
            <a:extLst>
              <a:ext uri="{FF2B5EF4-FFF2-40B4-BE49-F238E27FC236}">
                <a16:creationId xmlns:a16="http://schemas.microsoft.com/office/drawing/2014/main" id="{A091008B-14E1-4E90-A6FC-F12C0D93D21E}"/>
              </a:ext>
            </a:extLst>
          </p:cNvPr>
          <p:cNvGrpSpPr/>
          <p:nvPr/>
        </p:nvGrpSpPr>
        <p:grpSpPr>
          <a:xfrm>
            <a:off x="2267506" y="1604520"/>
            <a:ext cx="2723958" cy="1779994"/>
            <a:chOff x="6934200" y="1604519"/>
            <a:chExt cx="3634460" cy="1779994"/>
          </a:xfrm>
        </p:grpSpPr>
        <p:sp>
          <p:nvSpPr>
            <p:cNvPr id="65" name="Right Brace 64">
              <a:extLst>
                <a:ext uri="{FF2B5EF4-FFF2-40B4-BE49-F238E27FC236}">
                  <a16:creationId xmlns:a16="http://schemas.microsoft.com/office/drawing/2014/main" id="{0ECBD0CF-2A1D-4298-827C-50AE9AE1967D}"/>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6" name="Right Brace 65">
              <a:extLst>
                <a:ext uri="{FF2B5EF4-FFF2-40B4-BE49-F238E27FC236}">
                  <a16:creationId xmlns:a16="http://schemas.microsoft.com/office/drawing/2014/main" id="{67828820-E806-49A4-A900-7A13490158F4}"/>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libri" panose="020F0502020204030204" pitchFamily="34" charset="0"/>
              </a:endParaRPr>
            </a:p>
          </p:txBody>
        </p:sp>
        <p:sp>
          <p:nvSpPr>
            <p:cNvPr id="67" name="TextBox 66">
              <a:extLst>
                <a:ext uri="{FF2B5EF4-FFF2-40B4-BE49-F238E27FC236}">
                  <a16:creationId xmlns:a16="http://schemas.microsoft.com/office/drawing/2014/main" id="{A69C2E64-3794-4159-9A61-9309CFA4EDBD}"/>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8" name="TextBox 67">
              <a:extLst>
                <a:ext uri="{FF2B5EF4-FFF2-40B4-BE49-F238E27FC236}">
                  <a16:creationId xmlns:a16="http://schemas.microsoft.com/office/drawing/2014/main" id="{6EFDF468-0653-4870-9257-456E7DB0FDFC}"/>
                </a:ext>
              </a:extLst>
            </p:cNvPr>
            <p:cNvSpPr txBox="1"/>
            <p:nvPr/>
          </p:nvSpPr>
          <p:spPr>
            <a:xfrm>
              <a:off x="7311150" y="3076736"/>
              <a:ext cx="3257510" cy="307777"/>
            </a:xfrm>
            <a:prstGeom prst="rect">
              <a:avLst/>
            </a:prstGeom>
            <a:noFill/>
          </p:spPr>
          <p:txBody>
            <a:bodyPr wrap="square" rtlCol="0">
              <a:spAutoFit/>
            </a:bodyPr>
            <a:lstStyle/>
            <a:p>
              <a:r>
                <a:rPr lang="en-US" sz="1400" dirty="0">
                  <a:latin typeface="Calibri" panose="020F0502020204030204" pitchFamily="34" charset="0"/>
                </a:rPr>
                <a:t>Organization-specific modifications  </a:t>
              </a:r>
            </a:p>
          </p:txBody>
        </p:sp>
      </p:grpSp>
      <p:sp>
        <p:nvSpPr>
          <p:cNvPr id="69" name="TextBox 68">
            <a:extLst>
              <a:ext uri="{FF2B5EF4-FFF2-40B4-BE49-F238E27FC236}">
                <a16:creationId xmlns:a16="http://schemas.microsoft.com/office/drawing/2014/main" id="{0D16DBAE-241A-4730-AA4B-8F68517C7548}"/>
              </a:ext>
            </a:extLst>
          </p:cNvPr>
          <p:cNvSpPr txBox="1"/>
          <p:nvPr/>
        </p:nvSpPr>
        <p:spPr>
          <a:xfrm>
            <a:off x="4757219" y="1142838"/>
            <a:ext cx="4088400"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spTree>
    <p:custDataLst>
      <p:tags r:id="rId1"/>
    </p:custDataLst>
    <p:extLst>
      <p:ext uri="{BB962C8B-B14F-4D97-AF65-F5344CB8AC3E}">
        <p14:creationId xmlns:p14="http://schemas.microsoft.com/office/powerpoint/2010/main" val="314422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Delivery</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933CFFC4-1034-41F1-80F6-1A956CBB493D}"/>
              </a:ext>
            </a:extLst>
          </p:cNvPr>
          <p:cNvSpPr txBox="1"/>
          <p:nvPr/>
        </p:nvSpPr>
        <p:spPr>
          <a:xfrm>
            <a:off x="251688" y="21932"/>
            <a:ext cx="2433680"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Development service:</a:t>
            </a:r>
          </a:p>
          <a:p>
            <a:pPr marL="171450" indent="-171450">
              <a:buFont typeface="Arial" panose="020B0604020202020204" pitchFamily="34" charset="0"/>
              <a:buChar char="•"/>
            </a:pPr>
            <a:r>
              <a:rPr lang="en-US" i="1" dirty="0"/>
              <a:t>Modernization &amp; Migration</a:t>
            </a: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8414" cy="3554434"/>
            <a:chOff x="304800" y="1037898"/>
            <a:chExt cx="2019735"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12855"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20853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BE8243-8DC0-4A66-BD86-8B246F51D4AC}"/>
              </a:ext>
            </a:extLst>
          </p:cNvPr>
          <p:cNvSpPr>
            <a:spLocks noGrp="1"/>
          </p:cNvSpPr>
          <p:nvPr>
            <p:ph type="title"/>
          </p:nvPr>
        </p:nvSpPr>
        <p:spPr>
          <a:xfrm>
            <a:off x="3836357" y="2120756"/>
            <a:ext cx="4850446" cy="812433"/>
          </a:xfrm>
        </p:spPr>
        <p:txBody>
          <a:bodyPr/>
          <a:lstStyle/>
          <a:p>
            <a:r>
              <a:rPr lang="en-US" dirty="0"/>
              <a:t>Introduction to </a:t>
            </a:r>
            <a:br>
              <a:rPr lang="en-US" dirty="0"/>
            </a:br>
            <a:r>
              <a:rPr lang="en-US" dirty="0"/>
              <a:t>TBM Taxonomy</a:t>
            </a:r>
          </a:p>
        </p:txBody>
      </p:sp>
    </p:spTree>
    <p:extLst>
      <p:ext uri="{BB962C8B-B14F-4D97-AF65-F5344CB8AC3E}">
        <p14:creationId xmlns:p14="http://schemas.microsoft.com/office/powerpoint/2010/main" val="10697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Platform</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9ABD6FF-BD9A-4D3B-BA67-87610967BDCB}"/>
              </a:ext>
            </a:extLst>
          </p:cNvPr>
          <p:cNvSpPr txBox="1"/>
          <p:nvPr/>
        </p:nvSpPr>
        <p:spPr>
          <a:xfrm>
            <a:off x="233131" y="101704"/>
            <a:ext cx="231505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Application service:</a:t>
            </a:r>
          </a:p>
          <a:p>
            <a:pPr marL="171450" indent="-171450">
              <a:buFont typeface="Arial" panose="020B0604020202020204" pitchFamily="34" charset="0"/>
              <a:buChar char="•"/>
            </a:pPr>
            <a:r>
              <a:rPr lang="en-US" dirty="0"/>
              <a:t>Development Platform</a:t>
            </a: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err="1">
                    <a:solidFill>
                      <a:schemeClr val="accent1"/>
                    </a:solidFill>
                    <a:latin typeface="Calibri" panose="020F0502020204030204" pitchFamily="34" charset="0"/>
                  </a:rPr>
                  <a:t>Asure</a:t>
                </a:r>
                <a:r>
                  <a:rPr lang="en-US" sz="800" i="1" dirty="0">
                    <a:solidFill>
                      <a:schemeClr val="accent1"/>
                    </a:solidFill>
                    <a:latin typeface="Calibri" panose="020F0502020204030204" pitchFamily="34" charset="0"/>
                  </a:rPr>
                  <a:t>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a:t>
                </a:r>
                <a:r>
                  <a:rPr lang="en-US" sz="800" i="1" dirty="0" err="1">
                    <a:solidFill>
                      <a:schemeClr val="accent1"/>
                    </a:solidFill>
                    <a:latin typeface="Calibri" panose="020F0502020204030204" pitchFamily="34" charset="0"/>
                  </a:rPr>
                  <a:t>DocumentDB</a:t>
                </a:r>
                <a:endParaRPr lang="en-US" sz="800" i="1" dirty="0">
                  <a:solidFill>
                    <a:schemeClr val="accent1"/>
                  </a:solidFill>
                  <a:latin typeface="Calibri" panose="020F0502020204030204" pitchFamily="34" charset="0"/>
                </a:endParaRP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a:t>
                </a:r>
                <a:r>
                  <a:rPr lang="en-US" sz="800" i="1" dirty="0" err="1">
                    <a:solidFill>
                      <a:schemeClr val="accent1"/>
                    </a:solidFill>
                    <a:latin typeface="Calibri" panose="020F0502020204030204" pitchFamily="34" charset="0"/>
                  </a:rPr>
                  <a:t>ElasticCache</a:t>
                </a:r>
                <a:endParaRPr lang="en-US" sz="800" i="1" dirty="0">
                  <a:solidFill>
                    <a:schemeClr val="accent1"/>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Google, Amazon </a:t>
                </a:r>
                <a:r>
                  <a:rPr lang="en-US" sz="800" i="1" dirty="0" err="1">
                    <a:solidFill>
                      <a:schemeClr val="accent1"/>
                    </a:solidFill>
                    <a:latin typeface="Calibri" panose="020F0502020204030204" pitchFamily="34" charset="0"/>
                  </a:rPr>
                  <a:t>Cloudsearch</a:t>
                </a:r>
                <a:endParaRPr lang="en-US" sz="800" i="1" dirty="0">
                  <a:solidFill>
                    <a:schemeClr val="accent1"/>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0D96C9"/>
                    </a:solidFill>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258739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Infrastructure</a:t>
            </a:r>
            <a:endParaRPr lang="en-US" sz="1600" i="1">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32493AA-59EB-4654-879A-E560E69AB87C}"/>
              </a:ext>
            </a:extLst>
          </p:cNvPr>
          <p:cNvSpPr txBox="1"/>
          <p:nvPr/>
        </p:nvSpPr>
        <p:spPr>
          <a:xfrm>
            <a:off x="261979" y="101981"/>
            <a:ext cx="2393604"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a:t>Updated representative offerings</a:t>
            </a: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Assembly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MPLS, ATM</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SD-WAN</a:t>
              </a:r>
              <a:r>
                <a:rPr lang="en-US" sz="800" b="1" i="1" dirty="0">
                  <a:solidFill>
                    <a:schemeClr val="accent1"/>
                  </a:solidFill>
                  <a:latin typeface="Calibri" panose="020F0502020204030204" pitchFamily="34" charset="0"/>
                </a:rPr>
                <a:t>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VLANs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a:t>
              </a:r>
              <a:r>
                <a:rPr lang="en-US" sz="800" i="1" dirty="0" err="1">
                  <a:solidFill>
                    <a:schemeClr val="accent1"/>
                  </a:solidFill>
                  <a:latin typeface="Calibri" panose="020F0502020204030204" pitchFamily="34" charset="0"/>
                </a:rPr>
                <a:t>ComputeCloud</a:t>
              </a:r>
              <a:endParaRPr lang="en-US" sz="800" i="1" dirty="0">
                <a:solidFill>
                  <a:schemeClr val="accent1"/>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08145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FF0000"/>
                </a:solidFill>
                <a:latin typeface="Calibri" panose="020F0502020204030204" pitchFamily="34" charset="0"/>
              </a:rPr>
              <a:t>Workplace</a:t>
            </a:r>
            <a:endParaRPr lang="en-US" sz="1600" i="1" dirty="0">
              <a:solidFill>
                <a:srgbClr val="FF0000"/>
              </a:solidFill>
              <a:latin typeface="Calibri" panose="020F0502020204030204" pitchFamily="34" charset="0"/>
            </a:endParaRPr>
          </a:p>
        </p:txBody>
      </p:sp>
      <p:sp>
        <p:nvSpPr>
          <p:cNvPr id="28" name="TextBox 27">
            <a:extLst>
              <a:ext uri="{FF2B5EF4-FFF2-40B4-BE49-F238E27FC236}">
                <a16:creationId xmlns:a16="http://schemas.microsoft.com/office/drawing/2014/main" id="{112F366E-4C01-4533-BA57-BC69EA325CE7}"/>
              </a:ext>
            </a:extLst>
          </p:cNvPr>
          <p:cNvSpPr txBox="1"/>
          <p:nvPr/>
        </p:nvSpPr>
        <p:spPr>
          <a:xfrm>
            <a:off x="297267" y="139005"/>
            <a:ext cx="2523753"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dirty="0"/>
              <a:t>Renamed </a:t>
            </a:r>
            <a:r>
              <a:rPr lang="en-US" i="1" dirty="0"/>
              <a:t>End User</a:t>
            </a:r>
            <a:r>
              <a:rPr lang="en-US" dirty="0"/>
              <a:t> to </a:t>
            </a:r>
            <a:r>
              <a:rPr lang="en-US" i="1" dirty="0"/>
              <a:t>Workplace</a:t>
            </a: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solidFill>
                    <a:srgbClr val="FF0000"/>
                  </a:solidFill>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67858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a:solidFill>
                  <a:schemeClr val="tx1"/>
                </a:solidFill>
                <a:latin typeface="Calibri" panose="020F0502020204030204" pitchFamily="34" charset="0"/>
              </a:rPr>
              <a:t>	Business </a:t>
            </a:r>
            <a:r>
              <a:rPr lang="en-US" sz="1600" b="1">
                <a:solidFill>
                  <a:srgbClr val="353C45"/>
                </a:solidFill>
                <a:latin typeface="Calibri" panose="020F0502020204030204" pitchFamily="34" charset="0"/>
              </a:rPr>
              <a:t>	</a:t>
            </a:r>
            <a:r>
              <a:rPr lang="en-US" sz="1600">
                <a:solidFill>
                  <a:srgbClr val="353C45"/>
                </a:solidFill>
                <a:latin typeface="Calibri" panose="020F0502020204030204" pitchFamily="34" charset="0"/>
              </a:rPr>
              <a:t>(</a:t>
            </a:r>
            <a:r>
              <a:rPr lang="en-US" sz="1600" i="1">
                <a:solidFill>
                  <a:srgbClr val="353C45"/>
                </a:solidFill>
                <a:latin typeface="Calibri" panose="020F0502020204030204" pitchFamily="34" charset="0"/>
              </a:rPr>
              <a:t>representative, for generic company</a:t>
            </a:r>
            <a:r>
              <a:rPr lang="en-US" sz="1600">
                <a:solidFill>
                  <a:srgbClr val="353C45"/>
                </a:solidFill>
                <a:latin typeface="Calibri" panose="020F0502020204030204" pitchFamily="34" charset="0"/>
              </a:rPr>
              <a:t>)</a:t>
            </a:r>
            <a:endParaRPr lang="en-US" sz="1600" i="1">
              <a:solidFill>
                <a:srgbClr val="353C45"/>
              </a:solidFill>
              <a:latin typeface="Calibri" panose="020F0502020204030204" pitchFamily="34" charset="0"/>
            </a:endParaRPr>
          </a:p>
        </p:txBody>
      </p:sp>
      <p:sp>
        <p:nvSpPr>
          <p:cNvPr id="4" name="TextBox 3">
            <a:extLst>
              <a:ext uri="{FF2B5EF4-FFF2-40B4-BE49-F238E27FC236}">
                <a16:creationId xmlns:a16="http://schemas.microsoft.com/office/drawing/2014/main" id="{97CCD9FB-9330-4E85-84FA-D3D59366914A}"/>
              </a:ext>
            </a:extLst>
          </p:cNvPr>
          <p:cNvSpPr txBox="1"/>
          <p:nvPr/>
        </p:nvSpPr>
        <p:spPr>
          <a:xfrm>
            <a:off x="297268" y="109719"/>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No changes</a:t>
            </a: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12665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SOLUTIONS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Shared </a:t>
            </a:r>
            <a:r>
              <a:rPr lang="en-US" sz="1600" b="1" dirty="0">
                <a:solidFill>
                  <a:srgbClr val="FF0000"/>
                </a:solidFill>
                <a:latin typeface="Calibri" panose="020F0502020204030204" pitchFamily="34" charset="0"/>
              </a:rPr>
              <a:t>&amp; Corporate</a:t>
            </a:r>
            <a:endParaRPr lang="en-US" sz="1600" i="1" dirty="0">
              <a:solidFill>
                <a:srgbClr val="FF0000"/>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51" name="TextBox 50">
            <a:extLst>
              <a:ext uri="{FF2B5EF4-FFF2-40B4-BE49-F238E27FC236}">
                <a16:creationId xmlns:a16="http://schemas.microsoft.com/office/drawing/2014/main" id="{E45DE200-AC4E-4C37-A475-53C2E5E96FB8}"/>
              </a:ext>
            </a:extLst>
          </p:cNvPr>
          <p:cNvSpPr txBox="1"/>
          <p:nvPr/>
        </p:nvSpPr>
        <p:spPr>
          <a:xfrm>
            <a:off x="297268" y="109719"/>
            <a:ext cx="3579826"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Changed </a:t>
            </a:r>
            <a:r>
              <a:rPr lang="en-US" i="1" dirty="0"/>
              <a:t>Shared Services </a:t>
            </a:r>
            <a:r>
              <a:rPr lang="en-US" dirty="0"/>
              <a:t>to </a:t>
            </a:r>
            <a:r>
              <a:rPr lang="en-US" i="1" dirty="0"/>
              <a:t>Shared &amp; Corporate</a:t>
            </a:r>
            <a:r>
              <a:rPr lang="en-US" dirty="0"/>
              <a:t>.</a:t>
            </a: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0342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2569" y="2002918"/>
            <a:ext cx="5594023" cy="467723"/>
          </a:xfrm>
        </p:spPr>
        <p:txBody>
          <a:bodyPr/>
          <a:lstStyle/>
          <a:p>
            <a:r>
              <a:rPr lang="en-US" sz="2800" dirty="0"/>
              <a:t>Appendix </a:t>
            </a:r>
          </a:p>
        </p:txBody>
      </p:sp>
      <p:sp>
        <p:nvSpPr>
          <p:cNvPr id="3" name="Text Placeholder 2"/>
          <p:cNvSpPr>
            <a:spLocks noGrp="1"/>
          </p:cNvSpPr>
          <p:nvPr>
            <p:ph type="body" sz="quarter" idx="10"/>
          </p:nvPr>
        </p:nvSpPr>
        <p:spPr/>
        <p:txBody>
          <a:bodyPr/>
          <a:lstStyle/>
          <a:p>
            <a:r>
              <a:rPr lang="en-US" dirty="0"/>
              <a:t>Conceptual TBM Models</a:t>
            </a:r>
          </a:p>
        </p:txBody>
      </p:sp>
    </p:spTree>
    <p:extLst>
      <p:ext uri="{BB962C8B-B14F-4D97-AF65-F5344CB8AC3E}">
        <p14:creationId xmlns:p14="http://schemas.microsoft.com/office/powerpoint/2010/main" val="48985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Application TCO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Applications, End User Devices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Teams, Technology Applications, Infrastructure Assets</a:t>
            </a: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do not have IT services defined and are not organized around products (i.e., have not made the project-to-product shift).</a:t>
            </a:r>
          </a:p>
          <a:p>
            <a:pPr marL="168275" indent="-168275">
              <a:spcBef>
                <a:spcPts val="300"/>
              </a:spcBef>
              <a:spcAft>
                <a:spcPts val="300"/>
              </a:spcAft>
              <a:buClr>
                <a:schemeClr val="accent4"/>
              </a:buClr>
              <a:buFont typeface="Wingdings" panose="05000000000000000000" pitchFamily="2" charset="2"/>
              <a:buChar char="§"/>
            </a:pPr>
            <a:r>
              <a:rPr lang="en-US" sz="1050" dirty="0"/>
              <a:t>Accelerates shift from Expense Center to Service Provider and/or Value Partner.</a:t>
            </a:r>
          </a:p>
          <a:p>
            <a:pPr marL="168275" indent="-168275">
              <a:spcBef>
                <a:spcPts val="300"/>
              </a:spcBef>
              <a:spcAft>
                <a:spcPts val="300"/>
              </a:spcAft>
              <a:buClr>
                <a:schemeClr val="accent4"/>
              </a:buClr>
              <a:buFont typeface="Wingdings" panose="05000000000000000000" pitchFamily="2" charset="2"/>
              <a:buChar char="§"/>
            </a:pPr>
            <a:r>
              <a:rPr lang="en-US" sz="1050" dirty="0"/>
              <a:t>Business application TCO is a common use case for costing to support application rationalization and portfolio management programs.</a:t>
            </a:r>
          </a:p>
          <a:p>
            <a:pPr marL="168275" indent="-168275">
              <a:spcBef>
                <a:spcPts val="300"/>
              </a:spcBef>
              <a:spcAft>
                <a:spcPts val="300"/>
              </a:spcAft>
              <a:buClr>
                <a:schemeClr val="accent4"/>
              </a:buClr>
              <a:buFont typeface="Wingdings" panose="05000000000000000000" pitchFamily="2" charset="2"/>
              <a:buChar char="§"/>
            </a:pPr>
            <a:r>
              <a:rPr lang="en-US" sz="1050" dirty="0"/>
              <a:t>Delivery functions such as help desk, service desk, app support, and project management may be costed to facilitate cost optimization efforts and to allocate those costs to applications and/or end user devices.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Actuals</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0638" y="1303648"/>
            <a:ext cx="136798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1398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Service Provider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Services,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Servi</a:t>
            </a:r>
            <a:r>
              <a:rPr lang="en-US" sz="1000" b="1" kern="0" dirty="0" err="1">
                <a:solidFill>
                  <a:prstClr val="white"/>
                </a:solidFill>
                <a:latin typeface="Calibri"/>
              </a:rPr>
              <a:t>ces</a:t>
            </a: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Agile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deliver technical and/or business services to other business units or entities.</a:t>
            </a:r>
          </a:p>
          <a:p>
            <a:pPr marL="168275" indent="-168275">
              <a:spcBef>
                <a:spcPts val="300"/>
              </a:spcBef>
              <a:spcAft>
                <a:spcPts val="300"/>
              </a:spcAft>
              <a:buClr>
                <a:schemeClr val="accent4"/>
              </a:buClr>
              <a:buFont typeface="Wingdings" panose="05000000000000000000" pitchFamily="2" charset="2"/>
              <a:buChar char="§"/>
            </a:pPr>
            <a:r>
              <a:rPr lang="en-US" sz="1050" dirty="0"/>
              <a:t>Price x Quantity (rate) model may be used for both technical and business services to provide predictability of cost/consumption relationship.</a:t>
            </a:r>
          </a:p>
          <a:p>
            <a:pPr marL="168275" indent="-168275">
              <a:spcBef>
                <a:spcPts val="300"/>
              </a:spcBef>
              <a:spcAft>
                <a:spcPts val="300"/>
              </a:spcAft>
              <a:buClr>
                <a:schemeClr val="accent4"/>
              </a:buClr>
              <a:buFont typeface="Wingdings" panose="05000000000000000000" pitchFamily="2" charset="2"/>
              <a:buChar char="§"/>
            </a:pPr>
            <a:r>
              <a:rPr lang="en-US" sz="1050" dirty="0"/>
              <a:t>Actual costs of both technical and business services are modeled to understand recovery variances (rate-based recovery vs. actual costs of services).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 costs are allocated using time tracking and the relationship of project codes to technical and/or business applications or solutions.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2201959" y="1290678"/>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421624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Value Partner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Products,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Servi</a:t>
            </a:r>
            <a:r>
              <a:rPr lang="en-US" sz="1000" b="1" kern="0" dirty="0" err="1">
                <a:solidFill>
                  <a:prstClr val="white"/>
                </a:solidFill>
                <a:latin typeface="Calibri"/>
              </a:rPr>
              <a:t>ces</a:t>
            </a: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a:t>
            </a:r>
            <a:r>
              <a:rPr kumimoji="0" lang="en-US" sz="1000" b="1" i="0" u="none" strike="noStrike" kern="0" cap="none" spc="0" normalizeH="0" baseline="0" noProof="0">
                <a:ln>
                  <a:noFill/>
                </a:ln>
                <a:solidFill>
                  <a:prstClr val="black"/>
                </a:solidFill>
                <a:effectLst/>
                <a:uLnTx/>
                <a:uFillTx/>
                <a:latin typeface="Calibri"/>
                <a:ea typeface="+mn-ea"/>
                <a:cs typeface="+mn-cs"/>
              </a:rPr>
              <a:t>Product </a:t>
            </a:r>
            <a:r>
              <a:rPr kumimoji="0" lang="en-US" sz="1000" b="1" i="0" u="none" strike="noStrike" kern="0" cap="none" spc="0" normalizeH="0" baseline="0" noProof="0" dirty="0">
                <a:ln>
                  <a:noFill/>
                </a:ln>
                <a:solidFill>
                  <a:prstClr val="black"/>
                </a:solidFill>
                <a:effectLst/>
                <a:uLnTx/>
                <a:uFillTx/>
                <a:latin typeface="Calibri"/>
                <a:ea typeface="+mn-ea"/>
                <a:cs typeface="+mn-cs"/>
              </a:rPr>
              <a:t>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latin typeface="Calibri"/>
                <a:ea typeface="+mn-ea"/>
                <a:cs typeface="+mn-cs"/>
              </a:rPr>
              <a:t>Towers</a:t>
            </a:r>
            <a:endParaRPr kumimoji="0" lang="en-US" sz="1000" b="1" i="0" u="none" strike="noStrike" kern="0" cap="none" spc="0" normalizeH="0" baseline="0" noProof="0" dirty="0">
              <a:ln>
                <a:noFill/>
              </a:ln>
              <a:solidFill>
                <a:prstClr val="black"/>
              </a:solidFill>
              <a:effectLst/>
              <a:uLnTx/>
              <a:uFillTx/>
              <a:latin typeface="Calibri"/>
              <a:ea typeface="+mn-ea"/>
              <a:cs typeface="+mn-cs"/>
            </a:endParaRP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use agile-at-scale methods to deliver, maintain and enhance business products.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Price x Quantity (rate) model may be used technical services that are provided mostly via public and/or private cloud models. </a:t>
            </a:r>
            <a:r>
              <a:rPr lang="en-US" sz="1050" dirty="0"/>
              <a:t>Product teams are accountable for their service consumption and costs.</a:t>
            </a:r>
            <a:endParaRPr lang="en-US" sz="1050" dirty="0">
              <a:latin typeface="+mn-lt"/>
            </a:endParaRPr>
          </a:p>
          <a:p>
            <a:pPr marL="168275" indent="-168275">
              <a:spcBef>
                <a:spcPts val="300"/>
              </a:spcBef>
              <a:spcAft>
                <a:spcPts val="300"/>
              </a:spcAft>
              <a:buClr>
                <a:schemeClr val="accent4"/>
              </a:buClr>
              <a:buFont typeface="Wingdings" panose="05000000000000000000" pitchFamily="2" charset="2"/>
              <a:buChar char="§"/>
            </a:pPr>
            <a:r>
              <a:rPr lang="en-US" sz="1050" dirty="0"/>
              <a:t>Actual costs of business solutions are modeled to understand product-line profitability and make business-driven funding decisions.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Agile team costs are allocated using story points or similar data sources used in assigning and tracking work. Epics may be costed to understand rates of investment by teams and outcomes.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Project/investment-spending </a:t>
            </a:r>
            <a:r>
              <a:rPr lang="en-US" sz="1050" dirty="0"/>
              <a:t>deliver capitalized assets (e.g., software, hardware), which are recognized as OpEx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7268" y="1290678"/>
            <a:ext cx="136135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0879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a:t>Why</a:t>
            </a:r>
            <a:r>
              <a:rPr lang="en-US"/>
              <a:t> a Taxonomy?</a:t>
            </a:r>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a:bodyPr>
          <a:lstStyle/>
          <a:p>
            <a:pPr>
              <a:spcBef>
                <a:spcPts val="600"/>
              </a:spcBef>
              <a:spcAft>
                <a:spcPts val="600"/>
              </a:spcAft>
            </a:pPr>
            <a:r>
              <a:rPr lang="en-US" dirty="0"/>
              <a:t>Problems taxonomy aims to solve:</a:t>
            </a:r>
          </a:p>
          <a:p>
            <a:pPr lvl="1">
              <a:spcBef>
                <a:spcPts val="600"/>
              </a:spcBef>
              <a:spcAft>
                <a:spcPts val="600"/>
              </a:spcAft>
            </a:pPr>
            <a:r>
              <a:rPr lang="en-US" dirty="0"/>
              <a:t>Accelerate implementations of TBM models / software</a:t>
            </a:r>
          </a:p>
          <a:p>
            <a:pPr lvl="1">
              <a:spcBef>
                <a:spcPts val="600"/>
              </a:spcBef>
              <a:spcAft>
                <a:spcPts val="600"/>
              </a:spcAft>
            </a:pPr>
            <a:r>
              <a:rPr lang="en-US" dirty="0"/>
              <a:t>Align data from multiple tools (e.g., CMDB, SAM, ITSM, etc.)</a:t>
            </a:r>
          </a:p>
          <a:p>
            <a:pPr lvl="1">
              <a:spcBef>
                <a:spcPts val="600"/>
              </a:spcBef>
              <a:spcAft>
                <a:spcPts val="600"/>
              </a:spcAft>
            </a:pPr>
            <a:r>
              <a:rPr lang="en-US" dirty="0"/>
              <a:t>Align people on a common vocabulary</a:t>
            </a:r>
          </a:p>
          <a:p>
            <a:pPr lvl="1">
              <a:spcBef>
                <a:spcPts val="600"/>
              </a:spcBef>
              <a:spcAft>
                <a:spcPts val="600"/>
              </a:spcAft>
            </a:pPr>
            <a:r>
              <a:rPr lang="en-US" dirty="0"/>
              <a:t>Relate different perspectives – finance, IT/tech and line-of-business</a:t>
            </a:r>
          </a:p>
          <a:p>
            <a:pPr lvl="1">
              <a:spcBef>
                <a:spcPts val="600"/>
              </a:spcBef>
              <a:spcAft>
                <a:spcPts val="600"/>
              </a:spcAft>
            </a:pPr>
            <a:r>
              <a:rPr lang="en-US" dirty="0"/>
              <a:t>Influence industry adoption of TBM principles, best practices and tools</a:t>
            </a:r>
          </a:p>
        </p:txBody>
      </p:sp>
      <p:pic>
        <p:nvPicPr>
          <p:cNvPr id="3" name="Picture 2">
            <a:extLst>
              <a:ext uri="{FF2B5EF4-FFF2-40B4-BE49-F238E27FC236}">
                <a16:creationId xmlns:a16="http://schemas.microsoft.com/office/drawing/2014/main" id="{F11F273B-AE27-4D1F-87C9-EF9A57E2AB5A}"/>
              </a:ext>
            </a:extLst>
          </p:cNvPr>
          <p:cNvPicPr>
            <a:picLocks noChangeAspect="1"/>
          </p:cNvPicPr>
          <p:nvPr/>
        </p:nvPicPr>
        <p:blipFill>
          <a:blip r:embed="rId2"/>
          <a:stretch>
            <a:fillRect/>
          </a:stretch>
        </p:blipFill>
        <p:spPr>
          <a:xfrm>
            <a:off x="5080508" y="141422"/>
            <a:ext cx="3224719" cy="1874008"/>
          </a:xfrm>
          <a:prstGeom prst="rect">
            <a:avLst/>
          </a:prstGeom>
          <a:solidFill>
            <a:schemeClr val="bg1"/>
          </a:solidFill>
          <a:ln w="19050">
            <a:solidFill>
              <a:schemeClr val="accent4"/>
            </a:solidFill>
          </a:ln>
          <a:effectLst>
            <a:outerShdw blurRad="63500" sx="102000" sy="102000" algn="ctr" rotWithShape="0">
              <a:prstClr val="black">
                <a:alpha val="40000"/>
              </a:prstClr>
            </a:outerShdw>
          </a:effectLst>
        </p:spPr>
      </p:pic>
      <p:pic>
        <p:nvPicPr>
          <p:cNvPr id="5" name="Picture 4">
            <a:extLst>
              <a:ext uri="{FF2B5EF4-FFF2-40B4-BE49-F238E27FC236}">
                <a16:creationId xmlns:a16="http://schemas.microsoft.com/office/drawing/2014/main" id="{4DB0358F-CD31-4779-BDB4-78DB6CD953EB}"/>
              </a:ext>
            </a:extLst>
          </p:cNvPr>
          <p:cNvPicPr>
            <a:picLocks noChangeAspect="1"/>
          </p:cNvPicPr>
          <p:nvPr/>
        </p:nvPicPr>
        <p:blipFill>
          <a:blip r:embed="rId3"/>
          <a:stretch>
            <a:fillRect/>
          </a:stretch>
        </p:blipFill>
        <p:spPr>
          <a:xfrm>
            <a:off x="5816687" y="1663454"/>
            <a:ext cx="3255321" cy="1630980"/>
          </a:xfrm>
          <a:prstGeom prst="rect">
            <a:avLst/>
          </a:prstGeom>
          <a:ln w="19050">
            <a:solidFill>
              <a:schemeClr val="accent4"/>
            </a:solidFill>
          </a:ln>
          <a:effectLst>
            <a:outerShdw blurRad="63500" sx="102000" sy="102000" algn="ctr" rotWithShape="0">
              <a:prstClr val="black">
                <a:alpha val="40000"/>
              </a:prstClr>
            </a:outerShdw>
          </a:effectLst>
        </p:spPr>
      </p:pic>
      <p:pic>
        <p:nvPicPr>
          <p:cNvPr id="70" name="Picture 69">
            <a:extLst>
              <a:ext uri="{FF2B5EF4-FFF2-40B4-BE49-F238E27FC236}">
                <a16:creationId xmlns:a16="http://schemas.microsoft.com/office/drawing/2014/main" id="{6729A26D-6D19-4C47-B1E8-2C9C5ED7F8D1}"/>
              </a:ext>
            </a:extLst>
          </p:cNvPr>
          <p:cNvPicPr>
            <a:picLocks noChangeAspect="1"/>
          </p:cNvPicPr>
          <p:nvPr/>
        </p:nvPicPr>
        <p:blipFill>
          <a:blip r:embed="rId4"/>
          <a:stretch>
            <a:fillRect/>
          </a:stretch>
        </p:blipFill>
        <p:spPr>
          <a:xfrm>
            <a:off x="5197240" y="2949647"/>
            <a:ext cx="3726039" cy="1866819"/>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160451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a:t>Who Uses the Taxonomy?</a:t>
            </a:r>
            <a:endParaRPr lang="en-US"/>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lnSpcReduction="10000"/>
          </a:bodyPr>
          <a:lstStyle/>
          <a:p>
            <a:pPr>
              <a:spcBef>
                <a:spcPts val="600"/>
              </a:spcBef>
              <a:spcAft>
                <a:spcPts val="600"/>
              </a:spcAft>
            </a:pPr>
            <a:r>
              <a:rPr lang="en-US" sz="1600"/>
              <a:t>TBM program professionals to must build and maintain a TBM cost model based on standards</a:t>
            </a:r>
          </a:p>
          <a:p>
            <a:pPr>
              <a:spcBef>
                <a:spcPts val="600"/>
              </a:spcBef>
              <a:spcAft>
                <a:spcPts val="600"/>
              </a:spcAft>
            </a:pPr>
            <a:r>
              <a:rPr lang="en-US" sz="1600"/>
              <a:t>IT financial managers who support technology cost modeling and reporting</a:t>
            </a:r>
          </a:p>
          <a:p>
            <a:pPr>
              <a:spcBef>
                <a:spcPts val="600"/>
              </a:spcBef>
              <a:spcAft>
                <a:spcPts val="600"/>
              </a:spcAft>
            </a:pPr>
            <a:r>
              <a:rPr lang="en-US" sz="1600"/>
              <a:t>CIOs and I&amp;O leaders when explaining the composition and drivers of technology costs</a:t>
            </a:r>
          </a:p>
          <a:p>
            <a:pPr>
              <a:spcBef>
                <a:spcPts val="600"/>
              </a:spcBef>
              <a:spcAft>
                <a:spcPts val="600"/>
              </a:spcAft>
            </a:pPr>
            <a:r>
              <a:rPr lang="en-US" sz="1600"/>
              <a:t>Enterprise architects interested in service composition, consumption and costs</a:t>
            </a:r>
          </a:p>
          <a:p>
            <a:pPr>
              <a:spcBef>
                <a:spcPts val="600"/>
              </a:spcBef>
              <a:spcAft>
                <a:spcPts val="600"/>
              </a:spcAft>
            </a:pPr>
            <a:r>
              <a:rPr lang="en-US" sz="1600"/>
              <a:t>CFOs and their teams who deal with business unit cost allocations, chargebacks, and budget authority for tech spending</a:t>
            </a:r>
          </a:p>
          <a:p>
            <a:pPr>
              <a:spcBef>
                <a:spcPts val="600"/>
              </a:spcBef>
              <a:spcAft>
                <a:spcPts val="600"/>
              </a:spcAft>
            </a:pPr>
            <a:r>
              <a:rPr lang="en-US" sz="1600"/>
              <a:t>Owners of products, services, apps and other solutions who are accountable for TCO</a:t>
            </a:r>
          </a:p>
        </p:txBody>
      </p:sp>
      <p:pic>
        <p:nvPicPr>
          <p:cNvPr id="2" name="Picture 1">
            <a:extLst>
              <a:ext uri="{FF2B5EF4-FFF2-40B4-BE49-F238E27FC236}">
                <a16:creationId xmlns:a16="http://schemas.microsoft.com/office/drawing/2014/main" id="{59472870-A820-4B23-9C92-7A420A48D33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378371" y="2771775"/>
            <a:ext cx="2668375" cy="2001281"/>
          </a:xfrm>
          <a:prstGeom prst="rect">
            <a:avLst/>
          </a:prstGeom>
          <a:ln w="19050">
            <a:solidFill>
              <a:schemeClr val="accent4"/>
            </a:solidFill>
          </a:ln>
          <a:effectLst>
            <a:outerShdw blurRad="63500" sx="102000" sy="102000" algn="ctr" rotWithShape="0">
              <a:prstClr val="black">
                <a:alpha val="40000"/>
              </a:prstClr>
            </a:outerShdw>
          </a:effectLst>
        </p:spPr>
      </p:pic>
      <p:pic>
        <p:nvPicPr>
          <p:cNvPr id="3" name="Picture 2">
            <a:extLst>
              <a:ext uri="{FF2B5EF4-FFF2-40B4-BE49-F238E27FC236}">
                <a16:creationId xmlns:a16="http://schemas.microsoft.com/office/drawing/2014/main" id="{9440540F-81DD-4E39-9D83-67D9BAF898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26" t="15780" r="2759"/>
          <a:stretch/>
        </p:blipFill>
        <p:spPr>
          <a:xfrm>
            <a:off x="5713377" y="770494"/>
            <a:ext cx="3209147" cy="2054410"/>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869179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6B4DF7-BCBF-49C7-80EB-6A518264B387}"/>
              </a:ext>
            </a:extLst>
          </p:cNvPr>
          <p:cNvSpPr>
            <a:spLocks noGrp="1"/>
          </p:cNvSpPr>
          <p:nvPr>
            <p:ph type="title"/>
          </p:nvPr>
        </p:nvSpPr>
        <p:spPr>
          <a:xfrm>
            <a:off x="3836357" y="2293111"/>
            <a:ext cx="4850446" cy="467723"/>
          </a:xfrm>
        </p:spPr>
        <p:txBody>
          <a:bodyPr/>
          <a:lstStyle/>
          <a:p>
            <a:r>
              <a:rPr lang="en-US" dirty="0"/>
              <a:t>TBM Taxonomy v4.0</a:t>
            </a:r>
          </a:p>
        </p:txBody>
      </p:sp>
    </p:spTree>
    <p:extLst>
      <p:ext uri="{BB962C8B-B14F-4D97-AF65-F5344CB8AC3E}">
        <p14:creationId xmlns:p14="http://schemas.microsoft.com/office/powerpoint/2010/main" val="379517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TBM Taxonomy V4.0 </a:t>
            </a:r>
            <a:r>
              <a:rPr lang="en-US" dirty="0">
                <a:solidFill>
                  <a:srgbClr val="FF0000"/>
                </a:solidFill>
                <a:latin typeface="Calibri" panose="020F0502020204030204" pitchFamily="34" charset="0"/>
                <a:cs typeface="Calibri" panose="020F0502020204030204" pitchFamily="34" charset="0"/>
              </a:rPr>
              <a:t>DRAFT</a:t>
            </a:r>
            <a:r>
              <a:rPr lang="en-US" dirty="0">
                <a:latin typeface="Calibri" panose="020F0502020204030204" pitchFamily="34" charset="0"/>
                <a:cs typeface="Calibri" panose="020F0502020204030204" pitchFamily="34" charset="0"/>
              </a:rPr>
              <a:t> (High Level View)</a:t>
            </a:r>
          </a:p>
        </p:txBody>
      </p:sp>
      <p:grpSp>
        <p:nvGrpSpPr>
          <p:cNvPr id="5" name="Group 4">
            <a:extLst>
              <a:ext uri="{FF2B5EF4-FFF2-40B4-BE49-F238E27FC236}">
                <a16:creationId xmlns:a16="http://schemas.microsoft.com/office/drawing/2014/main" id="{41EB8E9C-EBE8-4A35-B9A5-647B2E7CE665}"/>
              </a:ext>
            </a:extLst>
          </p:cNvPr>
          <p:cNvGrpSpPr/>
          <p:nvPr/>
        </p:nvGrpSpPr>
        <p:grpSpPr>
          <a:xfrm>
            <a:off x="1247927" y="829800"/>
            <a:ext cx="7174478" cy="4010370"/>
            <a:chOff x="1247927" y="829800"/>
            <a:chExt cx="7174478" cy="4010370"/>
          </a:xfrm>
        </p:grpSpPr>
        <p:sp>
          <p:nvSpPr>
            <p:cNvPr id="3" name="Rectangle 2">
              <a:extLst>
                <a:ext uri="{FF2B5EF4-FFF2-40B4-BE49-F238E27FC236}">
                  <a16:creationId xmlns:a16="http://schemas.microsoft.com/office/drawing/2014/main" id="{32049B73-3906-440D-994E-67AA6F468193}"/>
                </a:ext>
              </a:extLst>
            </p:cNvPr>
            <p:cNvSpPr/>
            <p:nvPr/>
          </p:nvSpPr>
          <p:spPr>
            <a:xfrm>
              <a:off x="1247927" y="4655504"/>
              <a:ext cx="3518912" cy="184666"/>
            </a:xfrm>
            <a:prstGeom prst="rect">
              <a:avLst/>
            </a:prstGeom>
          </p:spPr>
          <p:txBody>
            <a:bodyPr wrap="none">
              <a:spAutoFit/>
            </a:bodyPr>
            <a:lstStyle/>
            <a:p>
              <a:pPr defTabSz="913708" fontAlgn="auto">
                <a:spcBef>
                  <a:spcPts val="0"/>
                </a:spcBef>
                <a:spcAft>
                  <a:spcPts val="0"/>
                </a:spcAft>
              </a:pPr>
              <a:r>
                <a:rPr lang="en-US" sz="600" dirty="0">
                  <a:solidFill>
                    <a:srgbClr val="7E848B"/>
                  </a:solidFill>
                </a:rPr>
                <a:t>© 2020 Technology Business Management Council Ltd. All rights reserved. </a:t>
              </a:r>
              <a:r>
                <a:rPr lang="en-US" sz="600" dirty="0">
                  <a:solidFill>
                    <a:srgbClr val="7E848B"/>
                  </a:solidFill>
                  <a:hlinkClick r:id="rId2"/>
                </a:rPr>
                <a:t>www.TBMCouncil.org</a:t>
              </a:r>
              <a:r>
                <a:rPr lang="en-US" sz="600" dirty="0">
                  <a:solidFill>
                    <a:srgbClr val="7E848B"/>
                  </a:solidFill>
                </a:rPr>
                <a:t> </a:t>
              </a:r>
            </a:p>
          </p:txBody>
        </p:sp>
        <p:cxnSp>
          <p:nvCxnSpPr>
            <p:cNvPr id="52" name="Straight Arrow Connector 51">
              <a:extLst>
                <a:ext uri="{FF2B5EF4-FFF2-40B4-BE49-F238E27FC236}">
                  <a16:creationId xmlns:a16="http://schemas.microsoft.com/office/drawing/2014/main" id="{3097430D-110C-450F-B804-D638DBCF66D6}"/>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53" name="Group 52">
              <a:extLst>
                <a:ext uri="{FF2B5EF4-FFF2-40B4-BE49-F238E27FC236}">
                  <a16:creationId xmlns:a16="http://schemas.microsoft.com/office/drawing/2014/main" id="{2D1CAAC8-F3BB-4DD0-A85A-DD9F35E22144}"/>
                </a:ext>
              </a:extLst>
            </p:cNvPr>
            <p:cNvGrpSpPr/>
            <p:nvPr/>
          </p:nvGrpSpPr>
          <p:grpSpPr>
            <a:xfrm rot="5400000">
              <a:off x="6505226" y="2578091"/>
              <a:ext cx="3557349" cy="277009"/>
              <a:chOff x="3914060" y="-3078189"/>
              <a:chExt cx="5901690" cy="510802"/>
            </a:xfrm>
          </p:grpSpPr>
          <p:sp>
            <p:nvSpPr>
              <p:cNvPr id="54" name="TextBox 53">
                <a:extLst>
                  <a:ext uri="{FF2B5EF4-FFF2-40B4-BE49-F238E27FC236}">
                    <a16:creationId xmlns:a16="http://schemas.microsoft.com/office/drawing/2014/main" id="{F093E83C-50CF-43A2-B84D-8702150BA3CD}"/>
                  </a:ext>
                </a:extLst>
              </p:cNvPr>
              <p:cNvSpPr txBox="1"/>
              <p:nvPr/>
            </p:nvSpPr>
            <p:spPr>
              <a:xfrm>
                <a:off x="3914060" y="-3078171"/>
                <a:ext cx="18129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55" name="TextBox 54">
                <a:extLst>
                  <a:ext uri="{FF2B5EF4-FFF2-40B4-BE49-F238E27FC236}">
                    <a16:creationId xmlns:a16="http://schemas.microsoft.com/office/drawing/2014/main" id="{94CB352B-F15E-4781-90EC-0948731EB017}"/>
                  </a:ext>
                </a:extLst>
              </p:cNvPr>
              <p:cNvSpPr txBox="1"/>
              <p:nvPr/>
            </p:nvSpPr>
            <p:spPr>
              <a:xfrm>
                <a:off x="8101180" y="-3078189"/>
                <a:ext cx="1714570"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56" name="TextBox 55">
                <a:extLst>
                  <a:ext uri="{FF2B5EF4-FFF2-40B4-BE49-F238E27FC236}">
                    <a16:creationId xmlns:a16="http://schemas.microsoft.com/office/drawing/2014/main" id="{234792B8-0A88-41BC-9350-AF585055FFF5}"/>
                  </a:ext>
                </a:extLst>
              </p:cNvPr>
              <p:cNvSpPr txBox="1"/>
              <p:nvPr/>
            </p:nvSpPr>
            <p:spPr>
              <a:xfrm>
                <a:off x="6369427" y="-3078171"/>
                <a:ext cx="1094931" cy="510784"/>
              </a:xfrm>
              <a:prstGeom prst="rect">
                <a:avLst/>
              </a:prstGeom>
              <a:noFill/>
            </p:spPr>
            <p:txBody>
              <a:bodyPr wrap="none" rtlCol="0">
                <a:spAutoFit/>
              </a:bodyPr>
              <a:lstStyle/>
              <a:p>
                <a:pPr algn="ctr"/>
                <a:r>
                  <a:rPr lang="en-US" sz="1200" b="1">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57" name="Group 56">
              <a:extLst>
                <a:ext uri="{FF2B5EF4-FFF2-40B4-BE49-F238E27FC236}">
                  <a16:creationId xmlns:a16="http://schemas.microsoft.com/office/drawing/2014/main" id="{65E2FACF-2F36-4094-8D75-B19D143C6C71}"/>
                </a:ext>
              </a:extLst>
            </p:cNvPr>
            <p:cNvGrpSpPr/>
            <p:nvPr/>
          </p:nvGrpSpPr>
          <p:grpSpPr>
            <a:xfrm>
              <a:off x="1326380" y="3930855"/>
              <a:ext cx="6737045" cy="713171"/>
              <a:chOff x="1326380" y="3930855"/>
              <a:chExt cx="6737045" cy="713171"/>
            </a:xfrm>
          </p:grpSpPr>
          <p:sp>
            <p:nvSpPr>
              <p:cNvPr id="58" name="Rectangle 419">
                <a:extLst>
                  <a:ext uri="{FF2B5EF4-FFF2-40B4-BE49-F238E27FC236}">
                    <a16:creationId xmlns:a16="http://schemas.microsoft.com/office/drawing/2014/main" id="{DD059735-A880-4AE9-B75A-1016D36FCF08}"/>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59" name="Rectangle 459">
                <a:extLst>
                  <a:ext uri="{FF2B5EF4-FFF2-40B4-BE49-F238E27FC236}">
                    <a16:creationId xmlns:a16="http://schemas.microsoft.com/office/drawing/2014/main" id="{E623B9F9-F340-41FD-959E-832D55BBA2C5}"/>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0" name="Rectangle 456">
                <a:extLst>
                  <a:ext uri="{FF2B5EF4-FFF2-40B4-BE49-F238E27FC236}">
                    <a16:creationId xmlns:a16="http://schemas.microsoft.com/office/drawing/2014/main" id="{AE6869C0-43E2-44A5-930F-3E16FB054450}"/>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1" name="Rectangle 453">
                <a:extLst>
                  <a:ext uri="{FF2B5EF4-FFF2-40B4-BE49-F238E27FC236}">
                    <a16:creationId xmlns:a16="http://schemas.microsoft.com/office/drawing/2014/main" id="{03015CE1-6E3E-493F-BB94-98F295DF518A}"/>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2" name="Rectangle 450">
                <a:extLst>
                  <a:ext uri="{FF2B5EF4-FFF2-40B4-BE49-F238E27FC236}">
                    <a16:creationId xmlns:a16="http://schemas.microsoft.com/office/drawing/2014/main" id="{AFE8A50E-8E24-4E33-A01C-7100004468CF}"/>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3" name="Rectangle 444">
                <a:extLst>
                  <a:ext uri="{FF2B5EF4-FFF2-40B4-BE49-F238E27FC236}">
                    <a16:creationId xmlns:a16="http://schemas.microsoft.com/office/drawing/2014/main" id="{66753216-A5F4-4F97-BAB2-20B274C034E2}"/>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4" name="Rectangle 438">
                <a:extLst>
                  <a:ext uri="{FF2B5EF4-FFF2-40B4-BE49-F238E27FC236}">
                    <a16:creationId xmlns:a16="http://schemas.microsoft.com/office/drawing/2014/main" id="{52749128-B464-4A7D-A943-2964B16F9B28}"/>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5" name="Rectangle 447">
                <a:extLst>
                  <a:ext uri="{FF2B5EF4-FFF2-40B4-BE49-F238E27FC236}">
                    <a16:creationId xmlns:a16="http://schemas.microsoft.com/office/drawing/2014/main" id="{F70DFF8E-BC41-4C3B-82CA-024797552A8A}"/>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66" name="Rectangle 441">
                <a:extLst>
                  <a:ext uri="{FF2B5EF4-FFF2-40B4-BE49-F238E27FC236}">
                    <a16:creationId xmlns:a16="http://schemas.microsoft.com/office/drawing/2014/main" id="{529B574A-044B-42EF-8F38-0CD724B8B078}"/>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67" name="Rectangle 459">
                <a:extLst>
                  <a:ext uri="{FF2B5EF4-FFF2-40B4-BE49-F238E27FC236}">
                    <a16:creationId xmlns:a16="http://schemas.microsoft.com/office/drawing/2014/main" id="{0DBC0F35-39E7-4A1E-AC28-D668A269A91E}"/>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68" name="Group 67">
              <a:extLst>
                <a:ext uri="{FF2B5EF4-FFF2-40B4-BE49-F238E27FC236}">
                  <a16:creationId xmlns:a16="http://schemas.microsoft.com/office/drawing/2014/main" id="{C0E003C6-AB60-447C-89F8-C91D25ADFA75}"/>
                </a:ext>
              </a:extLst>
            </p:cNvPr>
            <p:cNvGrpSpPr/>
            <p:nvPr/>
          </p:nvGrpSpPr>
          <p:grpSpPr>
            <a:xfrm>
              <a:off x="1326380" y="2811236"/>
              <a:ext cx="6737044" cy="1073174"/>
              <a:chOff x="1326380" y="2818640"/>
              <a:chExt cx="6737044" cy="1073174"/>
            </a:xfrm>
          </p:grpSpPr>
          <p:sp>
            <p:nvSpPr>
              <p:cNvPr id="69" name="Rectangle 99">
                <a:extLst>
                  <a:ext uri="{FF2B5EF4-FFF2-40B4-BE49-F238E27FC236}">
                    <a16:creationId xmlns:a16="http://schemas.microsoft.com/office/drawing/2014/main" id="{CBDE0E9D-450E-4A11-ADC2-20AB70C5A856}"/>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0" name="Rectangle 155">
                <a:extLst>
                  <a:ext uri="{FF2B5EF4-FFF2-40B4-BE49-F238E27FC236}">
                    <a16:creationId xmlns:a16="http://schemas.microsoft.com/office/drawing/2014/main" id="{2AAC8677-2171-4FEC-9818-6A501481EF7E}"/>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1" name="Rectangle 133">
                <a:extLst>
                  <a:ext uri="{FF2B5EF4-FFF2-40B4-BE49-F238E27FC236}">
                    <a16:creationId xmlns:a16="http://schemas.microsoft.com/office/drawing/2014/main" id="{82E8A3EA-4D08-431F-A134-39FCF74CFF90}"/>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2" name="Rectangle 382">
                <a:extLst>
                  <a:ext uri="{FF2B5EF4-FFF2-40B4-BE49-F238E27FC236}">
                    <a16:creationId xmlns:a16="http://schemas.microsoft.com/office/drawing/2014/main" id="{DFE529AD-444C-418E-A3B5-4359F52A0F5B}"/>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3" name="Rectangle 379">
                <a:extLst>
                  <a:ext uri="{FF2B5EF4-FFF2-40B4-BE49-F238E27FC236}">
                    <a16:creationId xmlns:a16="http://schemas.microsoft.com/office/drawing/2014/main" id="{433E475D-507B-4E53-9047-26EA95157AD2}"/>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4" name="Rectangle 376">
                <a:extLst>
                  <a:ext uri="{FF2B5EF4-FFF2-40B4-BE49-F238E27FC236}">
                    <a16:creationId xmlns:a16="http://schemas.microsoft.com/office/drawing/2014/main" id="{D218F29B-A813-4639-B397-212A6CE96E6E}"/>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5" name="Rectangle 370">
                <a:extLst>
                  <a:ext uri="{FF2B5EF4-FFF2-40B4-BE49-F238E27FC236}">
                    <a16:creationId xmlns:a16="http://schemas.microsoft.com/office/drawing/2014/main" id="{C369FD05-4CAC-4131-B14D-86354D6C41C3}"/>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6" name="Rectangle 367">
                <a:extLst>
                  <a:ext uri="{FF2B5EF4-FFF2-40B4-BE49-F238E27FC236}">
                    <a16:creationId xmlns:a16="http://schemas.microsoft.com/office/drawing/2014/main" id="{3C50AE0A-28AC-4C65-AD8D-48427585B273}"/>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77" name="Rectangle 357">
                <a:extLst>
                  <a:ext uri="{FF2B5EF4-FFF2-40B4-BE49-F238E27FC236}">
                    <a16:creationId xmlns:a16="http://schemas.microsoft.com/office/drawing/2014/main" id="{722219EF-3C69-4B3D-8492-2B8F87AEC868}"/>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78" name="Rectangle 112">
                <a:extLst>
                  <a:ext uri="{FF2B5EF4-FFF2-40B4-BE49-F238E27FC236}">
                    <a16:creationId xmlns:a16="http://schemas.microsoft.com/office/drawing/2014/main" id="{FA0012FA-EDED-4D35-86DB-77BD42C60B7A}"/>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79" name="Rectangle 353">
                <a:extLst>
                  <a:ext uri="{FF2B5EF4-FFF2-40B4-BE49-F238E27FC236}">
                    <a16:creationId xmlns:a16="http://schemas.microsoft.com/office/drawing/2014/main" id="{2C73FEC3-B9A7-453B-AB2A-E38A67DC881B}"/>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80" name="Rectangle 353">
                <a:extLst>
                  <a:ext uri="{FF2B5EF4-FFF2-40B4-BE49-F238E27FC236}">
                    <a16:creationId xmlns:a16="http://schemas.microsoft.com/office/drawing/2014/main" id="{26F099B9-5C1B-44D6-8048-297E33E8B103}"/>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grpSp>
          <p:nvGrpSpPr>
            <p:cNvPr id="81" name="Group 80">
              <a:extLst>
                <a:ext uri="{FF2B5EF4-FFF2-40B4-BE49-F238E27FC236}">
                  <a16:creationId xmlns:a16="http://schemas.microsoft.com/office/drawing/2014/main" id="{671C9CB4-8DCC-4E3A-ACAA-304B2CD768DB}"/>
                </a:ext>
              </a:extLst>
            </p:cNvPr>
            <p:cNvGrpSpPr/>
            <p:nvPr/>
          </p:nvGrpSpPr>
          <p:grpSpPr>
            <a:xfrm>
              <a:off x="1326423" y="1576071"/>
              <a:ext cx="6736868" cy="1188720"/>
              <a:chOff x="1326423" y="1576071"/>
              <a:chExt cx="6736868" cy="1188720"/>
            </a:xfrm>
          </p:grpSpPr>
          <p:sp>
            <p:nvSpPr>
              <p:cNvPr id="82" name="Rectangle 81">
                <a:extLst>
                  <a:ext uri="{FF2B5EF4-FFF2-40B4-BE49-F238E27FC236}">
                    <a16:creationId xmlns:a16="http://schemas.microsoft.com/office/drawing/2014/main" id="{0C46BACB-34FF-4364-BBC5-7B1E5C756D2A}"/>
                  </a:ext>
                </a:extLst>
              </p:cNvPr>
              <p:cNvSpPr/>
              <p:nvPr/>
            </p:nvSpPr>
            <p:spPr>
              <a:xfrm>
                <a:off x="1326423" y="1576071"/>
                <a:ext cx="6736868" cy="1188720"/>
              </a:xfrm>
              <a:prstGeom prst="rect">
                <a:avLst/>
              </a:prstGeom>
              <a:solidFill>
                <a:srgbClr val="1F497D">
                  <a:lumMod val="60000"/>
                  <a:lumOff val="40000"/>
                </a:srgbClr>
              </a:solidFill>
              <a:ln w="76200" cap="flat" cmpd="sng" algn="ctr">
                <a:noFill/>
                <a:prstDash val="solid"/>
                <a:miter lim="800000"/>
              </a:ln>
              <a:effectLst/>
            </p:spPr>
            <p:txBody>
              <a:bodyPr lIns="137160" rIns="137160" rtlCol="0" anchor="t"/>
              <a:lstStyle/>
              <a:p>
                <a:pPr algn="ctr" defTabSz="914378">
                  <a:defRPr/>
                </a:pPr>
                <a:r>
                  <a:rPr lang="en-US" sz="1200" b="1" kern="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83" name="Group 82">
                <a:extLst>
                  <a:ext uri="{FF2B5EF4-FFF2-40B4-BE49-F238E27FC236}">
                    <a16:creationId xmlns:a16="http://schemas.microsoft.com/office/drawing/2014/main" id="{6BE60F5F-2B0D-4CC7-9F35-4CE281400651}"/>
                  </a:ext>
                </a:extLst>
              </p:cNvPr>
              <p:cNvGrpSpPr/>
              <p:nvPr/>
            </p:nvGrpSpPr>
            <p:grpSpPr>
              <a:xfrm>
                <a:off x="1405674" y="2408145"/>
                <a:ext cx="6559972" cy="292609"/>
                <a:chOff x="1405674" y="2411773"/>
                <a:chExt cx="6559972" cy="292609"/>
              </a:xfrm>
            </p:grpSpPr>
            <p:sp>
              <p:nvSpPr>
                <p:cNvPr id="92" name="Rectangle 155">
                  <a:extLst>
                    <a:ext uri="{FF2B5EF4-FFF2-40B4-BE49-F238E27FC236}">
                      <a16:creationId xmlns:a16="http://schemas.microsoft.com/office/drawing/2014/main" id="{054A2F91-B9B2-4E5B-932B-DFAA26BDA77F}"/>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93" name="Rectangle 133">
                  <a:extLst>
                    <a:ext uri="{FF2B5EF4-FFF2-40B4-BE49-F238E27FC236}">
                      <a16:creationId xmlns:a16="http://schemas.microsoft.com/office/drawing/2014/main" id="{E00B43B9-F545-479B-8DE5-539FAA86B1E6}"/>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94" name="Rectangle 382">
                  <a:extLst>
                    <a:ext uri="{FF2B5EF4-FFF2-40B4-BE49-F238E27FC236}">
                      <a16:creationId xmlns:a16="http://schemas.microsoft.com/office/drawing/2014/main" id="{2EB0EEC2-B5A4-4DA6-8709-0D7BFD1B508B}"/>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84" name="Group 83">
                <a:extLst>
                  <a:ext uri="{FF2B5EF4-FFF2-40B4-BE49-F238E27FC236}">
                    <a16:creationId xmlns:a16="http://schemas.microsoft.com/office/drawing/2014/main" id="{DAB0B464-4AC7-4532-BCF1-C5BCF15DB388}"/>
                  </a:ext>
                </a:extLst>
              </p:cNvPr>
              <p:cNvGrpSpPr/>
              <p:nvPr/>
            </p:nvGrpSpPr>
            <p:grpSpPr>
              <a:xfrm>
                <a:off x="1405674" y="2049633"/>
                <a:ext cx="6559972" cy="295955"/>
                <a:chOff x="1405674" y="2036381"/>
                <a:chExt cx="6559972" cy="295955"/>
              </a:xfrm>
            </p:grpSpPr>
            <p:sp>
              <p:nvSpPr>
                <p:cNvPr id="89" name="Rectangle 112">
                  <a:extLst>
                    <a:ext uri="{FF2B5EF4-FFF2-40B4-BE49-F238E27FC236}">
                      <a16:creationId xmlns:a16="http://schemas.microsoft.com/office/drawing/2014/main" id="{826BCED7-2850-4158-9841-201360871181}"/>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0" name="Rectangle 353">
                  <a:extLst>
                    <a:ext uri="{FF2B5EF4-FFF2-40B4-BE49-F238E27FC236}">
                      <a16:creationId xmlns:a16="http://schemas.microsoft.com/office/drawing/2014/main" id="{DD463CF8-C5E0-4ADE-A24D-A227AE92A79C}"/>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91" name="Rectangle 112">
                  <a:extLst>
                    <a:ext uri="{FF2B5EF4-FFF2-40B4-BE49-F238E27FC236}">
                      <a16:creationId xmlns:a16="http://schemas.microsoft.com/office/drawing/2014/main" id="{C0D44A2D-1C42-455B-B46A-4C9F39306411}"/>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85" name="Group 84">
                <a:extLst>
                  <a:ext uri="{FF2B5EF4-FFF2-40B4-BE49-F238E27FC236}">
                    <a16:creationId xmlns:a16="http://schemas.microsoft.com/office/drawing/2014/main" id="{93174AB6-FA93-433F-95BB-F8AE3B64034C}"/>
                  </a:ext>
                </a:extLst>
              </p:cNvPr>
              <p:cNvGrpSpPr/>
              <p:nvPr/>
            </p:nvGrpSpPr>
            <p:grpSpPr>
              <a:xfrm>
                <a:off x="2924145" y="1822068"/>
                <a:ext cx="3541424" cy="151294"/>
                <a:chOff x="2739506" y="1811520"/>
                <a:chExt cx="3541424" cy="151294"/>
              </a:xfrm>
            </p:grpSpPr>
            <p:sp>
              <p:nvSpPr>
                <p:cNvPr id="86" name="Rectangle 85">
                  <a:extLst>
                    <a:ext uri="{FF2B5EF4-FFF2-40B4-BE49-F238E27FC236}">
                      <a16:creationId xmlns:a16="http://schemas.microsoft.com/office/drawing/2014/main" id="{8333725F-D975-4D61-8F9A-0AE9BF67C50C}"/>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Applications</a:t>
                  </a:r>
                </a:p>
              </p:txBody>
            </p:sp>
            <p:sp>
              <p:nvSpPr>
                <p:cNvPr id="87" name="Rectangle 86">
                  <a:extLst>
                    <a:ext uri="{FF2B5EF4-FFF2-40B4-BE49-F238E27FC236}">
                      <a16:creationId xmlns:a16="http://schemas.microsoft.com/office/drawing/2014/main" id="{18FDBC32-729D-4754-A579-A6956D20017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Products</a:t>
                  </a:r>
                </a:p>
              </p:txBody>
            </p:sp>
            <p:sp>
              <p:nvSpPr>
                <p:cNvPr id="88" name="Rectangle 87">
                  <a:extLst>
                    <a:ext uri="{FF2B5EF4-FFF2-40B4-BE49-F238E27FC236}">
                      <a16:creationId xmlns:a16="http://schemas.microsoft.com/office/drawing/2014/main" id="{07CCBCC2-7E19-431B-BBF8-B7CF8D76AD1B}"/>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a:latin typeface="Calibri" panose="020F0502020204030204" pitchFamily="34" charset="0"/>
                      <a:cs typeface="Calibri" panose="020F0502020204030204" pitchFamily="34" charset="0"/>
                    </a:rPr>
                    <a:t>Services</a:t>
                  </a:r>
                </a:p>
              </p:txBody>
            </p:sp>
          </p:grpSp>
        </p:grpSp>
        <p:grpSp>
          <p:nvGrpSpPr>
            <p:cNvPr id="95" name="Group 94">
              <a:extLst>
                <a:ext uri="{FF2B5EF4-FFF2-40B4-BE49-F238E27FC236}">
                  <a16:creationId xmlns:a16="http://schemas.microsoft.com/office/drawing/2014/main" id="{2C0B66EF-14C4-419F-ACC4-A776889EA25D}"/>
                </a:ext>
              </a:extLst>
            </p:cNvPr>
            <p:cNvGrpSpPr/>
            <p:nvPr/>
          </p:nvGrpSpPr>
          <p:grpSpPr>
            <a:xfrm>
              <a:off x="1326379" y="829800"/>
              <a:ext cx="6736912" cy="699826"/>
              <a:chOff x="1326379" y="829800"/>
              <a:chExt cx="6736912" cy="699826"/>
            </a:xfrm>
          </p:grpSpPr>
          <p:grpSp>
            <p:nvGrpSpPr>
              <p:cNvPr id="96" name="Group 95">
                <a:extLst>
                  <a:ext uri="{FF2B5EF4-FFF2-40B4-BE49-F238E27FC236}">
                    <a16:creationId xmlns:a16="http://schemas.microsoft.com/office/drawing/2014/main" id="{21F598B1-984E-4D19-8D9E-3EDFF3C12717}"/>
                  </a:ext>
                </a:extLst>
              </p:cNvPr>
              <p:cNvGrpSpPr/>
              <p:nvPr/>
            </p:nvGrpSpPr>
            <p:grpSpPr>
              <a:xfrm>
                <a:off x="1326379" y="829800"/>
                <a:ext cx="2167128" cy="699826"/>
                <a:chOff x="1326379" y="829800"/>
                <a:chExt cx="2167128" cy="699826"/>
              </a:xfrm>
            </p:grpSpPr>
            <p:sp>
              <p:nvSpPr>
                <p:cNvPr id="105" name="Rectangle 18">
                  <a:extLst>
                    <a:ext uri="{FF2B5EF4-FFF2-40B4-BE49-F238E27FC236}">
                      <a16:creationId xmlns:a16="http://schemas.microsoft.com/office/drawing/2014/main" id="{55BD83CC-FF09-4694-BA0B-104245A82365}"/>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06" name="Rectangle 5">
                  <a:extLst>
                    <a:ext uri="{FF2B5EF4-FFF2-40B4-BE49-F238E27FC236}">
                      <a16:creationId xmlns:a16="http://schemas.microsoft.com/office/drawing/2014/main" id="{649F30C0-08E1-4AD4-9CE9-DAA6AB567B48}"/>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07" name="Rectangle 11">
                  <a:extLst>
                    <a:ext uri="{FF2B5EF4-FFF2-40B4-BE49-F238E27FC236}">
                      <a16:creationId xmlns:a16="http://schemas.microsoft.com/office/drawing/2014/main" id="{423F925F-6FCF-4530-B3CE-AD570557D95E}"/>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97" name="Group 96">
                <a:extLst>
                  <a:ext uri="{FF2B5EF4-FFF2-40B4-BE49-F238E27FC236}">
                    <a16:creationId xmlns:a16="http://schemas.microsoft.com/office/drawing/2014/main" id="{8D0B7B7A-3982-43D0-BC33-748D7201CF76}"/>
                  </a:ext>
                </a:extLst>
              </p:cNvPr>
              <p:cNvGrpSpPr/>
              <p:nvPr/>
            </p:nvGrpSpPr>
            <p:grpSpPr>
              <a:xfrm>
                <a:off x="3611271" y="829800"/>
                <a:ext cx="2167128" cy="699826"/>
                <a:chOff x="1326379" y="829800"/>
                <a:chExt cx="2167128" cy="699826"/>
              </a:xfrm>
            </p:grpSpPr>
            <p:sp>
              <p:nvSpPr>
                <p:cNvPr id="102" name="Rectangle 18">
                  <a:extLst>
                    <a:ext uri="{FF2B5EF4-FFF2-40B4-BE49-F238E27FC236}">
                      <a16:creationId xmlns:a16="http://schemas.microsoft.com/office/drawing/2014/main" id="{8B523E7F-33C4-4F0B-835D-B5CA29C9091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3" name="Rectangle 5">
                  <a:extLst>
                    <a:ext uri="{FF2B5EF4-FFF2-40B4-BE49-F238E27FC236}">
                      <a16:creationId xmlns:a16="http://schemas.microsoft.com/office/drawing/2014/main" id="{6C9579C5-6752-490A-BF3B-108308F44DD4}"/>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4" name="Rectangle 11">
                  <a:extLst>
                    <a:ext uri="{FF2B5EF4-FFF2-40B4-BE49-F238E27FC236}">
                      <a16:creationId xmlns:a16="http://schemas.microsoft.com/office/drawing/2014/main" id="{38C275CD-8C27-4E99-9C9D-CAFF485731AA}"/>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98" name="Group 97">
                <a:extLst>
                  <a:ext uri="{FF2B5EF4-FFF2-40B4-BE49-F238E27FC236}">
                    <a16:creationId xmlns:a16="http://schemas.microsoft.com/office/drawing/2014/main" id="{0F13A2A7-0068-48A8-AFA7-3C046569CAF9}"/>
                  </a:ext>
                </a:extLst>
              </p:cNvPr>
              <p:cNvGrpSpPr/>
              <p:nvPr/>
            </p:nvGrpSpPr>
            <p:grpSpPr>
              <a:xfrm>
                <a:off x="5896163" y="829800"/>
                <a:ext cx="2167128" cy="699826"/>
                <a:chOff x="1326379" y="829800"/>
                <a:chExt cx="2167128" cy="699826"/>
              </a:xfrm>
            </p:grpSpPr>
            <p:sp>
              <p:nvSpPr>
                <p:cNvPr id="99" name="Rectangle 18">
                  <a:extLst>
                    <a:ext uri="{FF2B5EF4-FFF2-40B4-BE49-F238E27FC236}">
                      <a16:creationId xmlns:a16="http://schemas.microsoft.com/office/drawing/2014/main" id="{A571C328-AB8B-41F5-AF59-1109200D4319}"/>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0" name="Rectangle 5">
                  <a:extLst>
                    <a:ext uri="{FF2B5EF4-FFF2-40B4-BE49-F238E27FC236}">
                      <a16:creationId xmlns:a16="http://schemas.microsoft.com/office/drawing/2014/main" id="{D38C2276-ED68-4819-9B14-61BD30408830}"/>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1" name="Rectangle 11">
                  <a:extLst>
                    <a:ext uri="{FF2B5EF4-FFF2-40B4-BE49-F238E27FC236}">
                      <a16:creationId xmlns:a16="http://schemas.microsoft.com/office/drawing/2014/main" id="{2840ACE8-D588-438F-A965-F6B56C0BFD8D}"/>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a:solidFill>
                        <a:srgbClr val="00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grpSp>
      <p:grpSp>
        <p:nvGrpSpPr>
          <p:cNvPr id="108" name="Group 107">
            <a:extLst>
              <a:ext uri="{FF2B5EF4-FFF2-40B4-BE49-F238E27FC236}">
                <a16:creationId xmlns:a16="http://schemas.microsoft.com/office/drawing/2014/main" id="{4732AE5D-3D60-451C-AB7C-75411522030F}"/>
              </a:ext>
            </a:extLst>
          </p:cNvPr>
          <p:cNvGrpSpPr/>
          <p:nvPr/>
        </p:nvGrpSpPr>
        <p:grpSpPr>
          <a:xfrm>
            <a:off x="7811699" y="383500"/>
            <a:ext cx="1035033" cy="225263"/>
            <a:chOff x="7811694" y="1345559"/>
            <a:chExt cx="1035033" cy="225262"/>
          </a:xfrm>
        </p:grpSpPr>
        <p:pic>
          <p:nvPicPr>
            <p:cNvPr id="109" name="Picture 108">
              <a:extLst>
                <a:ext uri="{FF2B5EF4-FFF2-40B4-BE49-F238E27FC236}">
                  <a16:creationId xmlns:a16="http://schemas.microsoft.com/office/drawing/2014/main" id="{EB347BB3-D3B5-4338-B3B1-43DDAD3C2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10" name="TextBox 109">
              <a:extLst>
                <a:ext uri="{FF2B5EF4-FFF2-40B4-BE49-F238E27FC236}">
                  <a16:creationId xmlns:a16="http://schemas.microsoft.com/office/drawing/2014/main" id="{B797BF35-8B14-4D02-93E5-2E3C9209688A}"/>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148633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COST POOLS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a:solidFill>
                <a:srgbClr val="FFFFFF"/>
              </a:solidFill>
              <a:latin typeface="Calibri" panose="020F0502020204030204" pitchFamily="34" charset="0"/>
            </a:endParaRPr>
          </a:p>
        </p:txBody>
      </p:sp>
      <p:grpSp>
        <p:nvGrpSpPr>
          <p:cNvPr id="2" name="Group 1">
            <a:extLst>
              <a:ext uri="{FF2B5EF4-FFF2-40B4-BE49-F238E27FC236}">
                <a16:creationId xmlns:a16="http://schemas.microsoft.com/office/drawing/2014/main" id="{CB427B18-2C25-4CD6-83CC-F49B14378C3D}"/>
              </a:ext>
            </a:extLst>
          </p:cNvPr>
          <p:cNvGrpSpPr/>
          <p:nvPr/>
        </p:nvGrpSpPr>
        <p:grpSpPr>
          <a:xfrm>
            <a:off x="230913" y="878703"/>
            <a:ext cx="8669247" cy="3579839"/>
            <a:chOff x="230913" y="878703"/>
            <a:chExt cx="8669247" cy="2924005"/>
          </a:xfrm>
        </p:grpSpPr>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OUTSIDE</a:t>
              </a:r>
            </a:p>
            <a:p>
              <a:pPr algn="ctr" defTabSz="914378">
                <a:defRPr/>
              </a:pPr>
              <a:r>
                <a:rPr lang="en-US" sz="1100" b="1">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FACILITIES</a:t>
              </a:r>
            </a:p>
            <a:p>
              <a:pPr algn="ctr" defTabSz="914378">
                <a:defRPr/>
              </a:pPr>
              <a:r>
                <a:rPr lang="en-US" sz="1100" b="1">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a:solidFill>
                    <a:srgbClr val="353C45"/>
                  </a:solidFill>
                  <a:latin typeface="Calibri" panose="020F0502020204030204" pitchFamily="34" charset="0"/>
                </a:rPr>
                <a:t>by Shared </a:t>
              </a:r>
            </a:p>
            <a:p>
              <a:pPr algn="ctr" defTabSz="914378">
                <a:lnSpc>
                  <a:spcPct val="90000"/>
                </a:lnSpc>
                <a:defRPr/>
              </a:pPr>
              <a:r>
                <a:rPr lang="en-US" sz="90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56360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a:solidFill>
                  <a:srgbClr val="353C45"/>
                </a:solidFill>
                <a:latin typeface="Calibri" panose="020F0502020204030204" pitchFamily="34" charset="0"/>
              </a:rPr>
              <a:t>TOWERS</a:t>
            </a:r>
            <a:r>
              <a:rPr lang="en-US" sz="1600" b="1">
                <a:solidFill>
                  <a:srgbClr val="FF0000"/>
                </a:solidFill>
                <a:latin typeface="Calibri" panose="020F0502020204030204" pitchFamily="34" charset="0"/>
              </a:rPr>
              <a:t> </a:t>
            </a:r>
            <a:r>
              <a:rPr lang="en-US" sz="1600" b="1">
                <a:solidFill>
                  <a:srgbClr val="353C45"/>
                </a:solidFill>
                <a:latin typeface="Calibri" panose="020F0502020204030204" pitchFamily="34" charset="0"/>
              </a:rPr>
              <a:t>(v4.0)</a:t>
            </a:r>
            <a:endParaRPr lang="en-US" sz="1600" b="1" i="1">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DATA</a:t>
            </a:r>
          </a:p>
          <a:p>
            <a:pPr algn="ctr"/>
            <a:r>
              <a:rPr lang="en-US" sz="800" b="1">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a:solidFill>
                <a:srgbClr val="353C45"/>
              </a:solidFill>
              <a:latin typeface="Calibri" panose="020F0502020204030204" pitchFamily="34" charset="0"/>
            </a:endParaRPr>
          </a:p>
          <a:p>
            <a:pPr algn="ctr"/>
            <a:r>
              <a:rPr lang="en-US" sz="800" b="1">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SECURITY &amp;</a:t>
            </a:r>
          </a:p>
          <a:p>
            <a:pPr algn="ctr"/>
            <a:r>
              <a:rPr lang="en-US" sz="800" b="1">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IT</a:t>
            </a:r>
          </a:p>
          <a:p>
            <a:pPr algn="ctr"/>
            <a:r>
              <a:rPr lang="en-US" sz="800" b="1">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48089"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Enterprise </a:t>
            </a:r>
          </a:p>
          <a:p>
            <a:pPr algn="ctr">
              <a:lnSpc>
                <a:spcPct val="85000"/>
              </a:lnSpc>
            </a:pPr>
            <a:r>
              <a:rPr lang="en-US" sz="800" dirty="0">
                <a:solidFill>
                  <a:srgbClr val="353C45"/>
                </a:solidFill>
                <a:latin typeface="Calibri" panose="020F0502020204030204" pitchFamily="34" charset="0"/>
              </a:rPr>
              <a:t>Data Center</a:t>
            </a:r>
          </a:p>
        </p:txBody>
      </p:sp>
      <p:sp>
        <p:nvSpPr>
          <p:cNvPr id="22" name="Rectangle 21"/>
          <p:cNvSpPr/>
          <p:nvPr/>
        </p:nvSpPr>
        <p:spPr>
          <a:xfrm>
            <a:off x="1825671" y="128149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Online Storage</a:t>
            </a:r>
          </a:p>
        </p:txBody>
      </p:sp>
      <p:sp>
        <p:nvSpPr>
          <p:cNvPr id="25" name="Rectangle 24"/>
          <p:cNvSpPr/>
          <p:nvPr/>
        </p:nvSpPr>
        <p:spPr>
          <a:xfrm>
            <a:off x="6558417"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Service</a:t>
            </a:r>
          </a:p>
          <a:p>
            <a:pPr algn="ctr">
              <a:lnSpc>
                <a:spcPct val="85000"/>
              </a:lnSpc>
            </a:pPr>
            <a:r>
              <a:rPr lang="en-US" sz="800">
                <a:solidFill>
                  <a:srgbClr val="353C45"/>
                </a:solidFill>
                <a:latin typeface="Calibri" panose="020F0502020204030204" pitchFamily="34" charset="0"/>
              </a:rPr>
              <a:t>Management</a:t>
            </a:r>
          </a:p>
        </p:txBody>
      </p:sp>
      <p:sp>
        <p:nvSpPr>
          <p:cNvPr id="28" name="Rectangle 27"/>
          <p:cNvSpPr/>
          <p:nvPr/>
        </p:nvSpPr>
        <p:spPr>
          <a:xfrm>
            <a:off x="1825671"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Offline Storage</a:t>
            </a:r>
          </a:p>
        </p:txBody>
      </p:sp>
      <p:sp>
        <p:nvSpPr>
          <p:cNvPr id="31" name="Rectangle 30"/>
          <p:cNvSpPr/>
          <p:nvPr/>
        </p:nvSpPr>
        <p:spPr>
          <a:xfrm>
            <a:off x="6558417"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Operations </a:t>
            </a:r>
          </a:p>
          <a:p>
            <a:pPr algn="ctr">
              <a:lnSpc>
                <a:spcPct val="85000"/>
              </a:lnSpc>
            </a:pPr>
            <a:r>
              <a:rPr lang="en-US" sz="800">
                <a:solidFill>
                  <a:srgbClr val="353C45"/>
                </a:solidFill>
                <a:latin typeface="Calibri" panose="020F0502020204030204" pitchFamily="34" charset="0"/>
              </a:rPr>
              <a:t>Center</a:t>
            </a:r>
          </a:p>
        </p:txBody>
      </p:sp>
      <p:sp>
        <p:nvSpPr>
          <p:cNvPr id="49" name="Rectangle 48"/>
          <p:cNvSpPr/>
          <p:nvPr/>
        </p:nvSpPr>
        <p:spPr>
          <a:xfrm>
            <a:off x="7347208"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Disaster Recovery</a:t>
            </a:r>
          </a:p>
        </p:txBody>
      </p:sp>
      <p:sp>
        <p:nvSpPr>
          <p:cNvPr id="33" name="Rectangle 32"/>
          <p:cNvSpPr/>
          <p:nvPr/>
        </p:nvSpPr>
        <p:spPr>
          <a:xfrm>
            <a:off x="6558417"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Program, Product  </a:t>
            </a:r>
          </a:p>
          <a:p>
            <a:pPr algn="ctr">
              <a:lnSpc>
                <a:spcPct val="85000"/>
              </a:lnSpc>
            </a:pPr>
            <a:r>
              <a:rPr lang="en-US" sz="8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Central </a:t>
            </a:r>
          </a:p>
          <a:p>
            <a:pPr algn="ctr">
              <a:lnSpc>
                <a:spcPct val="85000"/>
              </a:lnSpc>
            </a:pPr>
            <a:r>
              <a:rPr lang="en-US" sz="800">
                <a:solidFill>
                  <a:srgbClr val="353C45"/>
                </a:solidFill>
                <a:latin typeface="Calibri" panose="020F0502020204030204" pitchFamily="34" charset="0"/>
              </a:rPr>
              <a:t>Print</a:t>
            </a:r>
          </a:p>
        </p:txBody>
      </p:sp>
      <p:sp>
        <p:nvSpPr>
          <p:cNvPr id="43" name="Rectangle 42"/>
          <p:cNvSpPr/>
          <p:nvPr/>
        </p:nvSpPr>
        <p:spPr>
          <a:xfrm>
            <a:off x="2614462" y="128149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LAN/WAN</a:t>
            </a:r>
          </a:p>
        </p:txBody>
      </p:sp>
      <p:sp>
        <p:nvSpPr>
          <p:cNvPr id="44" name="Rectangle 43"/>
          <p:cNvSpPr/>
          <p:nvPr/>
        </p:nvSpPr>
        <p:spPr>
          <a:xfrm>
            <a:off x="2614462"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Voice</a:t>
            </a:r>
          </a:p>
        </p:txBody>
      </p:sp>
      <p:sp>
        <p:nvSpPr>
          <p:cNvPr id="54" name="Rectangle 53"/>
          <p:cNvSpPr/>
          <p:nvPr/>
        </p:nvSpPr>
        <p:spPr>
          <a:xfrm>
            <a:off x="1036880"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Servers</a:t>
            </a:r>
          </a:p>
        </p:txBody>
      </p:sp>
      <p:sp>
        <p:nvSpPr>
          <p:cNvPr id="56" name="Rectangle 55"/>
          <p:cNvSpPr/>
          <p:nvPr/>
        </p:nvSpPr>
        <p:spPr>
          <a:xfrm>
            <a:off x="1036880"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Unix</a:t>
            </a:r>
          </a:p>
        </p:txBody>
      </p:sp>
      <p:sp>
        <p:nvSpPr>
          <p:cNvPr id="57" name="Rectangle 56"/>
          <p:cNvSpPr/>
          <p:nvPr/>
        </p:nvSpPr>
        <p:spPr>
          <a:xfrm>
            <a:off x="3403253"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Middleware</a:t>
            </a:r>
          </a:p>
        </p:txBody>
      </p:sp>
      <p:sp>
        <p:nvSpPr>
          <p:cNvPr id="60" name="Rectangle 59"/>
          <p:cNvSpPr/>
          <p:nvPr/>
        </p:nvSpPr>
        <p:spPr>
          <a:xfrm>
            <a:off x="7347208"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Security </a:t>
            </a:r>
          </a:p>
        </p:txBody>
      </p:sp>
      <p:sp>
        <p:nvSpPr>
          <p:cNvPr id="61" name="Rectangle 60"/>
          <p:cNvSpPr/>
          <p:nvPr/>
        </p:nvSpPr>
        <p:spPr>
          <a:xfrm>
            <a:off x="7347208"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Compliance</a:t>
            </a:r>
          </a:p>
        </p:txBody>
      </p:sp>
      <p:sp>
        <p:nvSpPr>
          <p:cNvPr id="65" name="Rectangle 64"/>
          <p:cNvSpPr/>
          <p:nvPr/>
        </p:nvSpPr>
        <p:spPr>
          <a:xfrm>
            <a:off x="8135995"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Management &amp; Strategic Planning</a:t>
            </a:r>
          </a:p>
        </p:txBody>
      </p:sp>
      <p:sp>
        <p:nvSpPr>
          <p:cNvPr id="66" name="Rectangle 65"/>
          <p:cNvSpPr/>
          <p:nvPr/>
        </p:nvSpPr>
        <p:spPr>
          <a:xfrm>
            <a:off x="8135995"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Enterprise Architecture</a:t>
            </a:r>
          </a:p>
        </p:txBody>
      </p:sp>
      <p:sp>
        <p:nvSpPr>
          <p:cNvPr id="67" name="Rectangle 66"/>
          <p:cNvSpPr/>
          <p:nvPr/>
        </p:nvSpPr>
        <p:spPr>
          <a:xfrm>
            <a:off x="8135995"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Finance</a:t>
            </a:r>
          </a:p>
        </p:txBody>
      </p:sp>
      <p:sp>
        <p:nvSpPr>
          <p:cNvPr id="68" name="Rectangle 67"/>
          <p:cNvSpPr/>
          <p:nvPr/>
        </p:nvSpPr>
        <p:spPr>
          <a:xfrm>
            <a:off x="8135995"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Vendor </a:t>
            </a:r>
          </a:p>
          <a:p>
            <a:pPr algn="ctr">
              <a:lnSpc>
                <a:spcPct val="85000"/>
              </a:lnSpc>
            </a:pPr>
            <a:r>
              <a:rPr lang="en-US" sz="800">
                <a:solidFill>
                  <a:srgbClr val="353C45"/>
                </a:solidFill>
                <a:latin typeface="Calibri" panose="020F0502020204030204" pitchFamily="34" charset="0"/>
              </a:rPr>
              <a:t>Management</a:t>
            </a:r>
          </a:p>
        </p:txBody>
      </p:sp>
      <p:sp>
        <p:nvSpPr>
          <p:cNvPr id="55" name="Rectangle 54"/>
          <p:cNvSpPr/>
          <p:nvPr/>
        </p:nvSpPr>
        <p:spPr>
          <a:xfrm>
            <a:off x="4980835"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Workspace</a:t>
            </a:r>
          </a:p>
        </p:txBody>
      </p:sp>
      <p:sp>
        <p:nvSpPr>
          <p:cNvPr id="62" name="Rectangle 61"/>
          <p:cNvSpPr/>
          <p:nvPr/>
        </p:nvSpPr>
        <p:spPr>
          <a:xfrm>
            <a:off x="4980835"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Mobile </a:t>
            </a:r>
          </a:p>
          <a:p>
            <a:pPr algn="ctr">
              <a:lnSpc>
                <a:spcPct val="85000"/>
              </a:lnSpc>
            </a:pPr>
            <a:r>
              <a:rPr lang="en-US" sz="800">
                <a:solidFill>
                  <a:srgbClr val="353C45"/>
                </a:solidFill>
                <a:latin typeface="Calibri" panose="020F0502020204030204" pitchFamily="34" charset="0"/>
              </a:rPr>
              <a:t>Devices</a:t>
            </a:r>
          </a:p>
        </p:txBody>
      </p:sp>
      <p:sp>
        <p:nvSpPr>
          <p:cNvPr id="63" name="Rectangle 62"/>
          <p:cNvSpPr/>
          <p:nvPr/>
        </p:nvSpPr>
        <p:spPr>
          <a:xfrm>
            <a:off x="4980835"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End User Software</a:t>
            </a:r>
          </a:p>
        </p:txBody>
      </p:sp>
      <p:sp>
        <p:nvSpPr>
          <p:cNvPr id="70" name="Rectangle 69"/>
          <p:cNvSpPr/>
          <p:nvPr/>
        </p:nvSpPr>
        <p:spPr>
          <a:xfrm>
            <a:off x="4980835"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Conferencing </a:t>
            </a:r>
          </a:p>
          <a:p>
            <a:pPr algn="ctr">
              <a:lnSpc>
                <a:spcPct val="85000"/>
              </a:lnSpc>
            </a:pPr>
            <a:r>
              <a:rPr lang="en-US" sz="800">
                <a:solidFill>
                  <a:srgbClr val="353C45"/>
                </a:solidFill>
                <a:latin typeface="Calibri" panose="020F0502020204030204" pitchFamily="34" charset="0"/>
              </a:rPr>
              <a:t>&amp; AV</a:t>
            </a:r>
          </a:p>
        </p:txBody>
      </p:sp>
      <p:sp>
        <p:nvSpPr>
          <p:cNvPr id="77" name="Rectangle 76"/>
          <p:cNvSpPr/>
          <p:nvPr/>
        </p:nvSpPr>
        <p:spPr>
          <a:xfrm>
            <a:off x="1036880" y="2725589"/>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Converged Infrastructure</a:t>
            </a:r>
          </a:p>
        </p:txBody>
      </p:sp>
      <p:sp>
        <p:nvSpPr>
          <p:cNvPr id="78" name="Rectangle 77"/>
          <p:cNvSpPr/>
          <p:nvPr/>
        </p:nvSpPr>
        <p:spPr>
          <a:xfrm>
            <a:off x="3403253"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Database</a:t>
            </a:r>
          </a:p>
        </p:txBody>
      </p:sp>
      <p:sp>
        <p:nvSpPr>
          <p:cNvPr id="79" name="Rectangle 78"/>
          <p:cNvSpPr/>
          <p:nvPr/>
        </p:nvSpPr>
        <p:spPr>
          <a:xfrm>
            <a:off x="1036880"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Midrange</a:t>
            </a:r>
          </a:p>
        </p:txBody>
      </p:sp>
      <p:sp>
        <p:nvSpPr>
          <p:cNvPr id="83" name="Rectangle 82"/>
          <p:cNvSpPr/>
          <p:nvPr/>
        </p:nvSpPr>
        <p:spPr>
          <a:xfrm>
            <a:off x="1825671" y="224422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a:t>
            </a:r>
          </a:p>
          <a:p>
            <a:pPr algn="ctr">
              <a:lnSpc>
                <a:spcPct val="85000"/>
              </a:lnSpc>
            </a:pPr>
            <a:r>
              <a:rPr lang="en-US" sz="800">
                <a:solidFill>
                  <a:srgbClr val="353C45"/>
                </a:solidFill>
                <a:latin typeface="Calibri" panose="020F0502020204030204" pitchFamily="34" charset="0"/>
              </a:rPr>
              <a:t>Online Storage</a:t>
            </a:r>
          </a:p>
        </p:txBody>
      </p:sp>
      <p:sp>
        <p:nvSpPr>
          <p:cNvPr id="84" name="Rectangle 83"/>
          <p:cNvSpPr/>
          <p:nvPr/>
        </p:nvSpPr>
        <p:spPr>
          <a:xfrm>
            <a:off x="1825671" y="2725589"/>
            <a:ext cx="731520" cy="400363"/>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 </a:t>
            </a:r>
          </a:p>
          <a:p>
            <a:pPr algn="ctr">
              <a:lnSpc>
                <a:spcPct val="85000"/>
              </a:lnSpc>
            </a:pPr>
            <a:r>
              <a:rPr lang="en-US" sz="800">
                <a:solidFill>
                  <a:srgbClr val="353C45"/>
                </a:solidFill>
                <a:latin typeface="Calibri" panose="020F0502020204030204" pitchFamily="34" charset="0"/>
              </a:rPr>
              <a:t>Offline Storage</a:t>
            </a:r>
          </a:p>
        </p:txBody>
      </p:sp>
      <p:sp>
        <p:nvSpPr>
          <p:cNvPr id="87" name="Rectangle 86"/>
          <p:cNvSpPr/>
          <p:nvPr/>
        </p:nvSpPr>
        <p:spPr>
          <a:xfrm>
            <a:off x="1036880"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Mainframe</a:t>
            </a:r>
          </a:p>
        </p:txBody>
      </p:sp>
      <p:sp>
        <p:nvSpPr>
          <p:cNvPr id="81" name="Rectangle 80"/>
          <p:cNvSpPr/>
          <p:nvPr/>
        </p:nvSpPr>
        <p:spPr>
          <a:xfrm>
            <a:off x="246939"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Other </a:t>
            </a:r>
          </a:p>
          <a:p>
            <a:pPr algn="ctr">
              <a:lnSpc>
                <a:spcPct val="85000"/>
              </a:lnSpc>
            </a:pPr>
            <a:r>
              <a:rPr lang="en-US" sz="800">
                <a:solidFill>
                  <a:srgbClr val="353C45"/>
                </a:solidFill>
                <a:latin typeface="Calibri" panose="020F0502020204030204" pitchFamily="34" charset="0"/>
              </a:rPr>
              <a:t>Facilities</a:t>
            </a:r>
          </a:p>
        </p:txBody>
      </p:sp>
      <p:sp>
        <p:nvSpPr>
          <p:cNvPr id="90" name="Rectangle 89"/>
          <p:cNvSpPr/>
          <p:nvPr/>
        </p:nvSpPr>
        <p:spPr>
          <a:xfrm>
            <a:off x="5769626"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Application Development</a:t>
            </a:r>
          </a:p>
        </p:txBody>
      </p:sp>
      <p:sp>
        <p:nvSpPr>
          <p:cNvPr id="91" name="Rectangle 90"/>
          <p:cNvSpPr/>
          <p:nvPr/>
        </p:nvSpPr>
        <p:spPr>
          <a:xfrm>
            <a:off x="5769626"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Application Support </a:t>
            </a:r>
          </a:p>
          <a:p>
            <a:pPr algn="ctr">
              <a:lnSpc>
                <a:spcPct val="85000"/>
              </a:lnSpc>
            </a:pPr>
            <a:r>
              <a:rPr lang="en-US" sz="800">
                <a:solidFill>
                  <a:srgbClr val="353C45"/>
                </a:solidFill>
                <a:latin typeface="Calibri" panose="020F0502020204030204" pitchFamily="34" charset="0"/>
              </a:rPr>
              <a:t>&amp; Operations</a:t>
            </a:r>
          </a:p>
        </p:txBody>
      </p:sp>
      <p:sp>
        <p:nvSpPr>
          <p:cNvPr id="58" name="Rectangle 57"/>
          <p:cNvSpPr/>
          <p:nvPr/>
        </p:nvSpPr>
        <p:spPr>
          <a:xfrm>
            <a:off x="3403253"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Database</a:t>
            </a:r>
          </a:p>
        </p:txBody>
      </p:sp>
      <p:sp>
        <p:nvSpPr>
          <p:cNvPr id="107" name="Rectangle 106"/>
          <p:cNvSpPr/>
          <p:nvPr/>
        </p:nvSpPr>
        <p:spPr>
          <a:xfrm>
            <a:off x="3403253"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Middleware</a:t>
            </a:r>
          </a:p>
        </p:txBody>
      </p:sp>
      <p:sp>
        <p:nvSpPr>
          <p:cNvPr id="111" name="Rectangle 110"/>
          <p:cNvSpPr/>
          <p:nvPr/>
        </p:nvSpPr>
        <p:spPr>
          <a:xfrm>
            <a:off x="4980835"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IT Help</a:t>
            </a:r>
          </a:p>
          <a:p>
            <a:pPr algn="ctr">
              <a:lnSpc>
                <a:spcPct val="85000"/>
              </a:lnSpc>
            </a:pPr>
            <a:r>
              <a:rPr lang="en-US" sz="800">
                <a:solidFill>
                  <a:srgbClr val="353C45"/>
                </a:solidFill>
                <a:latin typeface="Calibri" panose="020F0502020204030204" pitchFamily="34" charset="0"/>
              </a:rPr>
              <a:t>Desk</a:t>
            </a:r>
          </a:p>
        </p:txBody>
      </p:sp>
      <p:sp>
        <p:nvSpPr>
          <p:cNvPr id="112" name="Rectangle 111"/>
          <p:cNvSpPr/>
          <p:nvPr/>
        </p:nvSpPr>
        <p:spPr>
          <a:xfrm>
            <a:off x="4980835" y="41781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Deskside</a:t>
            </a:r>
          </a:p>
          <a:p>
            <a:pPr algn="ctr">
              <a:lnSpc>
                <a:spcPct val="85000"/>
              </a:lnSpc>
            </a:pPr>
            <a:r>
              <a:rPr lang="en-US" sz="800" dirty="0">
                <a:solidFill>
                  <a:srgbClr val="353C45"/>
                </a:solidFill>
                <a:latin typeface="Calibri" panose="020F0502020204030204" pitchFamily="34" charset="0"/>
              </a:rPr>
              <a:t>Support</a:t>
            </a:r>
          </a:p>
        </p:txBody>
      </p:sp>
      <p:sp>
        <p:nvSpPr>
          <p:cNvPr id="114" name="Rectangle 113"/>
          <p:cNvSpPr/>
          <p:nvPr/>
        </p:nvSpPr>
        <p:spPr>
          <a:xfrm>
            <a:off x="6558417"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Client </a:t>
            </a:r>
          </a:p>
          <a:p>
            <a:pPr algn="ctr">
              <a:lnSpc>
                <a:spcPct val="85000"/>
              </a:lnSpc>
            </a:pPr>
            <a:r>
              <a:rPr lang="en-US" sz="800">
                <a:solidFill>
                  <a:srgbClr val="353C45"/>
                </a:solidFill>
                <a:latin typeface="Calibri" panose="020F0502020204030204" pitchFamily="34" charset="0"/>
              </a:rPr>
              <a:t>Management</a:t>
            </a:r>
          </a:p>
        </p:txBody>
      </p:sp>
      <p:sp>
        <p:nvSpPr>
          <p:cNvPr id="89" name="Rectangle 88"/>
          <p:cNvSpPr/>
          <p:nvPr/>
        </p:nvSpPr>
        <p:spPr>
          <a:xfrm>
            <a:off x="2614462"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Transport</a:t>
            </a:r>
          </a:p>
        </p:txBody>
      </p:sp>
      <p:sp>
        <p:nvSpPr>
          <p:cNvPr id="73" name="Rectangle 72"/>
          <p:cNvSpPr/>
          <p:nvPr/>
        </p:nvSpPr>
        <p:spPr>
          <a:xfrm>
            <a:off x="4980835"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Network </a:t>
            </a:r>
          </a:p>
          <a:p>
            <a:pPr algn="ctr">
              <a:lnSpc>
                <a:spcPct val="85000"/>
              </a:lnSpc>
            </a:pPr>
            <a:r>
              <a:rPr lang="en-US" sz="800">
                <a:solidFill>
                  <a:srgbClr val="353C45"/>
                </a:solidFill>
                <a:latin typeface="Calibri" panose="020F0502020204030204" pitchFamily="34" charset="0"/>
              </a:rPr>
              <a:t>Printers</a:t>
            </a:r>
          </a:p>
        </p:txBody>
      </p:sp>
      <p:sp>
        <p:nvSpPr>
          <p:cNvPr id="108" name="Rectangle 107"/>
          <p:cNvSpPr/>
          <p:nvPr/>
        </p:nvSpPr>
        <p:spPr>
          <a:xfrm>
            <a:off x="1036880"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High Performance Computing</a:t>
            </a:r>
          </a:p>
        </p:txBody>
      </p:sp>
      <p:sp>
        <p:nvSpPr>
          <p:cNvPr id="113" name="Rectangle 112"/>
          <p:cNvSpPr/>
          <p:nvPr/>
        </p:nvSpPr>
        <p:spPr>
          <a:xfrm>
            <a:off x="5769626"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chemeClr val="tx1"/>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a:solidFill>
                  <a:schemeClr val="tx1"/>
                </a:solidFill>
                <a:latin typeface="Calibri" panose="020F0502020204030204" pitchFamily="34" charset="0"/>
              </a:rPr>
              <a:t>Big Data</a:t>
            </a:r>
          </a:p>
        </p:txBody>
      </p:sp>
    </p:spTree>
    <p:custDataLst>
      <p:tags r:id="rId1"/>
    </p:custDataLst>
    <p:extLst>
      <p:ext uri="{BB962C8B-B14F-4D97-AF65-F5344CB8AC3E}">
        <p14:creationId xmlns:p14="http://schemas.microsoft.com/office/powerpoint/2010/main" val="296483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heme/theme1.xml><?xml version="1.0" encoding="utf-8"?>
<a:theme xmlns:a="http://schemas.openxmlformats.org/drawingml/2006/main" name="TBM Council">
  <a:themeElements>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spPr>
      <a:bodyPr wrap="square" rtlCol="0" anchor="ctr">
        <a:noAutofit/>
      </a:bodyPr>
      <a:lstStyle>
        <a:defPPr algn="ctr">
          <a:defRPr dirty="0" err="1" smtClean="0">
            <a:solidFill>
              <a:schemeClr val="bg1"/>
            </a:solidFill>
            <a:latin typeface="+mn-lt"/>
          </a:defRPr>
        </a:defPPr>
      </a:lst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TBM Council PPT Template.potx [Read-Only]" id="{E5EE94F0-14A3-4E4B-BDD4-26B914295DE1}" vid="{D847FC54-354E-4BDB-A285-0E740A9F49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082.0">
  <timings duration="303516"/>
</athena>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athena xmlns="http://schemas.microsoft.com/edu/athena" version="0.1.3082.0">
  <timings duration="303516"/>
</athena>
</file>

<file path=customXml/item12.xml><?xml version="1.0" encoding="utf-8"?>
<athena xmlns="http://schemas.microsoft.com/edu/athena" version="0.1.3082.0">
  <timings duration="303516"/>
</athena>
</file>

<file path=customXml/item13.xml><?xml version="1.0" encoding="utf-8"?>
<ct:contentTypeSchema xmlns:ct="http://schemas.microsoft.com/office/2006/metadata/contentType" xmlns:ma="http://schemas.microsoft.com/office/2006/metadata/properties/metaAttributes" ct:_="" ma:_="" ma:contentTypeName="Document" ma:contentTypeID="0x010100FAA3BC299C723D4A81471229C726F087" ma:contentTypeVersion="7" ma:contentTypeDescription="Create a new document." ma:contentTypeScope="" ma:versionID="498a840fa18b09b830342193436aee30">
  <xsd:schema xmlns:xsd="http://www.w3.org/2001/XMLSchema" xmlns:xs="http://www.w3.org/2001/XMLSchema" xmlns:p="http://schemas.microsoft.com/office/2006/metadata/properties" xmlns:ns2="6ede4e7f-1477-4684-b4fc-925689b41634" xmlns:ns3="d70cc092-7fe4-419a-9843-d2c36da24691" targetNamespace="http://schemas.microsoft.com/office/2006/metadata/properties" ma:root="true" ma:fieldsID="872c657f0520781ababb328470bdb400" ns2:_="" ns3:_="">
    <xsd:import namespace="6ede4e7f-1477-4684-b4fc-925689b41634"/>
    <xsd:import namespace="d70cc092-7fe4-419a-9843-d2c36da24691"/>
    <xsd:element name="properties">
      <xsd:complexType>
        <xsd:sequence>
          <xsd:element name="documentManagement">
            <xsd:complexType>
              <xsd:all>
                <xsd:element ref="ns2:_dlc_DocId" minOccurs="0"/>
                <xsd:element ref="ns2:_dlc_DocIdUrl" minOccurs="0"/>
                <xsd:element ref="ns2:_dlc_DocIdPersistId" minOccurs="0"/>
                <xsd:element ref="ns3:Apptio_x0020_Participants" minOccurs="0"/>
                <xsd:element ref="ns3:_x0073_mm4" minOccurs="0"/>
                <xsd:element ref="ns3:Interaction_x0020_Type" minOccurs="0"/>
                <xsd:element ref="ns3:Topic_x0028_s_x0029__x0020_Discus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e4e7f-1477-4684-b4fc-925689b416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0cc092-7fe4-419a-9843-d2c36da24691" elementFormDefault="qualified">
    <xsd:import namespace="http://schemas.microsoft.com/office/2006/documentManagement/types"/>
    <xsd:import namespace="http://schemas.microsoft.com/office/infopath/2007/PartnerControls"/>
    <xsd:element name="Apptio_x0020_Participants" ma:index="11" nillable="true" ma:displayName="Apptio Participants" ma:list="UserInfo" ma:SharePointGroup="0" ma:internalName="Apptio_x0020_Participant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73_mm4" ma:index="12" nillable="true" ma:displayName="Date of Interaction" ma:internalName="_x0073_mm4">
      <xsd:simpleType>
        <xsd:restriction base="dms:DateTime"/>
      </xsd:simpleType>
    </xsd:element>
    <xsd:element name="Interaction_x0020_Type" ma:index="13" nillable="true" ma:displayName="Interaction Type" ma:internalName="Interaction_x0020_Type">
      <xsd:complexType>
        <xsd:complexContent>
          <xsd:extension base="dms:MultiChoiceFillIn">
            <xsd:sequence>
              <xsd:element name="Value" maxOccurs="unbounded" minOccurs="0" nillable="true">
                <xsd:simpleType>
                  <xsd:union memberTypes="dms:Text">
                    <xsd:simpleType>
                      <xsd:restriction base="dms:Choice">
                        <xsd:enumeration value="NPS"/>
                        <xsd:enumeration value="LUG"/>
                        <xsd:enumeration value="Phone Call"/>
                        <xsd:enumeration value="Email"/>
                        <xsd:enumeration value="Customer Preview"/>
                        <xsd:enumeration value="QBR"/>
                        <xsd:enumeration value="Customer Survey"/>
                        <xsd:enumeration value="Escalation"/>
                        <xsd:enumeration value="Community Forums"/>
                        <xsd:enumeration value="LiveSite"/>
                        <xsd:enumeration value="CS Feedback"/>
                        <xsd:enumeration value="(Pre)Sales Feedback"/>
                        <xsd:enumeration value="GBP advisory Feedback"/>
                        <xsd:enumeration value="Other(s)"/>
                      </xsd:restriction>
                    </xsd:simpleType>
                  </xsd:union>
                </xsd:simpleType>
              </xsd:element>
            </xsd:sequence>
          </xsd:extension>
        </xsd:complexContent>
      </xsd:complexType>
    </xsd:element>
    <xsd:element name="Topic_x0028_s_x0029__x0020_Discussed" ma:index="14" nillable="true" ma:displayName="Key Topic(s)/Summary" ma:internalName="Topic_x0028_s_x0029__x0020_Discussed">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15.xml><?xml version="1.0" encoding="utf-8"?>
<athena xmlns="http://schemas.microsoft.com/edu/athena" version="0.1.3082.0">
  <timings duration="303516"/>
</athena>
</file>

<file path=customXml/item16.xml><?xml version="1.0" encoding="utf-8"?>
<athena xmlns="http://schemas.microsoft.com/edu/athena" version="0.1.3082.0">
  <timings duration="303516"/>
</athena>
</file>

<file path=customXml/item17.xml><?xml version="1.0" encoding="utf-8"?>
<athena xmlns="http://schemas.microsoft.com/edu/athena" version="0.1.3082.0">
  <timings duration="303516"/>
</athena>
</file>

<file path=customXml/item18.xml><?xml version="1.0" encoding="utf-8"?>
<athena xmlns="http://schemas.microsoft.com/edu/athena" version="0.1.3082.0">
  <timings duration="303516"/>
</athena>
</file>

<file path=customXml/item19.xml><?xml version="1.0" encoding="utf-8"?>
<athena xmlns="http://schemas.microsoft.com/edu/athena" version="0.1.3082.0">
  <timings duration="303516"/>
</athena>
</file>

<file path=customXml/item2.xml><?xml version="1.0" encoding="utf-8"?>
<athena xmlns="http://schemas.microsoft.com/edu/athena" version="0.1.3082.0">
  <timings duration="303516"/>
</athena>
</file>

<file path=customXml/item20.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3.xml><?xml version="1.0" encoding="utf-8"?>
<athena xmlns="http://schemas.microsoft.com/edu/athena" version="0.1.3082.0">
  <timings duration="303516"/>
</athena>
</file>

<file path=customXml/item24.xml><?xml version="1.0" encoding="utf-8"?>
<athena xmlns="http://schemas.microsoft.com/edu/athena" version="0.1.3082.0">
  <timings duration="303516"/>
</athena>
</file>

<file path=customXml/item2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6.xml><?xml version="1.0" encoding="utf-8"?>
<athena xmlns="http://schemas.microsoft.com/edu/athena" version="0.1.3082.0">
  <timings duration="303516"/>
</athena>
</file>

<file path=customXml/item27.xml><?xml version="1.0" encoding="utf-8"?>
<athena xmlns="http://schemas.microsoft.com/edu/athena" version="0.1.3082.0">
  <timings duration="303516"/>
</athena>
</file>

<file path=customXml/item28.xml><?xml version="1.0" encoding="utf-8"?>
<athena xmlns="http://schemas.microsoft.com/edu/athena" version="0.1.3082.0">
  <timings duration="303516"/>
</athena>
</file>

<file path=customXml/item29.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athena xmlns="http://schemas.microsoft.com/edu/athena" version="0.1.3082.0">
  <timings duration="303516"/>
</athena>
</file>

<file path=customXml/item30.xml><?xml version="1.0" encoding="utf-8"?>
<p:properties xmlns:p="http://schemas.microsoft.com/office/2006/metadata/properties" xmlns:xsi="http://www.w3.org/2001/XMLSchema-instance" xmlns:pc="http://schemas.microsoft.com/office/infopath/2007/PartnerControls">
  <documentManagement>
    <Topic_x0028_s_x0029__x0020_Discussed xmlns="d70cc092-7fe4-419a-9843-d2c36da24691">TBM Taxonomy v4.0</Topic_x0028_s_x0029__x0020_Discussed>
    <_x0073_mm4 xmlns="d70cc092-7fe4-419a-9843-d2c36da24691">2016-08-05T21:00:00+00:00</_x0073_mm4>
    <Apptio_x0020_Participants xmlns="d70cc092-7fe4-419a-9843-d2c36da24691">
      <UserInfo>
        <DisplayName>Corrine Stratton</DisplayName>
        <AccountId>849</AccountId>
        <AccountType/>
      </UserInfo>
    </Apptio_x0020_Participants>
    <Interaction_x0020_Type xmlns="d70cc092-7fe4-419a-9843-d2c36da24691">
      <Value>TBM Council</Value>
    </Interaction_x0020_Type>
    <_dlc_DocId xmlns="6ede4e7f-1477-4684-b4fc-925689b41634">NRFDVYNV66M4-926923366-5708</_dlc_DocId>
    <_dlc_DocIdUrl xmlns="6ede4e7f-1477-4684-b4fc-925689b41634">
      <Url>https://influence.apptio.com/Division/PESites/PRM/_layouts/15/DocIdRedir.aspx?ID=NRFDVYNV66M4-926923366-5708</Url>
      <Description>NRFDVYNV66M4-926923366-5708</Description>
    </_dlc_DocIdUrl>
  </documentManagement>
</p:properties>
</file>

<file path=customXml/item31.xml><?xml version="1.0" encoding="utf-8"?>
<athena xmlns="http://schemas.microsoft.com/edu/athena" version="0.1.3082.0">
  <timings duration="303516"/>
</athena>
</file>

<file path=customXml/item32.xml><?xml version="1.0" encoding="utf-8"?>
<athena xmlns="http://schemas.microsoft.com/edu/athena" version="0.1.3082.0">
  <timings duration="303516"/>
</athena>
</file>

<file path=customXml/item4.xml><?xml version="1.0" encoding="utf-8"?>
<athena xmlns="http://schemas.microsoft.com/edu/athena" version="0.1.3082.0">
  <timings duration="303516"/>
</athena>
</file>

<file path=customXml/item5.xml><?xml version="1.0" encoding="utf-8"?>
<athena xmlns="http://schemas.microsoft.com/edu/athena" version="0.1.3082.0">
  <timings duration="303516"/>
</athena>
</file>

<file path=customXml/item6.xml><?xml version="1.0" encoding="utf-8"?>
<athena xmlns="http://schemas.microsoft.com/edu/athena" version="0.1.3082.0">
  <timings duration="303516"/>
</athena>
</file>

<file path=customXml/item7.xml><?xml version="1.0" encoding="utf-8"?>
<athena xmlns="http://schemas.microsoft.com/edu/athena" version="0.1.3082.0">
  <timings duration="303516"/>
</athena>
</file>

<file path=customXml/item8.xml><?xml version="1.0" encoding="utf-8"?>
<athena xmlns="http://schemas.microsoft.com/edu/athena" version="0.1.3082.0">
  <timings duration="303516"/>
</athena>
</file>

<file path=customXml/item9.xml><?xml version="1.0" encoding="utf-8"?>
<athena xmlns="http://schemas.microsoft.com/edu/athena" version="0.1.3082.0">
  <timings duration="303516"/>
</athena>
</file>

<file path=customXml/itemProps1.xml><?xml version="1.0" encoding="utf-8"?>
<ds:datastoreItem xmlns:ds="http://schemas.openxmlformats.org/officeDocument/2006/customXml" ds:itemID="{1CAC570A-73AD-43BF-8328-969854B4CEC5}">
  <ds:schemaRefs>
    <ds:schemaRef ds:uri="http://schemas.microsoft.com/edu/athena"/>
  </ds:schemaRefs>
</ds:datastoreItem>
</file>

<file path=customXml/itemProps10.xml><?xml version="1.0" encoding="utf-8"?>
<ds:datastoreItem xmlns:ds="http://schemas.openxmlformats.org/officeDocument/2006/customXml" ds:itemID="{FE38E954-1D60-4514-82BF-2DD432BCC0FE}">
  <ds:schemaRefs>
    <ds:schemaRef ds:uri="http://schemas.microsoft.com/sharepoint/v3/contenttype/forms"/>
  </ds:schemaRefs>
</ds:datastoreItem>
</file>

<file path=customXml/itemProps11.xml><?xml version="1.0" encoding="utf-8"?>
<ds:datastoreItem xmlns:ds="http://schemas.openxmlformats.org/officeDocument/2006/customXml" ds:itemID="{12F7BC51-2B99-4B99-A91D-AAE7454CADF0}">
  <ds:schemaRefs>
    <ds:schemaRef ds:uri="http://schemas.microsoft.com/edu/athena"/>
  </ds:schemaRefs>
</ds:datastoreItem>
</file>

<file path=customXml/itemProps12.xml><?xml version="1.0" encoding="utf-8"?>
<ds:datastoreItem xmlns:ds="http://schemas.openxmlformats.org/officeDocument/2006/customXml" ds:itemID="{530A89A9-40AD-4899-9691-296E0100FDA4}">
  <ds:schemaRefs>
    <ds:schemaRef ds:uri="http://schemas.microsoft.com/edu/athena"/>
  </ds:schemaRefs>
</ds:datastoreItem>
</file>

<file path=customXml/itemProps13.xml><?xml version="1.0" encoding="utf-8"?>
<ds:datastoreItem xmlns:ds="http://schemas.openxmlformats.org/officeDocument/2006/customXml" ds:itemID="{BA6ACD4D-CE9B-4A63-B672-B90C3CAC3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e4e7f-1477-4684-b4fc-925689b41634"/>
    <ds:schemaRef ds:uri="d70cc092-7fe4-419a-9843-d2c36da24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4.xml><?xml version="1.0" encoding="utf-8"?>
<ds:datastoreItem xmlns:ds="http://schemas.openxmlformats.org/officeDocument/2006/customXml" ds:itemID="{EEBA391E-BC84-4534-A906-22C9669C67D9}">
  <ds:schemaRefs>
    <ds:schemaRef ds:uri="http://schemas.microsoft.com/sharepoint/events"/>
  </ds:schemaRefs>
</ds:datastoreItem>
</file>

<file path=customXml/itemProps15.xml><?xml version="1.0" encoding="utf-8"?>
<ds:datastoreItem xmlns:ds="http://schemas.openxmlformats.org/officeDocument/2006/customXml" ds:itemID="{8F57A186-EEA9-41E5-83B9-A81A47875380}">
  <ds:schemaRefs>
    <ds:schemaRef ds:uri="http://schemas.microsoft.com/edu/athena"/>
  </ds:schemaRefs>
</ds:datastoreItem>
</file>

<file path=customXml/itemProps16.xml><?xml version="1.0" encoding="utf-8"?>
<ds:datastoreItem xmlns:ds="http://schemas.openxmlformats.org/officeDocument/2006/customXml" ds:itemID="{F256FDA9-85B7-487F-89E4-AB1DFE160914}">
  <ds:schemaRefs>
    <ds:schemaRef ds:uri="http://schemas.microsoft.com/edu/athena"/>
  </ds:schemaRefs>
</ds:datastoreItem>
</file>

<file path=customXml/itemProps17.xml><?xml version="1.0" encoding="utf-8"?>
<ds:datastoreItem xmlns:ds="http://schemas.openxmlformats.org/officeDocument/2006/customXml" ds:itemID="{86920656-CFF6-488A-92E2-E8EB90621BCB}">
  <ds:schemaRefs>
    <ds:schemaRef ds:uri="http://schemas.microsoft.com/edu/athena"/>
  </ds:schemaRefs>
</ds:datastoreItem>
</file>

<file path=customXml/itemProps18.xml><?xml version="1.0" encoding="utf-8"?>
<ds:datastoreItem xmlns:ds="http://schemas.openxmlformats.org/officeDocument/2006/customXml" ds:itemID="{D398A180-60D8-4A10-87FD-DCC88510CC76}">
  <ds:schemaRefs>
    <ds:schemaRef ds:uri="http://schemas.microsoft.com/edu/athena"/>
  </ds:schemaRefs>
</ds:datastoreItem>
</file>

<file path=customXml/itemProps19.xml><?xml version="1.0" encoding="utf-8"?>
<ds:datastoreItem xmlns:ds="http://schemas.openxmlformats.org/officeDocument/2006/customXml" ds:itemID="{BCAB74CC-4BE2-4A24-82CC-EFE0F15C4A9C}">
  <ds:schemaRefs>
    <ds:schemaRef ds:uri="http://schemas.microsoft.com/edu/athena"/>
  </ds:schemaRefs>
</ds:datastoreItem>
</file>

<file path=customXml/itemProps2.xml><?xml version="1.0" encoding="utf-8"?>
<ds:datastoreItem xmlns:ds="http://schemas.openxmlformats.org/officeDocument/2006/customXml" ds:itemID="{FC15CBC1-1449-4C61-A7E1-59304B5E65EB}">
  <ds:schemaRefs>
    <ds:schemaRef ds:uri="http://schemas.microsoft.com/edu/athena"/>
  </ds:schemaRefs>
</ds:datastoreItem>
</file>

<file path=customXml/itemProps20.xml><?xml version="1.0" encoding="utf-8"?>
<ds:datastoreItem xmlns:ds="http://schemas.openxmlformats.org/officeDocument/2006/customXml" ds:itemID="{08F7DA32-D6C8-48D5-BD3C-848447FEEF85}">
  <ds:schemaRefs>
    <ds:schemaRef ds:uri="http://schemas.microsoft.com/sharepoint/events"/>
  </ds:schemaRefs>
</ds:datastoreItem>
</file>

<file path=customXml/itemProps21.xml><?xml version="1.0" encoding="utf-8"?>
<ds:datastoreItem xmlns:ds="http://schemas.openxmlformats.org/officeDocument/2006/customXml" ds:itemID="{AC1E52E7-C966-46C9-9623-FB0AB97C7FBF}">
  <ds:schemaRefs>
    <ds:schemaRef ds:uri="http://schemas.microsoft.com/sharepoint/events"/>
  </ds:schemaRefs>
</ds:datastoreItem>
</file>

<file path=customXml/itemProps22.xml><?xml version="1.0" encoding="utf-8"?>
<ds:datastoreItem xmlns:ds="http://schemas.openxmlformats.org/officeDocument/2006/customXml" ds:itemID="{FB15BA34-9ED3-4B4C-AAE6-45AA18C0BA39}">
  <ds:schemaRefs>
    <ds:schemaRef ds:uri="http://schemas.microsoft.com/sharepoint/events"/>
  </ds:schemaRefs>
</ds:datastoreItem>
</file>

<file path=customXml/itemProps23.xml><?xml version="1.0" encoding="utf-8"?>
<ds:datastoreItem xmlns:ds="http://schemas.openxmlformats.org/officeDocument/2006/customXml" ds:itemID="{61A3857D-4AFA-4A62-848F-C24090F78F7E}">
  <ds:schemaRefs>
    <ds:schemaRef ds:uri="http://schemas.microsoft.com/edu/athena"/>
  </ds:schemaRefs>
</ds:datastoreItem>
</file>

<file path=customXml/itemProps24.xml><?xml version="1.0" encoding="utf-8"?>
<ds:datastoreItem xmlns:ds="http://schemas.openxmlformats.org/officeDocument/2006/customXml" ds:itemID="{28C096DD-DA49-40E2-A5E1-2EA6D79F1265}">
  <ds:schemaRefs>
    <ds:schemaRef ds:uri="http://schemas.microsoft.com/edu/athena"/>
  </ds:schemaRefs>
</ds:datastoreItem>
</file>

<file path=customXml/itemProps25.xml><?xml version="1.0" encoding="utf-8"?>
<ds:datastoreItem xmlns:ds="http://schemas.openxmlformats.org/officeDocument/2006/customXml" ds:itemID="{DDEA0244-7601-412C-B7BE-5B6258A73473}">
  <ds:schemaRefs>
    <ds:schemaRef ds:uri="http://schemas.microsoft.com/sharepoint/events"/>
  </ds:schemaRefs>
</ds:datastoreItem>
</file>

<file path=customXml/itemProps26.xml><?xml version="1.0" encoding="utf-8"?>
<ds:datastoreItem xmlns:ds="http://schemas.openxmlformats.org/officeDocument/2006/customXml" ds:itemID="{1C4ABF20-C7EF-4D65-807D-63FD9C31AE4B}">
  <ds:schemaRefs>
    <ds:schemaRef ds:uri="http://schemas.microsoft.com/edu/athena"/>
  </ds:schemaRefs>
</ds:datastoreItem>
</file>

<file path=customXml/itemProps27.xml><?xml version="1.0" encoding="utf-8"?>
<ds:datastoreItem xmlns:ds="http://schemas.openxmlformats.org/officeDocument/2006/customXml" ds:itemID="{29CFD3CE-6266-4891-92DE-A3034B74C850}">
  <ds:schemaRefs>
    <ds:schemaRef ds:uri="http://schemas.microsoft.com/edu/athena"/>
  </ds:schemaRefs>
</ds:datastoreItem>
</file>

<file path=customXml/itemProps28.xml><?xml version="1.0" encoding="utf-8"?>
<ds:datastoreItem xmlns:ds="http://schemas.openxmlformats.org/officeDocument/2006/customXml" ds:itemID="{0EFCBF19-0FE2-4A83-9750-049D242E451D}">
  <ds:schemaRefs>
    <ds:schemaRef ds:uri="http://schemas.microsoft.com/edu/athena"/>
  </ds:schemaRefs>
</ds:datastoreItem>
</file>

<file path=customXml/itemProps29.xml><?xml version="1.0" encoding="utf-8"?>
<ds:datastoreItem xmlns:ds="http://schemas.openxmlformats.org/officeDocument/2006/customXml" ds:itemID="{4E3DBDA9-083F-4F07-AC1F-EFF341D96DB2}">
  <ds:schemaRefs>
    <ds:schemaRef ds:uri="http://schemas.microsoft.com/sharepoint/events"/>
  </ds:schemaRefs>
</ds:datastoreItem>
</file>

<file path=customXml/itemProps3.xml><?xml version="1.0" encoding="utf-8"?>
<ds:datastoreItem xmlns:ds="http://schemas.openxmlformats.org/officeDocument/2006/customXml" ds:itemID="{E3D4203C-3851-4AB8-8469-042A5CE21620}">
  <ds:schemaRefs>
    <ds:schemaRef ds:uri="http://schemas.microsoft.com/edu/athena"/>
  </ds:schemaRefs>
</ds:datastoreItem>
</file>

<file path=customXml/itemProps30.xml><?xml version="1.0" encoding="utf-8"?>
<ds:datastoreItem xmlns:ds="http://schemas.openxmlformats.org/officeDocument/2006/customXml" ds:itemID="{F109FCFE-B74A-4F9C-9255-8C062F14B72E}">
  <ds:schemaRefs>
    <ds:schemaRef ds:uri="http://purl.org/dc/terms/"/>
    <ds:schemaRef ds:uri="http://schemas.openxmlformats.org/package/2006/metadata/core-properties"/>
    <ds:schemaRef ds:uri="http://schemas.microsoft.com/office/2006/documentManagement/types"/>
    <ds:schemaRef ds:uri="d70cc092-7fe4-419a-9843-d2c36da24691"/>
    <ds:schemaRef ds:uri="http://purl.org/dc/elements/1.1/"/>
    <ds:schemaRef ds:uri="http://schemas.microsoft.com/office/2006/metadata/properties"/>
    <ds:schemaRef ds:uri="http://schemas.microsoft.com/office/infopath/2007/PartnerControls"/>
    <ds:schemaRef ds:uri="6ede4e7f-1477-4684-b4fc-925689b41634"/>
    <ds:schemaRef ds:uri="http://www.w3.org/XML/1998/namespace"/>
    <ds:schemaRef ds:uri="http://purl.org/dc/dcmitype/"/>
  </ds:schemaRefs>
</ds:datastoreItem>
</file>

<file path=customXml/itemProps31.xml><?xml version="1.0" encoding="utf-8"?>
<ds:datastoreItem xmlns:ds="http://schemas.openxmlformats.org/officeDocument/2006/customXml" ds:itemID="{45E2B7E9-A778-407E-AAD2-A7D51ADBEE86}">
  <ds:schemaRefs>
    <ds:schemaRef ds:uri="http://schemas.microsoft.com/edu/athena"/>
  </ds:schemaRefs>
</ds:datastoreItem>
</file>

<file path=customXml/itemProps32.xml><?xml version="1.0" encoding="utf-8"?>
<ds:datastoreItem xmlns:ds="http://schemas.openxmlformats.org/officeDocument/2006/customXml" ds:itemID="{4357A2A3-5C70-45DE-B3DB-05B576B5CA05}">
  <ds:schemaRefs>
    <ds:schemaRef ds:uri="http://schemas.microsoft.com/edu/athena"/>
  </ds:schemaRefs>
</ds:datastoreItem>
</file>

<file path=customXml/itemProps4.xml><?xml version="1.0" encoding="utf-8"?>
<ds:datastoreItem xmlns:ds="http://schemas.openxmlformats.org/officeDocument/2006/customXml" ds:itemID="{CAB98D54-8199-4170-A401-6C1466F80F2C}">
  <ds:schemaRefs>
    <ds:schemaRef ds:uri="http://schemas.microsoft.com/edu/athena"/>
  </ds:schemaRefs>
</ds:datastoreItem>
</file>

<file path=customXml/itemProps5.xml><?xml version="1.0" encoding="utf-8"?>
<ds:datastoreItem xmlns:ds="http://schemas.openxmlformats.org/officeDocument/2006/customXml" ds:itemID="{AA9FC0ED-D870-4CFD-9289-57A92187AC30}">
  <ds:schemaRefs>
    <ds:schemaRef ds:uri="http://schemas.microsoft.com/edu/athena"/>
  </ds:schemaRefs>
</ds:datastoreItem>
</file>

<file path=customXml/itemProps6.xml><?xml version="1.0" encoding="utf-8"?>
<ds:datastoreItem xmlns:ds="http://schemas.openxmlformats.org/officeDocument/2006/customXml" ds:itemID="{7BDA9355-4248-4BD7-986F-36663EAE6DD6}">
  <ds:schemaRefs>
    <ds:schemaRef ds:uri="http://schemas.microsoft.com/edu/athena"/>
  </ds:schemaRefs>
</ds:datastoreItem>
</file>

<file path=customXml/itemProps7.xml><?xml version="1.0" encoding="utf-8"?>
<ds:datastoreItem xmlns:ds="http://schemas.openxmlformats.org/officeDocument/2006/customXml" ds:itemID="{E4A02B98-98D6-4D59-A867-AD35692656F1}">
  <ds:schemaRefs>
    <ds:schemaRef ds:uri="http://schemas.microsoft.com/edu/athena"/>
  </ds:schemaRefs>
</ds:datastoreItem>
</file>

<file path=customXml/itemProps8.xml><?xml version="1.0" encoding="utf-8"?>
<ds:datastoreItem xmlns:ds="http://schemas.openxmlformats.org/officeDocument/2006/customXml" ds:itemID="{4FCEE2ED-C3DE-4B9F-84F0-2988C89F105C}">
  <ds:schemaRefs>
    <ds:schemaRef ds:uri="http://schemas.microsoft.com/edu/athena"/>
  </ds:schemaRefs>
</ds:datastoreItem>
</file>

<file path=customXml/itemProps9.xml><?xml version="1.0" encoding="utf-8"?>
<ds:datastoreItem xmlns:ds="http://schemas.openxmlformats.org/officeDocument/2006/customXml" ds:itemID="{17DEF514-56C1-4636-A24E-CA843090D44C}">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0</TotalTime>
  <Words>6390</Words>
  <Application>Microsoft Office PowerPoint</Application>
  <PresentationFormat>On-screen Show (16:9)</PresentationFormat>
  <Paragraphs>1602</Paragraphs>
  <Slides>38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Wingdings</vt:lpstr>
      <vt:lpstr>Wingdings 3</vt:lpstr>
      <vt:lpstr>TBM Council</vt:lpstr>
      <vt:lpstr>TBM Taxonomy </vt:lpstr>
      <vt:lpstr>Table of Contents</vt:lpstr>
      <vt:lpstr>Introduction to  TBM Taxonomy</vt:lpstr>
      <vt:lpstr>Why a Taxonomy?</vt:lpstr>
      <vt:lpstr>Who Uses the Taxonomy?</vt:lpstr>
      <vt:lpstr>TBM Taxonomy v4.0</vt:lpstr>
      <vt:lpstr>TBM Taxonomy V4.0 DRAFT (High Level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 Definitions Direct / Consumed / Indirect</vt:lpstr>
      <vt:lpstr>TBM Taxonomy v4.0 Annotated with Changes</vt:lpstr>
      <vt:lpstr>TBM Taxonomy V4.0 (Final Draft) Summary of Changes</vt:lpstr>
      <vt:lpstr>TBM Taxonomy V4.0 DRAFT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vt:lpstr>
      <vt:lpstr>Conceptual TBM Model Application TCO Archetype</vt:lpstr>
      <vt:lpstr>Conceptual TBM Model Service Provider Archetype</vt:lpstr>
      <vt:lpstr>Conceptual TBM Model Value Partner Archetype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TBMC Standards Committee Kick-Off Deck</dc:title>
  <dc:subject/>
  <dc:creator/>
  <dc:description/>
  <cp:lastModifiedBy/>
  <cp:revision>1</cp:revision>
  <dcterms:created xsi:type="dcterms:W3CDTF">2016-08-04T14:59:33Z</dcterms:created>
  <dcterms:modified xsi:type="dcterms:W3CDTF">2020-12-16T01:44:36Z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0x010100FAA3BC299C723D4A81471229C726F087</vt:lpwstr>
  </property>
  <property fmtid="{D5CDD505-2E9C-101B-9397-08002B2CF9AE}" pid="3" name="_dlc_DocIdItemGuid">
    <vt:lpwstr>7b064006-a3af-49e1-b681-95a370e75d1e</vt:lpwstr>
  </property>
</Properties>
</file>