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2" r:id="rId2"/>
    <p:sldMasterId id="2147483696" r:id="rId3"/>
  </p:sldMasterIdLst>
  <p:notesMasterIdLst>
    <p:notesMasterId r:id="rId46"/>
  </p:notesMasterIdLst>
  <p:sldIdLst>
    <p:sldId id="256" r:id="rId4"/>
    <p:sldId id="257" r:id="rId5"/>
    <p:sldId id="258" r:id="rId6"/>
    <p:sldId id="1004"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5143500" type="screen16x9"/>
  <p:notesSz cx="6858000" cy="9144000"/>
  <p:embeddedFontLst>
    <p:embeddedFont>
      <p:font typeface="Arial Narrow" panose="020B060602020203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Century Gothic" panose="020B0502020202020204" pitchFamily="34" charset="0"/>
      <p:regular r:id="rId55"/>
      <p:bold r:id="rId56"/>
      <p:italic r:id="rId57"/>
      <p:boldItalic r:id="rId58"/>
    </p:embeddedFont>
    <p:embeddedFont>
      <p:font typeface="Open Sans" panose="020B0604020202020204" charset="0"/>
      <p:regular r:id="rId59"/>
      <p:bold r:id="rId60"/>
      <p:italic r:id="rId61"/>
      <p:boldItalic r:id="rId62"/>
    </p:embeddedFont>
    <p:embeddedFont>
      <p:font typeface="Public Sans"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747">
          <p15:clr>
            <a:srgbClr val="9AA0A6"/>
          </p15:clr>
        </p15:guide>
        <p15:guide id="3" orient="horz" pos="425">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g9nTBVwntotwOHupIbrvegOZ8p/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Gilman - ME-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AF6B7-3CF7-43E5-8AFB-A859BB16DA50}">
  <a:tblStyle styleId="{B92AF6B7-3CF7-43E5-8AFB-A859BB16DA5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1" autoAdjust="0"/>
    <p:restoredTop sz="86385" autoAdjust="0"/>
  </p:normalViewPr>
  <p:slideViewPr>
    <p:cSldViewPr snapToGrid="0">
      <p:cViewPr varScale="1">
        <p:scale>
          <a:sx n="125" d="100"/>
          <a:sy n="125" d="100"/>
        </p:scale>
        <p:origin x="1074" y="138"/>
      </p:cViewPr>
      <p:guideLst>
        <p:guide pos="2880"/>
        <p:guide orient="horz" pos="747"/>
        <p:guide orient="horz" pos="4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2.xml"/><Relationship Id="rId61" Type="http://schemas.openxmlformats.org/officeDocument/2006/relationships/font" Target="fonts/font1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5.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3.fntdata"/><Relationship Id="rId67" Type="http://customschemas.google.com/relationships/presentationmetadata" Target="meta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c0874ab985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gc0874ab985_0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c0874ab985_0_8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1" name="Google Shape;791;gc0874ab985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c0874ab985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gc0874ab985_0_8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c0874ab9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gc0874ab98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Lecture:</a:t>
            </a:r>
            <a:endParaRPr/>
          </a:p>
          <a:p>
            <a:pPr marL="457200" marR="0" lvl="0" indent="-298450" algn="l" rtl="0">
              <a:lnSpc>
                <a:spcPct val="100000"/>
              </a:lnSpc>
              <a:spcBef>
                <a:spcPts val="0"/>
              </a:spcBef>
              <a:spcAft>
                <a:spcPts val="0"/>
              </a:spcAft>
              <a:buClr>
                <a:srgbClr val="000000"/>
              </a:buClr>
              <a:buSzPts val="1100"/>
              <a:buFont typeface="Arial"/>
              <a:buChar char="●"/>
            </a:pPr>
            <a:r>
              <a:rPr lang="en-US"/>
              <a:t>Let’s take a quick look at each of the 5 standard </a:t>
            </a:r>
            <a:r>
              <a:rPr lang="en-US" u="sng"/>
              <a:t>types</a:t>
            </a:r>
            <a:r>
              <a:rPr lang="en-US"/>
              <a:t> of services</a:t>
            </a:r>
            <a:endParaRPr/>
          </a:p>
          <a:p>
            <a:pPr marL="457200" marR="0" lvl="0" indent="-298450" algn="l" rtl="0">
              <a:lnSpc>
                <a:spcPct val="100000"/>
              </a:lnSpc>
              <a:spcBef>
                <a:spcPts val="0"/>
              </a:spcBef>
              <a:spcAft>
                <a:spcPts val="0"/>
              </a:spcAft>
              <a:buClr>
                <a:srgbClr val="000000"/>
              </a:buClr>
              <a:buSzPts val="1100"/>
              <a:buFont typeface="Arial"/>
              <a:buChar char="●"/>
            </a:pPr>
            <a:r>
              <a:rPr lang="en-US"/>
              <a:t>First let’s look at those “internal IT” services that are also sometimes business facing, depending on BU needs:</a:t>
            </a:r>
            <a:endParaRPr/>
          </a:p>
          <a:p>
            <a:pPr marL="404812" marR="0" lvl="1" indent="-173036" algn="l" rtl="0">
              <a:lnSpc>
                <a:spcPct val="100000"/>
              </a:lnSpc>
              <a:spcBef>
                <a:spcPts val="330"/>
              </a:spcBef>
              <a:spcAft>
                <a:spcPts val="0"/>
              </a:spcAft>
              <a:buClr>
                <a:srgbClr val="000000"/>
              </a:buClr>
              <a:buSzPts val="935"/>
              <a:buFont typeface="Courier New"/>
              <a:buChar char="o"/>
            </a:pPr>
            <a:r>
              <a:rPr lang="en-US" b="1"/>
              <a:t>(Click) </a:t>
            </a:r>
            <a:r>
              <a:rPr lang="en-US"/>
              <a:t>Infrastructure services are analogous to Infrastructure-as-a-Service (IaaS) and include the core infrastructure — facilities, compute, storage and network services — that are required to deliver any technology automation. Typically, these are not directly consumed by users. However, for some IT operating models, a shared “infrastructure and operations group” may directly provide these Infrastructure Services to their customers.</a:t>
            </a:r>
            <a:endParaRPr/>
          </a:p>
          <a:p>
            <a:pPr marL="914400" lvl="1" indent="-298450" algn="l" rtl="0">
              <a:lnSpc>
                <a:spcPct val="100000"/>
              </a:lnSpc>
              <a:spcBef>
                <a:spcPts val="0"/>
              </a:spcBef>
              <a:spcAft>
                <a:spcPts val="0"/>
              </a:spcAft>
              <a:buSzPts val="1100"/>
              <a:buChar char="○"/>
            </a:pPr>
            <a:r>
              <a:rPr lang="en-US" b="1"/>
              <a:t>(Click) </a:t>
            </a:r>
            <a:r>
              <a:rPr lang="en-US"/>
              <a:t>Platform services are analogous to Platform-as-a-Service (PaaS) and include those technology-based services that support business applications.</a:t>
            </a:r>
            <a:endParaRPr/>
          </a:p>
          <a:p>
            <a:pPr marL="404756" marR="0" lvl="1" indent="-173012" algn="l" rtl="0">
              <a:lnSpc>
                <a:spcPct val="100000"/>
              </a:lnSpc>
              <a:spcBef>
                <a:spcPts val="330"/>
              </a:spcBef>
              <a:spcAft>
                <a:spcPts val="0"/>
              </a:spcAft>
              <a:buClr>
                <a:srgbClr val="000000"/>
              </a:buClr>
              <a:buSzPts val="935"/>
              <a:buFont typeface="Courier New"/>
              <a:buChar char="o"/>
            </a:pPr>
            <a:r>
              <a:rPr lang="en-US" b="1"/>
              <a:t>(Click) </a:t>
            </a:r>
            <a:r>
              <a:rPr lang="en-US"/>
              <a:t>Delivery services include those needed to develop, deploy, support and secure other services (mostly end user and business application services)</a:t>
            </a:r>
            <a:endParaRPr/>
          </a:p>
          <a:p>
            <a:pPr marL="404756" lvl="1" indent="-173013" algn="l" rtl="0">
              <a:lnSpc>
                <a:spcPct val="100000"/>
              </a:lnSpc>
              <a:spcBef>
                <a:spcPts val="0"/>
              </a:spcBef>
              <a:spcAft>
                <a:spcPts val="0"/>
              </a:spcAft>
              <a:buSzPts val="1100"/>
              <a:buChar char="○"/>
            </a:pPr>
            <a:r>
              <a:rPr lang="en-US" b="1"/>
              <a:t>(Click) </a:t>
            </a:r>
            <a:r>
              <a:rPr lang="en-US"/>
              <a:t>Emerging is just a holding place for disruptive or innovative technologies that might make their way into service portfolios over time.</a:t>
            </a:r>
            <a:endParaRPr/>
          </a:p>
          <a:p>
            <a:pPr marL="457200" marR="0" lvl="0" indent="-298450" algn="l" rtl="0">
              <a:lnSpc>
                <a:spcPct val="100000"/>
              </a:lnSpc>
              <a:spcBef>
                <a:spcPts val="0"/>
              </a:spcBef>
              <a:spcAft>
                <a:spcPts val="0"/>
              </a:spcAft>
              <a:buClr>
                <a:srgbClr val="000000"/>
              </a:buClr>
              <a:buSzPts val="1100"/>
              <a:buFont typeface="Arial"/>
              <a:buChar char="●"/>
            </a:pPr>
            <a:r>
              <a:rPr lang="en-US"/>
              <a:t>Next let’s look at the so-called “business-facing” services.</a:t>
            </a:r>
            <a:endParaRPr/>
          </a:p>
          <a:p>
            <a:pPr marL="914400" lvl="1" indent="-298450" algn="l" rtl="0">
              <a:lnSpc>
                <a:spcPct val="100000"/>
              </a:lnSpc>
              <a:spcBef>
                <a:spcPts val="0"/>
              </a:spcBef>
              <a:spcAft>
                <a:spcPts val="0"/>
              </a:spcAft>
              <a:buSzPts val="1100"/>
              <a:buChar char="○"/>
            </a:pPr>
            <a:r>
              <a:rPr lang="en-US" b="1"/>
              <a:t>(Click) </a:t>
            </a:r>
            <a:r>
              <a:rPr lang="en-US"/>
              <a:t>End user services are the workplace services so that knowledge and other office workers (typically) can do their job.</a:t>
            </a:r>
            <a:endParaRPr/>
          </a:p>
          <a:p>
            <a:pPr marL="914400" lvl="1" indent="-298450" algn="l" rtl="0">
              <a:lnSpc>
                <a:spcPct val="100000"/>
              </a:lnSpc>
              <a:spcBef>
                <a:spcPts val="0"/>
              </a:spcBef>
              <a:spcAft>
                <a:spcPts val="0"/>
              </a:spcAft>
              <a:buSzPts val="1100"/>
              <a:buChar char="○"/>
            </a:pPr>
            <a:r>
              <a:rPr lang="en-US" b="1"/>
              <a:t>(Click) </a:t>
            </a:r>
            <a:r>
              <a:rPr lang="en-US"/>
              <a:t>Business application services are those applications delivered as a service (i.e., Software-as-a-Service, delivered internally or via third-parties/cloud). The standard taxonomy provides common or generic categories; most companies would have one’s specific to their own organization and/or their own industry (e.g., market data services in financial services; electronic medical records in health care)</a:t>
            </a:r>
            <a:endParaRPr/>
          </a:p>
          <a:p>
            <a:pPr marL="0" lvl="0" indent="0" algn="l" rtl="0">
              <a:lnSpc>
                <a:spcPct val="100000"/>
              </a:lnSpc>
              <a:spcBef>
                <a:spcPts val="0"/>
              </a:spcBef>
              <a:spcAft>
                <a:spcPts val="0"/>
              </a:spcAft>
              <a:buSzPts val="1100"/>
              <a:buNone/>
            </a:pPr>
            <a:endParaRPr/>
          </a:p>
        </p:txBody>
      </p:sp>
      <p:sp>
        <p:nvSpPr>
          <p:cNvPr id="957" name="Google Shape;957;gc0874ab985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14</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c0874ab985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8" name="Google Shape;1018;gc0874ab985_0_5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3" name="Google Shape;1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5" name="Google Shape;11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c0874ab985_0_5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7" name="Google Shape;1227;gc0874ab985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3" name="Google Shape;13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3" name="Google Shape;134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c382ac8d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c382ac8d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Slides linked in table of contents.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9" name="Google Shape;14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5" name="Google Shape;15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3" name="Google Shape;16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c348e7196a_1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0" name="Google Shape;1670;gc348e7196a_1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Lecture:</a:t>
            </a:r>
            <a:endParaRPr/>
          </a:p>
          <a:p>
            <a:pPr marL="457200" marR="0" lvl="0" indent="-298450" algn="l" rtl="0">
              <a:lnSpc>
                <a:spcPct val="100000"/>
              </a:lnSpc>
              <a:spcBef>
                <a:spcPts val="0"/>
              </a:spcBef>
              <a:spcAft>
                <a:spcPts val="0"/>
              </a:spcAft>
              <a:buClr>
                <a:srgbClr val="000000"/>
              </a:buClr>
              <a:buSzPts val="1100"/>
              <a:buFont typeface="Arial"/>
              <a:buChar char="●"/>
            </a:pPr>
            <a:r>
              <a:rPr lang="en-US"/>
              <a:t>Let’s take a quick look at each of the 5 standard </a:t>
            </a:r>
            <a:r>
              <a:rPr lang="en-US" u="sng"/>
              <a:t>types</a:t>
            </a:r>
            <a:r>
              <a:rPr lang="en-US"/>
              <a:t> of services</a:t>
            </a:r>
            <a:endParaRPr/>
          </a:p>
          <a:p>
            <a:pPr marL="457200" marR="0" lvl="0" indent="-298450" algn="l" rtl="0">
              <a:lnSpc>
                <a:spcPct val="100000"/>
              </a:lnSpc>
              <a:spcBef>
                <a:spcPts val="0"/>
              </a:spcBef>
              <a:spcAft>
                <a:spcPts val="0"/>
              </a:spcAft>
              <a:buClr>
                <a:srgbClr val="000000"/>
              </a:buClr>
              <a:buSzPts val="1100"/>
              <a:buFont typeface="Arial"/>
              <a:buChar char="●"/>
            </a:pPr>
            <a:r>
              <a:rPr lang="en-US"/>
              <a:t>First let’s look at those “internal IT” services that are also sometimes business facing, depending on BU needs:</a:t>
            </a:r>
            <a:endParaRPr/>
          </a:p>
          <a:p>
            <a:pPr marL="404812" marR="0" lvl="1" indent="-173037" algn="l" rtl="0">
              <a:lnSpc>
                <a:spcPct val="100000"/>
              </a:lnSpc>
              <a:spcBef>
                <a:spcPts val="330"/>
              </a:spcBef>
              <a:spcAft>
                <a:spcPts val="0"/>
              </a:spcAft>
              <a:buClr>
                <a:srgbClr val="000000"/>
              </a:buClr>
              <a:buSzPts val="935"/>
              <a:buFont typeface="Courier New"/>
              <a:buChar char="o"/>
            </a:pPr>
            <a:r>
              <a:rPr lang="en-US" b="1"/>
              <a:t>(Click) </a:t>
            </a:r>
            <a:r>
              <a:rPr lang="en-US"/>
              <a:t>Infrastructure services are analogous to Infrastructure-as-a-Service (IaaS) and include the core infrastructure — facilities, compute, storage and network services — that are required to deliver any technology automation. Typically, these are not directly consumed by users. However, for some IT operating models, a shared “infrastructure and operations group” may directly provide these Infrastructure Services to their customers.</a:t>
            </a:r>
            <a:endParaRPr/>
          </a:p>
          <a:p>
            <a:pPr marL="914400" lvl="1" indent="-298450" algn="l" rtl="0">
              <a:lnSpc>
                <a:spcPct val="100000"/>
              </a:lnSpc>
              <a:spcBef>
                <a:spcPts val="0"/>
              </a:spcBef>
              <a:spcAft>
                <a:spcPts val="0"/>
              </a:spcAft>
              <a:buSzPts val="1100"/>
              <a:buChar char="○"/>
            </a:pPr>
            <a:r>
              <a:rPr lang="en-US" b="1"/>
              <a:t>(Click) </a:t>
            </a:r>
            <a:r>
              <a:rPr lang="en-US"/>
              <a:t>Platform services are analogous to Platform-as-a-Service (PaaS) and include those technology-based services that support business applications.</a:t>
            </a:r>
            <a:endParaRPr/>
          </a:p>
          <a:p>
            <a:pPr marL="404756" marR="0" lvl="1" indent="-173012" algn="l" rtl="0">
              <a:lnSpc>
                <a:spcPct val="100000"/>
              </a:lnSpc>
              <a:spcBef>
                <a:spcPts val="330"/>
              </a:spcBef>
              <a:spcAft>
                <a:spcPts val="0"/>
              </a:spcAft>
              <a:buClr>
                <a:srgbClr val="000000"/>
              </a:buClr>
              <a:buSzPts val="935"/>
              <a:buFont typeface="Courier New"/>
              <a:buChar char="o"/>
            </a:pPr>
            <a:r>
              <a:rPr lang="en-US" b="1"/>
              <a:t>(Click) </a:t>
            </a:r>
            <a:r>
              <a:rPr lang="en-US"/>
              <a:t>Delivery services include those needed to develop, deploy, support and secure other services (mostly end user and business application services)</a:t>
            </a:r>
            <a:endParaRPr/>
          </a:p>
          <a:p>
            <a:pPr marL="404756" lvl="1" indent="-173013" algn="l" rtl="0">
              <a:lnSpc>
                <a:spcPct val="100000"/>
              </a:lnSpc>
              <a:spcBef>
                <a:spcPts val="0"/>
              </a:spcBef>
              <a:spcAft>
                <a:spcPts val="0"/>
              </a:spcAft>
              <a:buSzPts val="1100"/>
              <a:buChar char="○"/>
            </a:pPr>
            <a:r>
              <a:rPr lang="en-US" b="1"/>
              <a:t>(Click) </a:t>
            </a:r>
            <a:r>
              <a:rPr lang="en-US"/>
              <a:t>Emerging is just a holding place for disruptive or innovative technologies that might make their way into service portfolios over time.</a:t>
            </a:r>
            <a:endParaRPr/>
          </a:p>
          <a:p>
            <a:pPr marL="457200" marR="0" lvl="0" indent="-298450" algn="l" rtl="0">
              <a:lnSpc>
                <a:spcPct val="100000"/>
              </a:lnSpc>
              <a:spcBef>
                <a:spcPts val="0"/>
              </a:spcBef>
              <a:spcAft>
                <a:spcPts val="0"/>
              </a:spcAft>
              <a:buClr>
                <a:srgbClr val="000000"/>
              </a:buClr>
              <a:buSzPts val="1100"/>
              <a:buFont typeface="Arial"/>
              <a:buChar char="●"/>
            </a:pPr>
            <a:r>
              <a:rPr lang="en-US"/>
              <a:t>Next let’s look at the so-called “business-facing” services.</a:t>
            </a:r>
            <a:endParaRPr/>
          </a:p>
          <a:p>
            <a:pPr marL="914400" lvl="1" indent="-298450" algn="l" rtl="0">
              <a:lnSpc>
                <a:spcPct val="100000"/>
              </a:lnSpc>
              <a:spcBef>
                <a:spcPts val="0"/>
              </a:spcBef>
              <a:spcAft>
                <a:spcPts val="0"/>
              </a:spcAft>
              <a:buSzPts val="1100"/>
              <a:buChar char="○"/>
            </a:pPr>
            <a:r>
              <a:rPr lang="en-US" b="1"/>
              <a:t>(Click) </a:t>
            </a:r>
            <a:r>
              <a:rPr lang="en-US"/>
              <a:t>End user services are the workplace services so that knowledge and other office workers (typically) can do their job.</a:t>
            </a:r>
            <a:endParaRPr/>
          </a:p>
          <a:p>
            <a:pPr marL="914400" lvl="1" indent="-298450" algn="l" rtl="0">
              <a:lnSpc>
                <a:spcPct val="100000"/>
              </a:lnSpc>
              <a:spcBef>
                <a:spcPts val="0"/>
              </a:spcBef>
              <a:spcAft>
                <a:spcPts val="0"/>
              </a:spcAft>
              <a:buSzPts val="1100"/>
              <a:buChar char="○"/>
            </a:pPr>
            <a:r>
              <a:rPr lang="en-US" b="1"/>
              <a:t>(Click) </a:t>
            </a:r>
            <a:r>
              <a:rPr lang="en-US"/>
              <a:t>Business application services are those applications delivered as a service (i.e., Software-as-a-Service, delivered internally or via third-parties/cloud). The standard taxonomy provides common or generic categories; most companies would have one’s specific to their own organization and/or their own industry (e.g., market data services in financial services; electronic medical records in health care)</a:t>
            </a:r>
            <a:endParaRPr/>
          </a:p>
          <a:p>
            <a:pPr marL="0" lvl="0" indent="0" algn="l" rtl="0">
              <a:lnSpc>
                <a:spcPct val="100000"/>
              </a:lnSpc>
              <a:spcBef>
                <a:spcPts val="0"/>
              </a:spcBef>
              <a:spcAft>
                <a:spcPts val="0"/>
              </a:spcAft>
              <a:buSzPts val="1100"/>
              <a:buNone/>
            </a:pPr>
            <a:endParaRPr/>
          </a:p>
        </p:txBody>
      </p:sp>
      <p:sp>
        <p:nvSpPr>
          <p:cNvPr id="1671" name="Google Shape;1671;gc348e7196a_1_3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24</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2" name="Google Shape;17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7" name="Google Shape;17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c348e7196a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1" name="Google Shape;1891;gc348e7196a_1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2" name="Google Shape;1892;gc348e7196a_1_18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27</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bdc4137b2a_1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7" name="Google Shape;1957;gbdc4137b2a_1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bf3bab5efc_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2" name="Google Shape;1962;gbf3bab5efc_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Duplicate “raw” slide.   Used to compile the previous “build” slide by Service Category</a:t>
            </a:r>
            <a:endParaRPr/>
          </a:p>
        </p:txBody>
      </p:sp>
      <p:sp>
        <p:nvSpPr>
          <p:cNvPr id="1963" name="Google Shape;1963;gbf3bab5efc_3_20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29</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bdc4137b2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7" name="Google Shape;2027;gbdc4137b2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28" name="Google Shape;2028;gbdc4137b2a_1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c5c93173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c5c931731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bdc4137b2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0" name="Google Shape;2050;gbdc4137b2a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51" name="Google Shape;2051;gbdc4137b2a_1_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bdc4137b2a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3" name="Google Shape;2073;gbdc4137b2a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74" name="Google Shape;2074;gbdc4137b2a_1_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bdc4137b2a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6" name="Google Shape;2096;gbdc4137b2a_1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97" name="Google Shape;2097;gbdc4137b2a_1_6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bdc4137b2a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3" name="Google Shape;2123;gbdc4137b2a_1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124" name="Google Shape;2124;gbdc4137b2a_1_1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bdc4137b2a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6" name="Google Shape;2146;gbdc4137b2a_1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147" name="Google Shape;2147;gbdc4137b2a_1_14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bdc4137b2a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7" name="Google Shape;2177;gbdc4137b2a_1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178" name="Google Shape;2178;gbdc4137b2a_1_17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bdc4137b2a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3" name="Google Shape;2203;gbdc4137b2a_1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2204" name="Google Shape;2204;gbdc4137b2a_1_20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bdc4137b2a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7" name="Google Shape;2237;gbdc4137b2a_1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And here are representative Service Offerings for the Infrastructure Services….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Similar detail is available for the remaining service types.</a:t>
            </a:r>
            <a:endParaRPr/>
          </a:p>
        </p:txBody>
      </p:sp>
      <p:sp>
        <p:nvSpPr>
          <p:cNvPr id="2238" name="Google Shape;2238;gbdc4137b2a_1_26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bdc4137b2a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8" name="Google Shape;2268;gbdc4137b2a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each Service, we have representative Service Offerings listed.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Here you see representative Platform Services provided by AWS, Azure and other cloud providers.</a:t>
            </a:r>
            <a:endParaRPr/>
          </a:p>
        </p:txBody>
      </p:sp>
      <p:sp>
        <p:nvSpPr>
          <p:cNvPr id="2269" name="Google Shape;2269;gbdc4137b2a_1_2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c382ac8d6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5" name="Google Shape;2295;gc382ac8d6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And here are representative Service Offerings for the Shared Services….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Similar detail is available for the remaining service types.</a:t>
            </a:r>
            <a:endParaRPr/>
          </a:p>
        </p:txBody>
      </p:sp>
      <p:sp>
        <p:nvSpPr>
          <p:cNvPr id="2296" name="Google Shape;2296;gc382ac8d64_0_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0874ab985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c0874ab985_0_126:notes"/>
          <p:cNvSpPr txBox="1">
            <a:spLocks noGrp="1"/>
          </p:cNvSpPr>
          <p:nvPr>
            <p:ph type="body" idx="1"/>
          </p:nvPr>
        </p:nvSpPr>
        <p:spPr>
          <a:xfrm>
            <a:off x="685333" y="4400689"/>
            <a:ext cx="5487300" cy="36006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US"/>
              <a:t>Themes for changes:</a:t>
            </a:r>
            <a:endParaRPr/>
          </a:p>
          <a:p>
            <a:pPr marL="215900" lvl="0" indent="-215900" algn="l" rtl="0">
              <a:lnSpc>
                <a:spcPct val="100000"/>
              </a:lnSpc>
              <a:spcBef>
                <a:spcPts val="400"/>
              </a:spcBef>
              <a:spcAft>
                <a:spcPts val="0"/>
              </a:spcAft>
              <a:buClr>
                <a:schemeClr val="dk1"/>
              </a:buClr>
              <a:buSzPts val="1200"/>
              <a:buFont typeface="Calibri"/>
              <a:buAutoNum type="arabicPeriod"/>
            </a:pPr>
            <a:r>
              <a:rPr lang="en-US"/>
              <a:t>Consistency in names for reporting and analysis at the sub-pool layer</a:t>
            </a:r>
            <a:endParaRPr/>
          </a:p>
          <a:p>
            <a:pPr marL="215900" lvl="0" indent="-215900" algn="l" rtl="0">
              <a:lnSpc>
                <a:spcPct val="100000"/>
              </a:lnSpc>
              <a:spcBef>
                <a:spcPts val="400"/>
              </a:spcBef>
              <a:spcAft>
                <a:spcPts val="0"/>
              </a:spcAft>
              <a:buClr>
                <a:schemeClr val="dk1"/>
              </a:buClr>
              <a:buSzPts val="1200"/>
              <a:buFont typeface="Calibri"/>
              <a:buAutoNum type="arabicPeriod"/>
            </a:pPr>
            <a:r>
              <a:rPr lang="en-US"/>
              <a:t>Provide a category for Capital accounts (and associated expenditures)</a:t>
            </a:r>
            <a:endParaRPr/>
          </a:p>
          <a:p>
            <a:pPr marL="0" lvl="0" indent="0" algn="l" rtl="0">
              <a:lnSpc>
                <a:spcPct val="100000"/>
              </a:lnSpc>
              <a:spcBef>
                <a:spcPts val="400"/>
              </a:spcBef>
              <a:spcAft>
                <a:spcPts val="0"/>
              </a:spcAft>
              <a:buSzPts val="1100"/>
              <a:buNone/>
            </a:pPr>
            <a:endParaRPr/>
          </a:p>
          <a:p>
            <a:pPr marL="0" lvl="0" indent="0" algn="l" rtl="0">
              <a:lnSpc>
                <a:spcPct val="100000"/>
              </a:lnSpc>
              <a:spcBef>
                <a:spcPts val="400"/>
              </a:spcBef>
              <a:spcAft>
                <a:spcPts val="0"/>
              </a:spcAft>
              <a:buSzPts val="1100"/>
              <a:buNone/>
            </a:pPr>
            <a:r>
              <a:rPr lang="en-US"/>
              <a:t>NOTE:  For CTNext, need logic to map the three Outside Service cost sub-pools to Expense for Sub-Pool level reporting</a:t>
            </a:r>
            <a:endParaRPr/>
          </a:p>
          <a:p>
            <a:pPr marL="0" lvl="0" indent="0" algn="l" rtl="0">
              <a:lnSpc>
                <a:spcPct val="100000"/>
              </a:lnSpc>
              <a:spcBef>
                <a:spcPts val="400"/>
              </a:spcBef>
              <a:spcAft>
                <a:spcPts val="0"/>
              </a:spcAft>
              <a:buSzPts val="1100"/>
              <a:buNone/>
            </a:pPr>
            <a:endParaRPr/>
          </a:p>
          <a:p>
            <a:pPr marL="0" lvl="0" indent="0" algn="l" rtl="0">
              <a:lnSpc>
                <a:spcPct val="100000"/>
              </a:lnSpc>
              <a:spcBef>
                <a:spcPts val="400"/>
              </a:spcBef>
              <a:spcAft>
                <a:spcPts val="0"/>
              </a:spcAft>
              <a:buSzPts val="1100"/>
              <a:buNone/>
            </a:pPr>
            <a:endParaRPr/>
          </a:p>
          <a:p>
            <a:pPr marL="0" lvl="0" indent="0" algn="l" rtl="0">
              <a:lnSpc>
                <a:spcPct val="100000"/>
              </a:lnSpc>
              <a:spcBef>
                <a:spcPts val="400"/>
              </a:spcBef>
              <a:spcAft>
                <a:spcPts val="0"/>
              </a:spcAft>
              <a:buSzPts val="1100"/>
              <a:buNone/>
            </a:pPr>
            <a:r>
              <a:rPr lang="en-US"/>
              <a:t>The cost pool layer consists of 8 cost pools. </a:t>
            </a:r>
            <a:endParaRPr/>
          </a:p>
          <a:p>
            <a:pPr marL="0" lvl="0" indent="0" algn="l" rtl="0">
              <a:lnSpc>
                <a:spcPct val="100000"/>
              </a:lnSpc>
              <a:spcBef>
                <a:spcPts val="400"/>
              </a:spcBef>
              <a:spcAft>
                <a:spcPts val="0"/>
              </a:spcAft>
              <a:buSzPts val="1100"/>
              <a:buNone/>
            </a:pPr>
            <a:r>
              <a:rPr lang="en-US"/>
              <a:t>The Internal Labor cost pool includes employee wages, benefits, expenses and occupancy.</a:t>
            </a:r>
            <a:endParaRPr/>
          </a:p>
          <a:p>
            <a:pPr marL="0" lvl="0" indent="0" algn="l" rtl="0">
              <a:lnSpc>
                <a:spcPct val="100000"/>
              </a:lnSpc>
              <a:spcBef>
                <a:spcPts val="400"/>
              </a:spcBef>
              <a:spcAft>
                <a:spcPts val="0"/>
              </a:spcAft>
              <a:buSzPts val="1100"/>
              <a:buNone/>
            </a:pPr>
            <a:r>
              <a:rPr lang="en-US"/>
              <a:t>External labor includes contractor fees and travel expenses. </a:t>
            </a:r>
            <a:endParaRPr/>
          </a:p>
          <a:p>
            <a:pPr marL="0" lvl="0" indent="0" algn="l" rtl="0">
              <a:lnSpc>
                <a:spcPct val="100000"/>
              </a:lnSpc>
              <a:spcBef>
                <a:spcPts val="400"/>
              </a:spcBef>
              <a:spcAft>
                <a:spcPts val="0"/>
              </a:spcAft>
              <a:buSzPts val="1100"/>
              <a:buNone/>
            </a:pPr>
            <a:r>
              <a:rPr lang="en-US"/>
              <a:t>Hardware includes hardware appreciation and capitalize purchases, hardware lease expenditures, hardware expense of non-capitalized purchases such as spare parts, consumables, or equipment below the capitalization threshold, and hardware maintenance and support expenditures. </a:t>
            </a:r>
            <a:endParaRPr/>
          </a:p>
          <a:p>
            <a:pPr marL="0" lvl="0" indent="0" algn="l" rtl="0">
              <a:lnSpc>
                <a:spcPct val="100000"/>
              </a:lnSpc>
              <a:spcBef>
                <a:spcPts val="400"/>
              </a:spcBef>
              <a:spcAft>
                <a:spcPts val="0"/>
              </a:spcAft>
              <a:buSzPts val="1100"/>
              <a:buNone/>
            </a:pPr>
            <a:r>
              <a:rPr lang="en-US"/>
              <a:t>Software includes software depreciation and capitalized software license purchases and software development efforts, software lease expenditures, software expensive non-capitalized software purchases, and software maintenance and support expenditures.</a:t>
            </a:r>
            <a:endParaRPr/>
          </a:p>
          <a:p>
            <a:pPr marL="0" lvl="0" indent="0" algn="l" rtl="0">
              <a:lnSpc>
                <a:spcPct val="100000"/>
              </a:lnSpc>
              <a:spcBef>
                <a:spcPts val="400"/>
              </a:spcBef>
              <a:spcAft>
                <a:spcPts val="0"/>
              </a:spcAft>
              <a:buSzPts val="1100"/>
              <a:buNone/>
            </a:pPr>
            <a:r>
              <a:rPr lang="en-US"/>
              <a:t>Outside services includes external consulting on project-based services, external managed service providers, and external public cloud service providers, including infrastructure as service, platform as a service and software as a service. </a:t>
            </a:r>
            <a:endParaRPr/>
          </a:p>
          <a:p>
            <a:pPr marL="0" lvl="0" indent="0" algn="l" rtl="0">
              <a:lnSpc>
                <a:spcPct val="100000"/>
              </a:lnSpc>
              <a:spcBef>
                <a:spcPts val="400"/>
              </a:spcBef>
              <a:spcAft>
                <a:spcPts val="0"/>
              </a:spcAft>
              <a:buSzPts val="1100"/>
              <a:buNone/>
            </a:pPr>
            <a:r>
              <a:rPr lang="en-US"/>
              <a:t>Facilities and power includes data center depreciation of facility build and leasehold improvements, data center lease expenditures, data center space, power, security, and other operating expenses and data center maintenance and support expenditures.</a:t>
            </a:r>
            <a:endParaRPr/>
          </a:p>
          <a:p>
            <a:pPr marL="0" lvl="0" indent="0" algn="l" rtl="0">
              <a:lnSpc>
                <a:spcPct val="100000"/>
              </a:lnSpc>
              <a:spcBef>
                <a:spcPts val="400"/>
              </a:spcBef>
              <a:spcAft>
                <a:spcPts val="0"/>
              </a:spcAft>
              <a:buSzPts val="1100"/>
              <a:buNone/>
            </a:pPr>
            <a:r>
              <a:rPr lang="en-US"/>
              <a:t>Telecom includes voice and data network connectivity including circuit and usage expenditures and </a:t>
            </a:r>
            <a:endParaRPr/>
          </a:p>
          <a:p>
            <a:pPr marL="0" lvl="0" indent="0" algn="l" rtl="0">
              <a:lnSpc>
                <a:spcPct val="100000"/>
              </a:lnSpc>
              <a:spcBef>
                <a:spcPts val="400"/>
              </a:spcBef>
              <a:spcAft>
                <a:spcPts val="0"/>
              </a:spcAft>
              <a:buSzPts val="1100"/>
              <a:buNone/>
            </a:pPr>
            <a:r>
              <a:rPr lang="en-US"/>
              <a:t>Other includes miscellaneous or nonstandard expenses.</a:t>
            </a:r>
            <a:endParaRPr/>
          </a:p>
          <a:p>
            <a:pPr marL="0" lvl="0" indent="0" algn="l" rtl="0">
              <a:lnSpc>
                <a:spcPct val="100000"/>
              </a:lnSpc>
              <a:spcBef>
                <a:spcPts val="400"/>
              </a:spcBef>
              <a:spcAft>
                <a:spcPts val="0"/>
              </a:spcAft>
              <a:buSzPts val="1100"/>
              <a:buNone/>
            </a:pPr>
            <a:endParaRPr/>
          </a:p>
        </p:txBody>
      </p:sp>
      <p:sp>
        <p:nvSpPr>
          <p:cNvPr id="415" name="Google Shape;415;gc0874ab985_0_126:notes"/>
          <p:cNvSpPr txBox="1">
            <a:spLocks noGrp="1"/>
          </p:cNvSpPr>
          <p:nvPr>
            <p:ph type="sldNum" idx="12"/>
          </p:nvPr>
        </p:nvSpPr>
        <p:spPr>
          <a:xfrm>
            <a:off x="3884075" y="8685072"/>
            <a:ext cx="2972400" cy="4590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bf3bab5ef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8" name="Google Shape;2338;gbf3bab5efc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Duplicate “raw” slide.   Used to compile the previous “build” slide by Service Category</a:t>
            </a:r>
            <a:endParaRPr/>
          </a:p>
        </p:txBody>
      </p:sp>
      <p:sp>
        <p:nvSpPr>
          <p:cNvPr id="2339" name="Google Shape;2339;gbf3bab5efc_3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41</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bdc4137b2a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7" name="Google Shape;2417;gbdc4137b2a_1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9 Proposed Services with some subservices defined to provide a sense of scope.</a:t>
            </a:r>
            <a:endParaRPr/>
          </a:p>
        </p:txBody>
      </p:sp>
      <p:sp>
        <p:nvSpPr>
          <p:cNvPr id="2418" name="Google Shape;2418;gbdc4137b2a_1_37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42</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c0874ab985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c0874ab985_0_268:notes"/>
          <p:cNvSpPr txBox="1">
            <a:spLocks noGrp="1"/>
          </p:cNvSpPr>
          <p:nvPr>
            <p:ph type="body" idx="1"/>
          </p:nvPr>
        </p:nvSpPr>
        <p:spPr>
          <a:xfrm>
            <a:off x="685333" y="4400689"/>
            <a:ext cx="5487300" cy="3600600"/>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SzPts val="1100"/>
              <a:buNone/>
            </a:pPr>
            <a:r>
              <a:rPr lang="en-US"/>
              <a:t>Themes for changes:</a:t>
            </a:r>
            <a:endParaRPr/>
          </a:p>
          <a:p>
            <a:pPr marL="215900" lvl="0" indent="-215900" algn="l" rtl="0">
              <a:lnSpc>
                <a:spcPct val="100000"/>
              </a:lnSpc>
              <a:spcBef>
                <a:spcPts val="400"/>
              </a:spcBef>
              <a:spcAft>
                <a:spcPts val="0"/>
              </a:spcAft>
              <a:buClr>
                <a:schemeClr val="dk1"/>
              </a:buClr>
              <a:buSzPts val="1200"/>
              <a:buFont typeface="Calibri"/>
              <a:buAutoNum type="arabicPeriod"/>
            </a:pPr>
            <a:r>
              <a:rPr lang="en-US"/>
              <a:t>Consistency in names for reporting and analysis at the sub-pool layer</a:t>
            </a:r>
            <a:endParaRPr/>
          </a:p>
          <a:p>
            <a:pPr marL="215900" lvl="0" indent="-215900" algn="l" rtl="0">
              <a:lnSpc>
                <a:spcPct val="100000"/>
              </a:lnSpc>
              <a:spcBef>
                <a:spcPts val="400"/>
              </a:spcBef>
              <a:spcAft>
                <a:spcPts val="0"/>
              </a:spcAft>
              <a:buClr>
                <a:schemeClr val="dk1"/>
              </a:buClr>
              <a:buSzPts val="1200"/>
              <a:buFont typeface="Calibri"/>
              <a:buAutoNum type="arabicPeriod"/>
            </a:pPr>
            <a:r>
              <a:rPr lang="en-US"/>
              <a:t>Provide a category for Capital accounts (and associated expenditures)</a:t>
            </a:r>
            <a:endParaRPr/>
          </a:p>
          <a:p>
            <a:pPr marL="0" lvl="0" indent="0" algn="l" rtl="0">
              <a:lnSpc>
                <a:spcPct val="100000"/>
              </a:lnSpc>
              <a:spcBef>
                <a:spcPts val="400"/>
              </a:spcBef>
              <a:spcAft>
                <a:spcPts val="0"/>
              </a:spcAft>
              <a:buSzPts val="1100"/>
              <a:buNone/>
            </a:pPr>
            <a:endParaRPr/>
          </a:p>
          <a:p>
            <a:pPr marL="0" lvl="0" indent="0" algn="l" rtl="0">
              <a:lnSpc>
                <a:spcPct val="100000"/>
              </a:lnSpc>
              <a:spcBef>
                <a:spcPts val="400"/>
              </a:spcBef>
              <a:spcAft>
                <a:spcPts val="0"/>
              </a:spcAft>
              <a:buSzPts val="1100"/>
              <a:buNone/>
            </a:pPr>
            <a:r>
              <a:rPr lang="en-US"/>
              <a:t>NOTE:  For CTNext, need logic to map the three Outside Service cost sub-pools to Expense for Sub-Pool level reporting</a:t>
            </a:r>
            <a:endParaRPr/>
          </a:p>
          <a:p>
            <a:pPr marL="0" lvl="0" indent="0" algn="l" rtl="0">
              <a:lnSpc>
                <a:spcPct val="100000"/>
              </a:lnSpc>
              <a:spcBef>
                <a:spcPts val="400"/>
              </a:spcBef>
              <a:spcAft>
                <a:spcPts val="0"/>
              </a:spcAft>
              <a:buSzPts val="1100"/>
              <a:buNone/>
            </a:pPr>
            <a:endParaRPr/>
          </a:p>
          <a:p>
            <a:pPr marL="0" lvl="0" indent="0" algn="l" rtl="0">
              <a:lnSpc>
                <a:spcPct val="100000"/>
              </a:lnSpc>
              <a:spcBef>
                <a:spcPts val="400"/>
              </a:spcBef>
              <a:spcAft>
                <a:spcPts val="0"/>
              </a:spcAft>
              <a:buSzPts val="1100"/>
              <a:buNone/>
            </a:pPr>
            <a:endParaRPr/>
          </a:p>
          <a:p>
            <a:pPr marL="0" lvl="0" indent="0" algn="l" rtl="0">
              <a:lnSpc>
                <a:spcPct val="100000"/>
              </a:lnSpc>
              <a:spcBef>
                <a:spcPts val="400"/>
              </a:spcBef>
              <a:spcAft>
                <a:spcPts val="0"/>
              </a:spcAft>
              <a:buSzPts val="1100"/>
              <a:buNone/>
            </a:pPr>
            <a:r>
              <a:rPr lang="en-US"/>
              <a:t>The cost pool layer consists of 8 cost pools. </a:t>
            </a:r>
            <a:endParaRPr/>
          </a:p>
          <a:p>
            <a:pPr marL="0" lvl="0" indent="0" algn="l" rtl="0">
              <a:lnSpc>
                <a:spcPct val="100000"/>
              </a:lnSpc>
              <a:spcBef>
                <a:spcPts val="400"/>
              </a:spcBef>
              <a:spcAft>
                <a:spcPts val="0"/>
              </a:spcAft>
              <a:buSzPts val="1100"/>
              <a:buNone/>
            </a:pPr>
            <a:r>
              <a:rPr lang="en-US"/>
              <a:t>The Internal Labor cost pool includes employee wages, benefits, expenses and occupancy.</a:t>
            </a:r>
            <a:endParaRPr/>
          </a:p>
          <a:p>
            <a:pPr marL="0" lvl="0" indent="0" algn="l" rtl="0">
              <a:lnSpc>
                <a:spcPct val="100000"/>
              </a:lnSpc>
              <a:spcBef>
                <a:spcPts val="400"/>
              </a:spcBef>
              <a:spcAft>
                <a:spcPts val="0"/>
              </a:spcAft>
              <a:buSzPts val="1100"/>
              <a:buNone/>
            </a:pPr>
            <a:r>
              <a:rPr lang="en-US"/>
              <a:t>External labor includes contractor fees and travel expenses. </a:t>
            </a:r>
            <a:endParaRPr/>
          </a:p>
          <a:p>
            <a:pPr marL="0" lvl="0" indent="0" algn="l" rtl="0">
              <a:lnSpc>
                <a:spcPct val="100000"/>
              </a:lnSpc>
              <a:spcBef>
                <a:spcPts val="400"/>
              </a:spcBef>
              <a:spcAft>
                <a:spcPts val="0"/>
              </a:spcAft>
              <a:buSzPts val="1100"/>
              <a:buNone/>
            </a:pPr>
            <a:r>
              <a:rPr lang="en-US"/>
              <a:t>Hardware includes hardware appreciation and capitalize purchases, hardware lease expenditures, hardware expense of non-capitalized purchases such as spare parts, consumables, or equipment below the capitalization threshold, and hardware maintenance and support expenditures. </a:t>
            </a:r>
            <a:endParaRPr/>
          </a:p>
          <a:p>
            <a:pPr marL="0" lvl="0" indent="0" algn="l" rtl="0">
              <a:lnSpc>
                <a:spcPct val="100000"/>
              </a:lnSpc>
              <a:spcBef>
                <a:spcPts val="400"/>
              </a:spcBef>
              <a:spcAft>
                <a:spcPts val="0"/>
              </a:spcAft>
              <a:buSzPts val="1100"/>
              <a:buNone/>
            </a:pPr>
            <a:r>
              <a:rPr lang="en-US"/>
              <a:t>Software includes software depreciation and capitalized software license purchases and software development efforts, software lease expenditures, software expensive non-capitalized software purchases, and software maintenance and support expenditures.</a:t>
            </a:r>
            <a:endParaRPr/>
          </a:p>
          <a:p>
            <a:pPr marL="0" lvl="0" indent="0" algn="l" rtl="0">
              <a:lnSpc>
                <a:spcPct val="100000"/>
              </a:lnSpc>
              <a:spcBef>
                <a:spcPts val="400"/>
              </a:spcBef>
              <a:spcAft>
                <a:spcPts val="0"/>
              </a:spcAft>
              <a:buSzPts val="1100"/>
              <a:buNone/>
            </a:pPr>
            <a:r>
              <a:rPr lang="en-US"/>
              <a:t>Outside services includes external consulting on project-based services, external managed service providers, and external public cloud service providers, including infrastructure as service, platform as a service and software as a service. </a:t>
            </a:r>
            <a:endParaRPr/>
          </a:p>
          <a:p>
            <a:pPr marL="0" lvl="0" indent="0" algn="l" rtl="0">
              <a:lnSpc>
                <a:spcPct val="100000"/>
              </a:lnSpc>
              <a:spcBef>
                <a:spcPts val="400"/>
              </a:spcBef>
              <a:spcAft>
                <a:spcPts val="0"/>
              </a:spcAft>
              <a:buSzPts val="1100"/>
              <a:buNone/>
            </a:pPr>
            <a:r>
              <a:rPr lang="en-US"/>
              <a:t>Facilities and power includes data center depreciation of facility build and leasehold improvements, data center lease expenditures, data center space, power, security, and other operating expenses and data center maintenance and support expenditures.</a:t>
            </a:r>
            <a:endParaRPr/>
          </a:p>
          <a:p>
            <a:pPr marL="0" lvl="0" indent="0" algn="l" rtl="0">
              <a:lnSpc>
                <a:spcPct val="100000"/>
              </a:lnSpc>
              <a:spcBef>
                <a:spcPts val="400"/>
              </a:spcBef>
              <a:spcAft>
                <a:spcPts val="0"/>
              </a:spcAft>
              <a:buSzPts val="1100"/>
              <a:buNone/>
            </a:pPr>
            <a:r>
              <a:rPr lang="en-US"/>
              <a:t>Telecom includes voice and data network connectivity including circuit and usage expenditures and </a:t>
            </a:r>
            <a:endParaRPr/>
          </a:p>
          <a:p>
            <a:pPr marL="0" lvl="0" indent="0" algn="l" rtl="0">
              <a:lnSpc>
                <a:spcPct val="100000"/>
              </a:lnSpc>
              <a:spcBef>
                <a:spcPts val="400"/>
              </a:spcBef>
              <a:spcAft>
                <a:spcPts val="0"/>
              </a:spcAft>
              <a:buSzPts val="1100"/>
              <a:buNone/>
            </a:pPr>
            <a:r>
              <a:rPr lang="en-US"/>
              <a:t>Other includes miscellaneous or nonstandard expenses.</a:t>
            </a:r>
            <a:endParaRPr/>
          </a:p>
          <a:p>
            <a:pPr marL="0" lvl="0" indent="0" algn="l" rtl="0">
              <a:lnSpc>
                <a:spcPct val="100000"/>
              </a:lnSpc>
              <a:spcBef>
                <a:spcPts val="400"/>
              </a:spcBef>
              <a:spcAft>
                <a:spcPts val="0"/>
              </a:spcAft>
              <a:buSzPts val="1100"/>
              <a:buNone/>
            </a:pPr>
            <a:endParaRPr/>
          </a:p>
        </p:txBody>
      </p:sp>
      <p:sp>
        <p:nvSpPr>
          <p:cNvPr id="469" name="Google Shape;469;gc0874ab985_0_268:notes"/>
          <p:cNvSpPr txBox="1">
            <a:spLocks noGrp="1"/>
          </p:cNvSpPr>
          <p:nvPr>
            <p:ph type="sldNum" idx="12"/>
          </p:nvPr>
        </p:nvSpPr>
        <p:spPr>
          <a:xfrm>
            <a:off x="3884075" y="8685072"/>
            <a:ext cx="2972400" cy="4590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0874ab985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c0874ab985_0_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33" name="Google Shape;533;gc0874ab985_0_40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7</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5" name="Google Shape;6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c0874ab985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c0874ab985_0_7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6x9">
  <p:cSld name="TITLE_4">
    <p:spTree>
      <p:nvGrpSpPr>
        <p:cNvPr id="1" name="Shape 9"/>
        <p:cNvGrpSpPr/>
        <p:nvPr/>
      </p:nvGrpSpPr>
      <p:grpSpPr>
        <a:xfrm>
          <a:off x="0" y="0"/>
          <a:ext cx="0" cy="0"/>
          <a:chOff x="0" y="0"/>
          <a:chExt cx="0" cy="0"/>
        </a:xfrm>
      </p:grpSpPr>
      <p:grpSp>
        <p:nvGrpSpPr>
          <p:cNvPr id="10" name="Google Shape;10;p19"/>
          <p:cNvGrpSpPr/>
          <p:nvPr/>
        </p:nvGrpSpPr>
        <p:grpSpPr>
          <a:xfrm>
            <a:off x="-16442" y="-24695"/>
            <a:ext cx="2016649" cy="5180598"/>
            <a:chOff x="-92652" y="-16478"/>
            <a:chExt cx="2421528" cy="6907464"/>
          </a:xfrm>
        </p:grpSpPr>
        <p:sp>
          <p:nvSpPr>
            <p:cNvPr id="11" name="Google Shape;11;p19"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9"/>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Google Shape;1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9"/>
          <p:cNvSpPr txBox="1">
            <a:spLocks noGrp="1"/>
          </p:cNvSpPr>
          <p:nvPr>
            <p:ph type="subTitle" idx="1"/>
          </p:nvPr>
        </p:nvSpPr>
        <p:spPr>
          <a:xfrm>
            <a:off x="2756150" y="4532625"/>
            <a:ext cx="5835300" cy="443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19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19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19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19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19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19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19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1900">
                <a:solidFill>
                  <a:srgbClr val="FFFFFF"/>
                </a:solidFill>
                <a:latin typeface="Arial"/>
                <a:ea typeface="Arial"/>
                <a:cs typeface="Arial"/>
                <a:sym typeface="Arial"/>
              </a:defRPr>
            </a:lvl9pPr>
          </a:lstStyle>
          <a:p>
            <a:endParaRPr/>
          </a:p>
        </p:txBody>
      </p:sp>
      <p:sp>
        <p:nvSpPr>
          <p:cNvPr id="15" name="Google Shape;15;p19"/>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9"/>
          <p:cNvSpPr/>
          <p:nvPr/>
        </p:nvSpPr>
        <p:spPr>
          <a:xfrm>
            <a:off x="2827587" y="3092887"/>
            <a:ext cx="5801400" cy="1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17;p19"/>
          <p:cNvPicPr preferRelativeResize="0"/>
          <p:nvPr/>
        </p:nvPicPr>
        <p:blipFill rotWithShape="1">
          <a:blip r:embed="rId2">
            <a:alphaModFix/>
          </a:blip>
          <a:srcRect/>
          <a:stretch/>
        </p:blipFill>
        <p:spPr>
          <a:xfrm>
            <a:off x="582618" y="172687"/>
            <a:ext cx="587532" cy="530381"/>
          </a:xfrm>
          <a:prstGeom prst="rect">
            <a:avLst/>
          </a:prstGeom>
          <a:noFill/>
          <a:ln>
            <a:noFill/>
          </a:ln>
        </p:spPr>
      </p:pic>
      <p:sp>
        <p:nvSpPr>
          <p:cNvPr id="18" name="Google Shape;18;p19"/>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3C71"/>
                </a:solidFill>
                <a:latin typeface="Arial"/>
                <a:ea typeface="Arial"/>
                <a:cs typeface="Arial"/>
                <a:sym typeface="Arial"/>
              </a:rPr>
              <a:t>Office of Government-wide Policy</a:t>
            </a:r>
            <a:endParaRPr sz="1200" b="1" i="0" u="none" strike="noStrike" cap="none">
              <a:solidFill>
                <a:srgbClr val="003C71"/>
              </a:solidFill>
              <a:latin typeface="Arial"/>
              <a:ea typeface="Arial"/>
              <a:cs typeface="Arial"/>
              <a:sym typeface="Arial"/>
            </a:endParaRPr>
          </a:p>
        </p:txBody>
      </p:sp>
      <p:sp>
        <p:nvSpPr>
          <p:cNvPr id="19" name="Google Shape;19;p19"/>
          <p:cNvSpPr txBox="1">
            <a:spLocks noGrp="1"/>
          </p:cNvSpPr>
          <p:nvPr>
            <p:ph type="title"/>
          </p:nvPr>
        </p:nvSpPr>
        <p:spPr>
          <a:xfrm>
            <a:off x="2756151" y="1418225"/>
            <a:ext cx="5835300" cy="1170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2800">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2800">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2800">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2800">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2800">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2800">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2800">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2800">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2800">
                <a:solidFill>
                  <a:srgbClr val="0FAFFF"/>
                </a:solidFill>
                <a:latin typeface="Arial"/>
                <a:ea typeface="Arial"/>
                <a:cs typeface="Arial"/>
                <a:sym typeface="Arial"/>
              </a:defRPr>
            </a:lvl9pPr>
          </a:lstStyle>
          <a:p>
            <a:endParaRPr/>
          </a:p>
        </p:txBody>
      </p:sp>
      <p:sp>
        <p:nvSpPr>
          <p:cNvPr id="20" name="Google Shape;20;p19"/>
          <p:cNvSpPr txBox="1">
            <a:spLocks noGrp="1"/>
          </p:cNvSpPr>
          <p:nvPr>
            <p:ph type="title" idx="2"/>
          </p:nvPr>
        </p:nvSpPr>
        <p:spPr>
          <a:xfrm>
            <a:off x="2756151" y="2427858"/>
            <a:ext cx="58353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88"/>
        <p:cNvGrpSpPr/>
        <p:nvPr/>
      </p:nvGrpSpPr>
      <p:grpSpPr>
        <a:xfrm>
          <a:off x="0" y="0"/>
          <a:ext cx="0" cy="0"/>
          <a:chOff x="0" y="0"/>
          <a:chExt cx="0" cy="0"/>
        </a:xfrm>
      </p:grpSpPr>
      <p:sp>
        <p:nvSpPr>
          <p:cNvPr id="89" name="Google Shape;89;p27"/>
          <p:cNvSpPr/>
          <p:nvPr/>
        </p:nvSpPr>
        <p:spPr>
          <a:xfrm>
            <a:off x="8654939" y="0"/>
            <a:ext cx="476100" cy="51312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0" name="Google Shape;9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27"/>
          <p:cNvCxnSpPr/>
          <p:nvPr/>
        </p:nvCxnSpPr>
        <p:spPr>
          <a:xfrm>
            <a:off x="8551625" y="0"/>
            <a:ext cx="0" cy="5131200"/>
          </a:xfrm>
          <a:prstGeom prst="straightConnector1">
            <a:avLst/>
          </a:prstGeom>
          <a:noFill/>
          <a:ln w="76200" cap="flat" cmpd="sng">
            <a:solidFill>
              <a:srgbClr val="0579BD"/>
            </a:solidFill>
            <a:prstDash val="solid"/>
            <a:round/>
            <a:headEnd type="none" w="sm" len="sm"/>
            <a:tailEnd type="none" w="sm" len="sm"/>
          </a:ln>
        </p:spPr>
      </p:cxnSp>
      <p:cxnSp>
        <p:nvCxnSpPr>
          <p:cNvPr id="92" name="Google Shape;92;p27"/>
          <p:cNvCxnSpPr/>
          <p:nvPr/>
        </p:nvCxnSpPr>
        <p:spPr>
          <a:xfrm>
            <a:off x="8458939" y="0"/>
            <a:ext cx="0" cy="5131200"/>
          </a:xfrm>
          <a:prstGeom prst="straightConnector1">
            <a:avLst/>
          </a:prstGeom>
          <a:noFill/>
          <a:ln w="28575" cap="flat" cmpd="sng">
            <a:solidFill>
              <a:srgbClr val="0579BD"/>
            </a:solidFill>
            <a:prstDash val="solid"/>
            <a:round/>
            <a:headEnd type="none" w="sm" len="sm"/>
            <a:tailEnd type="none" w="sm" len="sm"/>
          </a:ln>
        </p:spPr>
      </p:cxnSp>
      <p:sp>
        <p:nvSpPr>
          <p:cNvPr id="93" name="Google Shape;93;p27"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G S A     O F F I C E    O F    G O V E R N M E N T - W I D E     P O L I C Y </a:t>
            </a:r>
            <a:endParaRPr sz="1500" b="1" i="0" u="none" strike="noStrike" cap="none">
              <a:solidFill>
                <a:srgbClr val="FFFFFF"/>
              </a:solidFill>
              <a:latin typeface="Arial"/>
              <a:ea typeface="Arial"/>
              <a:cs typeface="Arial"/>
              <a:sym typeface="Arial"/>
            </a:endParaRPr>
          </a:p>
        </p:txBody>
      </p:sp>
      <p:sp>
        <p:nvSpPr>
          <p:cNvPr id="94" name="Google Shape;94;p27"/>
          <p:cNvSpPr txBox="1">
            <a:spLocks noGrp="1"/>
          </p:cNvSpPr>
          <p:nvPr>
            <p:ph type="title"/>
          </p:nvPr>
        </p:nvSpPr>
        <p:spPr>
          <a:xfrm>
            <a:off x="591750" y="3015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sp>
        <p:nvSpPr>
          <p:cNvPr id="95" name="Google Shape;95;p27"/>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cxnSp>
        <p:nvCxnSpPr>
          <p:cNvPr id="96" name="Google Shape;96;p27"/>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
        <p:nvSpPr>
          <p:cNvPr id="97" name="Google Shape;97;p27"/>
          <p:cNvSpPr txBox="1">
            <a:spLocks noGrp="1"/>
          </p:cNvSpPr>
          <p:nvPr>
            <p:ph type="body" idx="2"/>
          </p:nvPr>
        </p:nvSpPr>
        <p:spPr>
          <a:xfrm>
            <a:off x="510200" y="181074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a:lnSpc>
                <a:spcPct val="100000"/>
              </a:lnSpc>
              <a:spcBef>
                <a:spcPts val="800"/>
              </a:spcBef>
              <a:spcAft>
                <a:spcPts val="0"/>
              </a:spcAft>
              <a:buClr>
                <a:srgbClr val="003C71"/>
              </a:buClr>
              <a:buSzPts val="2400"/>
              <a:buFont typeface="Arial"/>
              <a:buChar char="○"/>
              <a:defRPr sz="2400" b="1">
                <a:solidFill>
                  <a:srgbClr val="003C71"/>
                </a:solidFill>
                <a:latin typeface="Arial"/>
                <a:ea typeface="Arial"/>
                <a:cs typeface="Arial"/>
                <a:sym typeface="Arial"/>
              </a:defRPr>
            </a:lvl8pPr>
            <a:lvl9pPr marL="4114800" lvl="8" indent="-381000" algn="l">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
        <p:nvSpPr>
          <p:cNvPr id="98" name="Google Shape;98;p27"/>
          <p:cNvSpPr txBox="1">
            <a:spLocks noGrp="1"/>
          </p:cNvSpPr>
          <p:nvPr>
            <p:ph type="body" idx="3"/>
          </p:nvPr>
        </p:nvSpPr>
        <p:spPr>
          <a:xfrm>
            <a:off x="4396400" y="180125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algn="l">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99"/>
        <p:cNvGrpSpPr/>
        <p:nvPr/>
      </p:nvGrpSpPr>
      <p:grpSpPr>
        <a:xfrm>
          <a:off x="0" y="0"/>
          <a:ext cx="0" cy="0"/>
          <a:chOff x="0" y="0"/>
          <a:chExt cx="0" cy="0"/>
        </a:xfrm>
      </p:grpSpPr>
      <p:sp>
        <p:nvSpPr>
          <p:cNvPr id="100" name="Google Shape;100;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01" name="Google Shape;10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04" name="Google Shape;10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105"/>
        <p:cNvGrpSpPr/>
        <p:nvPr/>
      </p:nvGrpSpPr>
      <p:grpSpPr>
        <a:xfrm>
          <a:off x="0" y="0"/>
          <a:ext cx="0" cy="0"/>
          <a:chOff x="0" y="0"/>
          <a:chExt cx="0" cy="0"/>
        </a:xfrm>
      </p:grpSpPr>
      <p:sp>
        <p:nvSpPr>
          <p:cNvPr id="106" name="Google Shape;106;p30"/>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07" name="Google Shape;10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108"/>
        <p:cNvGrpSpPr/>
        <p:nvPr/>
      </p:nvGrpSpPr>
      <p:grpSpPr>
        <a:xfrm>
          <a:off x="0" y="0"/>
          <a:ext cx="0" cy="0"/>
          <a:chOff x="0" y="0"/>
          <a:chExt cx="0" cy="0"/>
        </a:xfrm>
      </p:grpSpPr>
      <p:sp>
        <p:nvSpPr>
          <p:cNvPr id="109" name="Google Shape;109;p31"/>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10" name="Google Shape;11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111"/>
        <p:cNvGrpSpPr/>
        <p:nvPr/>
      </p:nvGrpSpPr>
      <p:grpSpPr>
        <a:xfrm>
          <a:off x="0" y="0"/>
          <a:ext cx="0" cy="0"/>
          <a:chOff x="0" y="0"/>
          <a:chExt cx="0" cy="0"/>
        </a:xfrm>
      </p:grpSpPr>
      <p:sp>
        <p:nvSpPr>
          <p:cNvPr id="112" name="Google Shape;1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32"/>
          <p:cNvSpPr txBox="1">
            <a:spLocks noGrp="1"/>
          </p:cNvSpPr>
          <p:nvPr>
            <p:ph type="title"/>
          </p:nvPr>
        </p:nvSpPr>
        <p:spPr>
          <a:xfrm>
            <a:off x="490250" y="875494"/>
            <a:ext cx="3522300" cy="366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114" name="Google Shape;114;p32"/>
          <p:cNvPicPr preferRelativeResize="0"/>
          <p:nvPr/>
        </p:nvPicPr>
        <p:blipFill rotWithShape="1">
          <a:blip r:embed="rId2">
            <a:alphaModFix/>
          </a:blip>
          <a:srcRect l="3232" t="359" r="51982" b="-360"/>
          <a:stretch/>
        </p:blipFill>
        <p:spPr>
          <a:xfrm>
            <a:off x="4497625" y="-43837"/>
            <a:ext cx="4670952" cy="5214992"/>
          </a:xfrm>
          <a:prstGeom prst="rect">
            <a:avLst/>
          </a:prstGeom>
          <a:noFill/>
          <a:ln>
            <a:noFill/>
          </a:ln>
        </p:spPr>
      </p:pic>
      <p:sp>
        <p:nvSpPr>
          <p:cNvPr id="115" name="Google Shape;115;p32"/>
          <p:cNvSpPr/>
          <p:nvPr/>
        </p:nvSpPr>
        <p:spPr>
          <a:xfrm rot="1239332">
            <a:off x="5650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st Items - Same Slide - NUMBERED">
  <p:cSld name="CAPTION_ONLY">
    <p:bg>
      <p:bgPr>
        <a:solidFill>
          <a:srgbClr val="FFFFFF"/>
        </a:solidFill>
        <a:effectLst/>
      </p:bgPr>
    </p:bg>
    <p:spTree>
      <p:nvGrpSpPr>
        <p:cNvPr id="1" name="Shape 116"/>
        <p:cNvGrpSpPr/>
        <p:nvPr/>
      </p:nvGrpSpPr>
      <p:grpSpPr>
        <a:xfrm>
          <a:off x="0" y="0"/>
          <a:ext cx="0" cy="0"/>
          <a:chOff x="0" y="0"/>
          <a:chExt cx="0" cy="0"/>
        </a:xfrm>
      </p:grpSpPr>
      <p:sp>
        <p:nvSpPr>
          <p:cNvPr id="117" name="Google Shape;117;p33"/>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sp>
        <p:nvSpPr>
          <p:cNvPr id="118" name="Google Shape;11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9" name="Google Shape;119;p33"/>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grpSp>
        <p:nvGrpSpPr>
          <p:cNvPr id="120" name="Google Shape;120;p33"/>
          <p:cNvGrpSpPr/>
          <p:nvPr/>
        </p:nvGrpSpPr>
        <p:grpSpPr>
          <a:xfrm>
            <a:off x="461550" y="3927563"/>
            <a:ext cx="8373900" cy="835875"/>
            <a:chOff x="461550" y="5465350"/>
            <a:chExt cx="8373900" cy="1114500"/>
          </a:xfrm>
        </p:grpSpPr>
        <p:sp>
          <p:nvSpPr>
            <p:cNvPr id="121" name="Google Shape;121;p33"/>
            <p:cNvSpPr/>
            <p:nvPr/>
          </p:nvSpPr>
          <p:spPr>
            <a:xfrm>
              <a:off x="461550" y="5465350"/>
              <a:ext cx="8373900" cy="11145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3"/>
            <p:cNvSpPr txBox="1"/>
            <p:nvPr/>
          </p:nvSpPr>
          <p:spPr>
            <a:xfrm>
              <a:off x="659125" y="5615950"/>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3</a:t>
              </a:r>
              <a:endParaRPr sz="4600" b="1" i="0" u="none" strike="noStrike" cap="none">
                <a:solidFill>
                  <a:srgbClr val="003C71"/>
                </a:solidFill>
                <a:latin typeface="Arial"/>
                <a:ea typeface="Arial"/>
                <a:cs typeface="Arial"/>
                <a:sym typeface="Arial"/>
              </a:endParaRPr>
            </a:p>
          </p:txBody>
        </p:sp>
      </p:grpSp>
      <p:grpSp>
        <p:nvGrpSpPr>
          <p:cNvPr id="123" name="Google Shape;123;p33"/>
          <p:cNvGrpSpPr/>
          <p:nvPr/>
        </p:nvGrpSpPr>
        <p:grpSpPr>
          <a:xfrm>
            <a:off x="461550" y="2963391"/>
            <a:ext cx="8373900" cy="835875"/>
            <a:chOff x="461550" y="5541550"/>
            <a:chExt cx="8373900" cy="1114500"/>
          </a:xfrm>
        </p:grpSpPr>
        <p:sp>
          <p:nvSpPr>
            <p:cNvPr id="124" name="Google Shape;124;p33"/>
            <p:cNvSpPr/>
            <p:nvPr/>
          </p:nvSpPr>
          <p:spPr>
            <a:xfrm>
              <a:off x="461550" y="5541550"/>
              <a:ext cx="8373900" cy="11145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2</a:t>
              </a:r>
              <a:endParaRPr sz="4600" b="1" i="0" u="none" strike="noStrike" cap="none">
                <a:solidFill>
                  <a:srgbClr val="003C71"/>
                </a:solidFill>
                <a:latin typeface="Arial"/>
                <a:ea typeface="Arial"/>
                <a:cs typeface="Arial"/>
                <a:sym typeface="Arial"/>
              </a:endParaRPr>
            </a:p>
          </p:txBody>
        </p:sp>
      </p:grpSp>
      <p:grpSp>
        <p:nvGrpSpPr>
          <p:cNvPr id="126" name="Google Shape;126;p33"/>
          <p:cNvGrpSpPr/>
          <p:nvPr/>
        </p:nvGrpSpPr>
        <p:grpSpPr>
          <a:xfrm>
            <a:off x="461550" y="1999219"/>
            <a:ext cx="8373900" cy="835875"/>
            <a:chOff x="461550" y="5541550"/>
            <a:chExt cx="8373900" cy="1114500"/>
          </a:xfrm>
        </p:grpSpPr>
        <p:sp>
          <p:nvSpPr>
            <p:cNvPr id="127" name="Google Shape;127;p33"/>
            <p:cNvSpPr/>
            <p:nvPr/>
          </p:nvSpPr>
          <p:spPr>
            <a:xfrm>
              <a:off x="461550" y="5541550"/>
              <a:ext cx="8373900" cy="11145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1</a:t>
              </a:r>
              <a:endParaRPr sz="4600" b="1" i="0" u="none" strike="noStrike" cap="none">
                <a:solidFill>
                  <a:srgbClr val="003C71"/>
                </a:solidFill>
                <a:latin typeface="Arial"/>
                <a:ea typeface="Arial"/>
                <a:cs typeface="Arial"/>
                <a:sym typeface="Arial"/>
              </a:endParaRPr>
            </a:p>
          </p:txBody>
        </p:sp>
      </p:grpSp>
      <p:sp>
        <p:nvSpPr>
          <p:cNvPr id="129" name="Google Shape;129;p33"/>
          <p:cNvSpPr txBox="1">
            <a:spLocks noGrp="1"/>
          </p:cNvSpPr>
          <p:nvPr>
            <p:ph type="body" idx="1"/>
          </p:nvPr>
        </p:nvSpPr>
        <p:spPr>
          <a:xfrm>
            <a:off x="1284050" y="2063475"/>
            <a:ext cx="7412400" cy="705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a:endParaRPr/>
          </a:p>
        </p:txBody>
      </p:sp>
      <p:sp>
        <p:nvSpPr>
          <p:cNvPr id="130" name="Google Shape;130;p33"/>
          <p:cNvSpPr txBox="1">
            <a:spLocks noGrp="1"/>
          </p:cNvSpPr>
          <p:nvPr>
            <p:ph type="body" idx="2"/>
          </p:nvPr>
        </p:nvSpPr>
        <p:spPr>
          <a:xfrm>
            <a:off x="1284050" y="4006575"/>
            <a:ext cx="7412400" cy="705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a:endParaRPr/>
          </a:p>
        </p:txBody>
      </p:sp>
      <p:sp>
        <p:nvSpPr>
          <p:cNvPr id="131" name="Google Shape;131;p33"/>
          <p:cNvSpPr txBox="1">
            <a:spLocks noGrp="1"/>
          </p:cNvSpPr>
          <p:nvPr>
            <p:ph type="body" idx="3"/>
          </p:nvPr>
        </p:nvSpPr>
        <p:spPr>
          <a:xfrm>
            <a:off x="1284050" y="3035025"/>
            <a:ext cx="7412400" cy="705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a:endParaRPr/>
          </a:p>
        </p:txBody>
      </p:sp>
      <p:sp>
        <p:nvSpPr>
          <p:cNvPr id="132" name="Google Shape;132;p33"/>
          <p:cNvSpPr txBox="1">
            <a:spLocks noGrp="1"/>
          </p:cNvSpPr>
          <p:nvPr>
            <p:ph type="subTitle" idx="4"/>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133"/>
        <p:cNvGrpSpPr/>
        <p:nvPr/>
      </p:nvGrpSpPr>
      <p:grpSpPr>
        <a:xfrm>
          <a:off x="0" y="0"/>
          <a:ext cx="0" cy="0"/>
          <a:chOff x="0" y="0"/>
          <a:chExt cx="0" cy="0"/>
        </a:xfrm>
      </p:grpSpPr>
      <p:sp>
        <p:nvSpPr>
          <p:cNvPr id="134" name="Google Shape;134;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35" name="Google Shape;135;p34"/>
          <p:cNvGrpSpPr/>
          <p:nvPr/>
        </p:nvGrpSpPr>
        <p:grpSpPr>
          <a:xfrm>
            <a:off x="6205000" y="2077575"/>
            <a:ext cx="2596800" cy="2757825"/>
            <a:chOff x="6265963" y="3087650"/>
            <a:chExt cx="2596800" cy="3677100"/>
          </a:xfrm>
        </p:grpSpPr>
        <p:sp>
          <p:nvSpPr>
            <p:cNvPr id="136" name="Google Shape;136;p34"/>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4"/>
            <p:cNvSpPr/>
            <p:nvPr/>
          </p:nvSpPr>
          <p:spPr>
            <a:xfrm>
              <a:off x="6276313" y="3087650"/>
              <a:ext cx="2567700" cy="36771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8" name="Google Shape;138;p34"/>
            <p:cNvCxnSpPr/>
            <p:nvPr/>
          </p:nvCxnSpPr>
          <p:spPr>
            <a:xfrm>
              <a:off x="6265963" y="3708901"/>
              <a:ext cx="2596800" cy="0"/>
            </a:xfrm>
            <a:prstGeom prst="straightConnector1">
              <a:avLst/>
            </a:prstGeom>
            <a:noFill/>
            <a:ln w="76200" cap="flat" cmpd="sng">
              <a:solidFill>
                <a:srgbClr val="FFFFFF"/>
              </a:solidFill>
              <a:prstDash val="solid"/>
              <a:round/>
              <a:headEnd type="none" w="sm" len="sm"/>
              <a:tailEnd type="none" w="sm" len="sm"/>
            </a:ln>
          </p:spPr>
        </p:cxnSp>
      </p:grpSp>
      <p:grpSp>
        <p:nvGrpSpPr>
          <p:cNvPr id="139" name="Google Shape;139;p34"/>
          <p:cNvGrpSpPr/>
          <p:nvPr/>
        </p:nvGrpSpPr>
        <p:grpSpPr>
          <a:xfrm>
            <a:off x="3274050" y="2077575"/>
            <a:ext cx="2624100" cy="2757825"/>
            <a:chOff x="3293788" y="2998700"/>
            <a:chExt cx="2624100" cy="3677100"/>
          </a:xfrm>
        </p:grpSpPr>
        <p:sp>
          <p:nvSpPr>
            <p:cNvPr id="140" name="Google Shape;140;p34"/>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4"/>
            <p:cNvSpPr/>
            <p:nvPr/>
          </p:nvSpPr>
          <p:spPr>
            <a:xfrm>
              <a:off x="3304138" y="2998700"/>
              <a:ext cx="2567700" cy="36771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2" name="Google Shape;142;p34"/>
            <p:cNvCxnSpPr/>
            <p:nvPr/>
          </p:nvCxnSpPr>
          <p:spPr>
            <a:xfrm>
              <a:off x="3293788" y="3619951"/>
              <a:ext cx="2624100" cy="0"/>
            </a:xfrm>
            <a:prstGeom prst="straightConnector1">
              <a:avLst/>
            </a:prstGeom>
            <a:noFill/>
            <a:ln w="76200" cap="flat" cmpd="sng">
              <a:solidFill>
                <a:srgbClr val="FFFFFF"/>
              </a:solidFill>
              <a:prstDash val="solid"/>
              <a:round/>
              <a:headEnd type="none" w="sm" len="sm"/>
              <a:tailEnd type="none" w="sm" len="sm"/>
            </a:ln>
          </p:spPr>
        </p:cxnSp>
      </p:grpSp>
      <p:grpSp>
        <p:nvGrpSpPr>
          <p:cNvPr id="143" name="Google Shape;143;p34"/>
          <p:cNvGrpSpPr/>
          <p:nvPr/>
        </p:nvGrpSpPr>
        <p:grpSpPr>
          <a:xfrm>
            <a:off x="342200" y="2077575"/>
            <a:ext cx="2625000" cy="2757825"/>
            <a:chOff x="430813" y="2998700"/>
            <a:chExt cx="2625000" cy="3677100"/>
          </a:xfrm>
        </p:grpSpPr>
        <p:sp>
          <p:nvSpPr>
            <p:cNvPr id="144" name="Google Shape;144;p34"/>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4"/>
            <p:cNvSpPr/>
            <p:nvPr/>
          </p:nvSpPr>
          <p:spPr>
            <a:xfrm>
              <a:off x="441163" y="2998700"/>
              <a:ext cx="2567700" cy="36771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6" name="Google Shape;146;p34"/>
            <p:cNvCxnSpPr/>
            <p:nvPr/>
          </p:nvCxnSpPr>
          <p:spPr>
            <a:xfrm>
              <a:off x="430813" y="3619951"/>
              <a:ext cx="2625000" cy="0"/>
            </a:xfrm>
            <a:prstGeom prst="straightConnector1">
              <a:avLst/>
            </a:prstGeom>
            <a:noFill/>
            <a:ln w="76200" cap="flat" cmpd="sng">
              <a:solidFill>
                <a:srgbClr val="FFFFFF"/>
              </a:solidFill>
              <a:prstDash val="solid"/>
              <a:round/>
              <a:headEnd type="none" w="sm" len="sm"/>
              <a:tailEnd type="none" w="sm" len="sm"/>
            </a:ln>
          </p:spPr>
        </p:cxnSp>
      </p:grpSp>
      <p:sp>
        <p:nvSpPr>
          <p:cNvPr id="147" name="Google Shape;147;p34"/>
          <p:cNvSpPr txBox="1">
            <a:spLocks noGrp="1"/>
          </p:cNvSpPr>
          <p:nvPr>
            <p:ph type="subTitle" idx="1"/>
          </p:nvPr>
        </p:nvSpPr>
        <p:spPr>
          <a:xfrm>
            <a:off x="502100" y="2123081"/>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48" name="Google Shape;148;p34"/>
          <p:cNvSpPr txBox="1">
            <a:spLocks noGrp="1"/>
          </p:cNvSpPr>
          <p:nvPr>
            <p:ph type="subTitle" idx="2"/>
          </p:nvPr>
        </p:nvSpPr>
        <p:spPr>
          <a:xfrm>
            <a:off x="3433500" y="2123081"/>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49" name="Google Shape;149;p34"/>
          <p:cNvSpPr txBox="1">
            <a:spLocks noGrp="1"/>
          </p:cNvSpPr>
          <p:nvPr>
            <p:ph type="subTitle" idx="3"/>
          </p:nvPr>
        </p:nvSpPr>
        <p:spPr>
          <a:xfrm>
            <a:off x="6350800" y="2123081"/>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50" name="Google Shape;150;p34"/>
          <p:cNvSpPr txBox="1">
            <a:spLocks noGrp="1"/>
          </p:cNvSpPr>
          <p:nvPr>
            <p:ph type="subTitle" idx="4"/>
          </p:nvPr>
        </p:nvSpPr>
        <p:spPr>
          <a:xfrm>
            <a:off x="458300" y="252313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0000"/>
                </a:solidFill>
                <a:latin typeface="Arial"/>
                <a:ea typeface="Arial"/>
                <a:cs typeface="Arial"/>
                <a:sym typeface="Arial"/>
              </a:defRPr>
            </a:lvl9pPr>
          </a:lstStyle>
          <a:p>
            <a:endParaRPr/>
          </a:p>
        </p:txBody>
      </p:sp>
      <p:sp>
        <p:nvSpPr>
          <p:cNvPr id="151" name="Google Shape;151;p34"/>
          <p:cNvSpPr txBox="1">
            <a:spLocks noGrp="1"/>
          </p:cNvSpPr>
          <p:nvPr>
            <p:ph type="subTitle" idx="5"/>
          </p:nvPr>
        </p:nvSpPr>
        <p:spPr>
          <a:xfrm>
            <a:off x="3389700" y="252313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0000"/>
                </a:solidFill>
                <a:latin typeface="Arial"/>
                <a:ea typeface="Arial"/>
                <a:cs typeface="Arial"/>
                <a:sym typeface="Arial"/>
              </a:defRPr>
            </a:lvl9pPr>
          </a:lstStyle>
          <a:p>
            <a:endParaRPr/>
          </a:p>
        </p:txBody>
      </p:sp>
      <p:sp>
        <p:nvSpPr>
          <p:cNvPr id="152" name="Google Shape;152;p34"/>
          <p:cNvSpPr txBox="1">
            <a:spLocks noGrp="1"/>
          </p:cNvSpPr>
          <p:nvPr>
            <p:ph type="subTitle" idx="6"/>
          </p:nvPr>
        </p:nvSpPr>
        <p:spPr>
          <a:xfrm>
            <a:off x="6307000" y="252313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20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20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20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20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20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20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20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2000">
                <a:solidFill>
                  <a:srgbClr val="000000"/>
                </a:solidFill>
                <a:latin typeface="Arial"/>
                <a:ea typeface="Arial"/>
                <a:cs typeface="Arial"/>
                <a:sym typeface="Arial"/>
              </a:defRPr>
            </a:lvl9pPr>
          </a:lstStyle>
          <a:p>
            <a:endParaRPr/>
          </a:p>
        </p:txBody>
      </p:sp>
      <p:sp>
        <p:nvSpPr>
          <p:cNvPr id="153" name="Google Shape;153;p34"/>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cxnSp>
        <p:nvCxnSpPr>
          <p:cNvPr id="154" name="Google Shape;154;p34"/>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
        <p:nvSpPr>
          <p:cNvPr id="155" name="Google Shape;155;p34"/>
          <p:cNvSpPr txBox="1">
            <a:spLocks noGrp="1"/>
          </p:cNvSpPr>
          <p:nvPr>
            <p:ph type="subTitle" idx="7"/>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156"/>
        <p:cNvGrpSpPr/>
        <p:nvPr/>
      </p:nvGrpSpPr>
      <p:grpSpPr>
        <a:xfrm>
          <a:off x="0" y="0"/>
          <a:ext cx="0" cy="0"/>
          <a:chOff x="0" y="0"/>
          <a:chExt cx="0" cy="0"/>
        </a:xfrm>
      </p:grpSpPr>
      <p:sp>
        <p:nvSpPr>
          <p:cNvPr id="157" name="Google Shape;15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35"/>
          <p:cNvSpPr/>
          <p:nvPr/>
        </p:nvSpPr>
        <p:spPr>
          <a:xfrm>
            <a:off x="461550" y="3927563"/>
            <a:ext cx="8373900" cy="8358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5"/>
          <p:cNvSpPr/>
          <p:nvPr/>
        </p:nvSpPr>
        <p:spPr>
          <a:xfrm>
            <a:off x="461550" y="2963391"/>
            <a:ext cx="8373900" cy="8358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5"/>
          <p:cNvSpPr/>
          <p:nvPr/>
        </p:nvSpPr>
        <p:spPr>
          <a:xfrm>
            <a:off x="461550" y="1999219"/>
            <a:ext cx="8373900" cy="835800"/>
          </a:xfrm>
          <a:prstGeom prst="roundRect">
            <a:avLst>
              <a:gd name="adj" fmla="val 16667"/>
            </a:avLst>
          </a:prstGeom>
          <a:solidFill>
            <a:srgbClr val="003C7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5"/>
          <p:cNvSpPr txBox="1">
            <a:spLocks noGrp="1"/>
          </p:cNvSpPr>
          <p:nvPr>
            <p:ph type="body" idx="1"/>
          </p:nvPr>
        </p:nvSpPr>
        <p:spPr>
          <a:xfrm>
            <a:off x="859500" y="2063475"/>
            <a:ext cx="7602300" cy="705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2" name="Google Shape;162;p35"/>
          <p:cNvSpPr txBox="1">
            <a:spLocks noGrp="1"/>
          </p:cNvSpPr>
          <p:nvPr>
            <p:ph type="body" idx="2"/>
          </p:nvPr>
        </p:nvSpPr>
        <p:spPr>
          <a:xfrm>
            <a:off x="859500" y="4006575"/>
            <a:ext cx="7602300" cy="705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3" name="Google Shape;163;p35"/>
          <p:cNvSpPr txBox="1">
            <a:spLocks noGrp="1"/>
          </p:cNvSpPr>
          <p:nvPr>
            <p:ph type="body" idx="3"/>
          </p:nvPr>
        </p:nvSpPr>
        <p:spPr>
          <a:xfrm>
            <a:off x="859500" y="3035025"/>
            <a:ext cx="7602300" cy="7053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4" name="Google Shape;164;p35"/>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cxnSp>
        <p:nvCxnSpPr>
          <p:cNvPr id="165" name="Google Shape;165;p35"/>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
        <p:nvSpPr>
          <p:cNvPr id="166" name="Google Shape;166;p35"/>
          <p:cNvSpPr txBox="1">
            <a:spLocks noGrp="1"/>
          </p:cNvSpPr>
          <p:nvPr>
            <p:ph type="subTitle" idx="4"/>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67"/>
        <p:cNvGrpSpPr/>
        <p:nvPr/>
      </p:nvGrpSpPr>
      <p:grpSpPr>
        <a:xfrm>
          <a:off x="0" y="0"/>
          <a:ext cx="0" cy="0"/>
          <a:chOff x="0" y="0"/>
          <a:chExt cx="0" cy="0"/>
        </a:xfrm>
      </p:grpSpPr>
      <p:sp>
        <p:nvSpPr>
          <p:cNvPr id="168" name="Google Shape;16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p36"/>
          <p:cNvPicPr preferRelativeResize="0"/>
          <p:nvPr/>
        </p:nvPicPr>
        <p:blipFill rotWithShape="1">
          <a:blip r:embed="rId2">
            <a:alphaModFix amt="76000"/>
          </a:blip>
          <a:srcRect l="17970" r="17963"/>
          <a:stretch/>
        </p:blipFill>
        <p:spPr>
          <a:xfrm>
            <a:off x="1208225" y="0"/>
            <a:ext cx="2929027" cy="5143496"/>
          </a:xfrm>
          <a:prstGeom prst="rect">
            <a:avLst/>
          </a:prstGeom>
          <a:noFill/>
          <a:ln>
            <a:noFill/>
          </a:ln>
        </p:spPr>
      </p:pic>
      <p:cxnSp>
        <p:nvCxnSpPr>
          <p:cNvPr id="170" name="Google Shape;170;p36"/>
          <p:cNvCxnSpPr/>
          <p:nvPr/>
        </p:nvCxnSpPr>
        <p:spPr>
          <a:xfrm>
            <a:off x="4934261" y="2211573"/>
            <a:ext cx="3361800" cy="0"/>
          </a:xfrm>
          <a:prstGeom prst="straightConnector1">
            <a:avLst/>
          </a:prstGeom>
          <a:noFill/>
          <a:ln w="9525" cap="flat" cmpd="sng">
            <a:solidFill>
              <a:srgbClr val="F3F3F3"/>
            </a:solidFill>
            <a:prstDash val="solid"/>
            <a:round/>
            <a:headEnd type="none" w="sm" len="sm"/>
            <a:tailEnd type="none" w="sm" len="sm"/>
          </a:ln>
        </p:spPr>
      </p:cxnSp>
      <p:sp>
        <p:nvSpPr>
          <p:cNvPr id="171" name="Google Shape;171;p36"/>
          <p:cNvSpPr txBox="1">
            <a:spLocks noGrp="1"/>
          </p:cNvSpPr>
          <p:nvPr>
            <p:ph type="title"/>
          </p:nvPr>
        </p:nvSpPr>
        <p:spPr>
          <a:xfrm>
            <a:off x="4844375" y="1192856"/>
            <a:ext cx="3866700" cy="959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800" b="1">
                <a:latin typeface="Arial"/>
                <a:ea typeface="Arial"/>
                <a:cs typeface="Arial"/>
                <a:sym typeface="Arial"/>
              </a:defRPr>
            </a:lvl1pPr>
            <a:lvl2pPr lvl="1" algn="l">
              <a:lnSpc>
                <a:spcPct val="100000"/>
              </a:lnSpc>
              <a:spcBef>
                <a:spcPts val="0"/>
              </a:spcBef>
              <a:spcAft>
                <a:spcPts val="0"/>
              </a:spcAft>
              <a:buSzPts val="3200"/>
              <a:buNone/>
              <a:defRPr sz="4800" b="1">
                <a:latin typeface="Arial"/>
                <a:ea typeface="Arial"/>
                <a:cs typeface="Arial"/>
                <a:sym typeface="Arial"/>
              </a:defRPr>
            </a:lvl2pPr>
            <a:lvl3pPr lvl="2" algn="l">
              <a:lnSpc>
                <a:spcPct val="100000"/>
              </a:lnSpc>
              <a:spcBef>
                <a:spcPts val="0"/>
              </a:spcBef>
              <a:spcAft>
                <a:spcPts val="0"/>
              </a:spcAft>
              <a:buSzPts val="3200"/>
              <a:buNone/>
              <a:defRPr sz="4800" b="1">
                <a:latin typeface="Arial"/>
                <a:ea typeface="Arial"/>
                <a:cs typeface="Arial"/>
                <a:sym typeface="Arial"/>
              </a:defRPr>
            </a:lvl3pPr>
            <a:lvl4pPr lvl="3" algn="l">
              <a:lnSpc>
                <a:spcPct val="100000"/>
              </a:lnSpc>
              <a:spcBef>
                <a:spcPts val="0"/>
              </a:spcBef>
              <a:spcAft>
                <a:spcPts val="0"/>
              </a:spcAft>
              <a:buSzPts val="3200"/>
              <a:buNone/>
              <a:defRPr sz="4800" b="1">
                <a:latin typeface="Arial"/>
                <a:ea typeface="Arial"/>
                <a:cs typeface="Arial"/>
                <a:sym typeface="Arial"/>
              </a:defRPr>
            </a:lvl4pPr>
            <a:lvl5pPr lvl="4" algn="l">
              <a:lnSpc>
                <a:spcPct val="100000"/>
              </a:lnSpc>
              <a:spcBef>
                <a:spcPts val="0"/>
              </a:spcBef>
              <a:spcAft>
                <a:spcPts val="0"/>
              </a:spcAft>
              <a:buSzPts val="3200"/>
              <a:buNone/>
              <a:defRPr sz="4800" b="1">
                <a:latin typeface="Arial"/>
                <a:ea typeface="Arial"/>
                <a:cs typeface="Arial"/>
                <a:sym typeface="Arial"/>
              </a:defRPr>
            </a:lvl5pPr>
            <a:lvl6pPr lvl="5" algn="l">
              <a:lnSpc>
                <a:spcPct val="100000"/>
              </a:lnSpc>
              <a:spcBef>
                <a:spcPts val="0"/>
              </a:spcBef>
              <a:spcAft>
                <a:spcPts val="0"/>
              </a:spcAft>
              <a:buSzPts val="3200"/>
              <a:buNone/>
              <a:defRPr sz="4800" b="1">
                <a:latin typeface="Arial"/>
                <a:ea typeface="Arial"/>
                <a:cs typeface="Arial"/>
                <a:sym typeface="Arial"/>
              </a:defRPr>
            </a:lvl6pPr>
            <a:lvl7pPr lvl="6" algn="l">
              <a:lnSpc>
                <a:spcPct val="100000"/>
              </a:lnSpc>
              <a:spcBef>
                <a:spcPts val="0"/>
              </a:spcBef>
              <a:spcAft>
                <a:spcPts val="0"/>
              </a:spcAft>
              <a:buSzPts val="3200"/>
              <a:buNone/>
              <a:defRPr sz="4800" b="1">
                <a:latin typeface="Arial"/>
                <a:ea typeface="Arial"/>
                <a:cs typeface="Arial"/>
                <a:sym typeface="Arial"/>
              </a:defRPr>
            </a:lvl7pPr>
            <a:lvl8pPr lvl="7" algn="l">
              <a:lnSpc>
                <a:spcPct val="100000"/>
              </a:lnSpc>
              <a:spcBef>
                <a:spcPts val="0"/>
              </a:spcBef>
              <a:spcAft>
                <a:spcPts val="0"/>
              </a:spcAft>
              <a:buSzPts val="3200"/>
              <a:buNone/>
              <a:defRPr sz="4800" b="1">
                <a:latin typeface="Arial"/>
                <a:ea typeface="Arial"/>
                <a:cs typeface="Arial"/>
                <a:sym typeface="Arial"/>
              </a:defRPr>
            </a:lvl8pPr>
            <a:lvl9pPr lvl="8" algn="l">
              <a:lnSpc>
                <a:spcPct val="100000"/>
              </a:lnSpc>
              <a:spcBef>
                <a:spcPts val="0"/>
              </a:spcBef>
              <a:spcAft>
                <a:spcPts val="0"/>
              </a:spcAft>
              <a:buSzPts val="3200"/>
              <a:buNone/>
              <a:defRPr sz="4800" b="1">
                <a:latin typeface="Arial"/>
                <a:ea typeface="Arial"/>
                <a:cs typeface="Arial"/>
                <a:sym typeface="Arial"/>
              </a:defRPr>
            </a:lvl9pPr>
          </a:lstStyle>
          <a:p>
            <a:endParaRPr/>
          </a:p>
        </p:txBody>
      </p:sp>
      <p:sp>
        <p:nvSpPr>
          <p:cNvPr id="172" name="Google Shape;172;p36"/>
          <p:cNvSpPr txBox="1">
            <a:spLocks noGrp="1"/>
          </p:cNvSpPr>
          <p:nvPr>
            <p:ph type="subTitle" idx="1"/>
          </p:nvPr>
        </p:nvSpPr>
        <p:spPr>
          <a:xfrm>
            <a:off x="4844375" y="2262900"/>
            <a:ext cx="4019100" cy="128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36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36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36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36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36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36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36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36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3600">
                <a:solidFill>
                  <a:srgbClr val="FFFFFF"/>
                </a:solidFill>
                <a:latin typeface="Arial"/>
                <a:ea typeface="Arial"/>
                <a:cs typeface="Arial"/>
                <a:sym typeface="Arial"/>
              </a:defRPr>
            </a:lvl9pPr>
          </a:lstStyle>
          <a:p>
            <a:endParaRPr/>
          </a:p>
        </p:txBody>
      </p:sp>
      <p:sp>
        <p:nvSpPr>
          <p:cNvPr id="173" name="Google Shape;173;p36"/>
          <p:cNvSpPr/>
          <p:nvPr/>
        </p:nvSpPr>
        <p:spPr>
          <a:xfrm rot="1239332">
            <a:off x="14595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mall Title Only - Tab corner">
  <p:cSld name="BLANK_2_1_1_1_1_1_1_3">
    <p:bg>
      <p:bgPr>
        <a:solidFill>
          <a:srgbClr val="FFFFFF"/>
        </a:solidFill>
        <a:effectLst/>
      </p:bgPr>
    </p:bg>
    <p:spTree>
      <p:nvGrpSpPr>
        <p:cNvPr id="1" name="Shape 21"/>
        <p:cNvGrpSpPr/>
        <p:nvPr/>
      </p:nvGrpSpPr>
      <p:grpSpPr>
        <a:xfrm>
          <a:off x="0" y="0"/>
          <a:ext cx="0" cy="0"/>
          <a:chOff x="0" y="0"/>
          <a:chExt cx="0" cy="0"/>
        </a:xfrm>
      </p:grpSpPr>
      <p:grpSp>
        <p:nvGrpSpPr>
          <p:cNvPr id="22" name="Google Shape;22;p20"/>
          <p:cNvGrpSpPr/>
          <p:nvPr/>
        </p:nvGrpSpPr>
        <p:grpSpPr>
          <a:xfrm>
            <a:off x="-4750" y="-3775"/>
            <a:ext cx="4576750" cy="317525"/>
            <a:chOff x="-4750" y="-3775"/>
            <a:chExt cx="2794200" cy="317525"/>
          </a:xfrm>
        </p:grpSpPr>
        <p:sp>
          <p:nvSpPr>
            <p:cNvPr id="23" name="Google Shape;23;p20"/>
            <p:cNvSpPr/>
            <p:nvPr/>
          </p:nvSpPr>
          <p:spPr>
            <a:xfrm>
              <a:off x="2610350" y="144850"/>
              <a:ext cx="179100" cy="1689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0"/>
            <p:cNvSpPr txBox="1"/>
            <p:nvPr/>
          </p:nvSpPr>
          <p:spPr>
            <a:xfrm>
              <a:off x="-4750" y="-3775"/>
              <a:ext cx="2619900" cy="3174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0"/>
            <p:cNvSpPr/>
            <p:nvPr/>
          </p:nvSpPr>
          <p:spPr>
            <a:xfrm>
              <a:off x="2615100" y="-3775"/>
              <a:ext cx="174300" cy="148500"/>
            </a:xfrm>
            <a:prstGeom prst="rtTriangle">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20"/>
          <p:cNvSpPr txBox="1">
            <a:spLocks noGrp="1"/>
          </p:cNvSpPr>
          <p:nvPr>
            <p:ph type="title"/>
          </p:nvPr>
        </p:nvSpPr>
        <p:spPr>
          <a:xfrm>
            <a:off x="0" y="-7496"/>
            <a:ext cx="4571918" cy="3136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200"/>
              <a:buNone/>
              <a:defRPr sz="14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174"/>
        <p:cNvGrpSpPr/>
        <p:nvPr/>
      </p:nvGrpSpPr>
      <p:grpSpPr>
        <a:xfrm>
          <a:off x="0" y="0"/>
          <a:ext cx="0" cy="0"/>
          <a:chOff x="0" y="0"/>
          <a:chExt cx="0" cy="0"/>
        </a:xfrm>
      </p:grpSpPr>
      <p:sp>
        <p:nvSpPr>
          <p:cNvPr id="175" name="Google Shape;17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38"/>
          <p:cNvSpPr txBox="1">
            <a:spLocks noGrp="1"/>
          </p:cNvSpPr>
          <p:nvPr>
            <p:ph type="subTitle" idx="1"/>
          </p:nvPr>
        </p:nvSpPr>
        <p:spPr>
          <a:xfrm>
            <a:off x="358300" y="1228580"/>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77" name="Google Shape;177;p38"/>
          <p:cNvSpPr txBox="1">
            <a:spLocks noGrp="1"/>
          </p:cNvSpPr>
          <p:nvPr>
            <p:ph type="subTitle" idx="2"/>
          </p:nvPr>
        </p:nvSpPr>
        <p:spPr>
          <a:xfrm>
            <a:off x="358300" y="1769600"/>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78" name="Google Shape;178;p38"/>
          <p:cNvSpPr txBox="1">
            <a:spLocks noGrp="1"/>
          </p:cNvSpPr>
          <p:nvPr>
            <p:ph type="subTitle" idx="3"/>
          </p:nvPr>
        </p:nvSpPr>
        <p:spPr>
          <a:xfrm>
            <a:off x="358300" y="2310620"/>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79" name="Google Shape;179;p38"/>
          <p:cNvSpPr txBox="1">
            <a:spLocks noGrp="1"/>
          </p:cNvSpPr>
          <p:nvPr>
            <p:ph type="subTitle" idx="4"/>
          </p:nvPr>
        </p:nvSpPr>
        <p:spPr>
          <a:xfrm>
            <a:off x="358300" y="3392660"/>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0" name="Google Shape;180;p38"/>
          <p:cNvSpPr txBox="1">
            <a:spLocks noGrp="1"/>
          </p:cNvSpPr>
          <p:nvPr>
            <p:ph type="subTitle" idx="5"/>
          </p:nvPr>
        </p:nvSpPr>
        <p:spPr>
          <a:xfrm>
            <a:off x="4466625" y="1228580"/>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1" name="Google Shape;181;p38"/>
          <p:cNvSpPr txBox="1">
            <a:spLocks noGrp="1"/>
          </p:cNvSpPr>
          <p:nvPr>
            <p:ph type="subTitle" idx="6"/>
          </p:nvPr>
        </p:nvSpPr>
        <p:spPr>
          <a:xfrm>
            <a:off x="4466625" y="1769600"/>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2" name="Google Shape;182;p38"/>
          <p:cNvSpPr txBox="1">
            <a:spLocks noGrp="1"/>
          </p:cNvSpPr>
          <p:nvPr>
            <p:ph type="subTitle" idx="7"/>
          </p:nvPr>
        </p:nvSpPr>
        <p:spPr>
          <a:xfrm>
            <a:off x="4466625" y="2310620"/>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3" name="Google Shape;183;p38"/>
          <p:cNvSpPr txBox="1">
            <a:spLocks noGrp="1"/>
          </p:cNvSpPr>
          <p:nvPr>
            <p:ph type="subTitle" idx="8"/>
          </p:nvPr>
        </p:nvSpPr>
        <p:spPr>
          <a:xfrm>
            <a:off x="4466625" y="2851640"/>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4" name="Google Shape;184;p38"/>
          <p:cNvSpPr txBox="1">
            <a:spLocks noGrp="1"/>
          </p:cNvSpPr>
          <p:nvPr>
            <p:ph type="subTitle" idx="9"/>
          </p:nvPr>
        </p:nvSpPr>
        <p:spPr>
          <a:xfrm>
            <a:off x="4466625" y="3392660"/>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5" name="Google Shape;185;p38"/>
          <p:cNvSpPr txBox="1">
            <a:spLocks noGrp="1"/>
          </p:cNvSpPr>
          <p:nvPr>
            <p:ph type="subTitle" idx="13"/>
          </p:nvPr>
        </p:nvSpPr>
        <p:spPr>
          <a:xfrm>
            <a:off x="358300" y="2851640"/>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6" name="Google Shape;186;p38"/>
          <p:cNvSpPr txBox="1">
            <a:spLocks noGrp="1"/>
          </p:cNvSpPr>
          <p:nvPr>
            <p:ph type="subTitle" idx="14"/>
          </p:nvPr>
        </p:nvSpPr>
        <p:spPr>
          <a:xfrm>
            <a:off x="4466625" y="3933680"/>
            <a:ext cx="4236600" cy="45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187" name="Google Shape;187;p38"/>
          <p:cNvSpPr txBox="1">
            <a:spLocks noGrp="1"/>
          </p:cNvSpPr>
          <p:nvPr>
            <p:ph type="subTitle" idx="15"/>
          </p:nvPr>
        </p:nvSpPr>
        <p:spPr>
          <a:xfrm>
            <a:off x="358300" y="3933680"/>
            <a:ext cx="4611000" cy="45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grpSp>
        <p:nvGrpSpPr>
          <p:cNvPr id="188" name="Google Shape;188;p38"/>
          <p:cNvGrpSpPr/>
          <p:nvPr/>
        </p:nvGrpSpPr>
        <p:grpSpPr>
          <a:xfrm>
            <a:off x="-14600" y="949721"/>
            <a:ext cx="9221700" cy="125325"/>
            <a:chOff x="-14600" y="912702"/>
            <a:chExt cx="9221700" cy="167100"/>
          </a:xfrm>
        </p:grpSpPr>
        <p:cxnSp>
          <p:nvCxnSpPr>
            <p:cNvPr id="189" name="Google Shape;189;p38"/>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sm" len="sm"/>
              <a:tailEnd type="none" w="sm" len="sm"/>
            </a:ln>
          </p:spPr>
        </p:cxnSp>
        <p:cxnSp>
          <p:nvCxnSpPr>
            <p:cNvPr id="190" name="Google Shape;190;p38"/>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sm" len="sm"/>
              <a:tailEnd type="none" w="sm" len="sm"/>
            </a:ln>
          </p:spPr>
        </p:cxnSp>
      </p:grpSp>
      <p:grpSp>
        <p:nvGrpSpPr>
          <p:cNvPr id="191" name="Google Shape;191;p38"/>
          <p:cNvGrpSpPr/>
          <p:nvPr/>
        </p:nvGrpSpPr>
        <p:grpSpPr>
          <a:xfrm>
            <a:off x="-14600" y="4605956"/>
            <a:ext cx="9221700" cy="125325"/>
            <a:chOff x="-14600" y="6141275"/>
            <a:chExt cx="9221700" cy="167100"/>
          </a:xfrm>
        </p:grpSpPr>
        <p:cxnSp>
          <p:nvCxnSpPr>
            <p:cNvPr id="192" name="Google Shape;192;p38"/>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sm" len="sm"/>
              <a:tailEnd type="none" w="sm" len="sm"/>
            </a:ln>
          </p:spPr>
        </p:cxnSp>
        <p:cxnSp>
          <p:nvCxnSpPr>
            <p:cNvPr id="193" name="Google Shape;193;p38"/>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sm" len="sm"/>
              <a:tailEnd type="none" w="sm" len="sm"/>
            </a:ln>
          </p:spPr>
        </p:cxnSp>
      </p:grpSp>
      <p:sp>
        <p:nvSpPr>
          <p:cNvPr id="194" name="Google Shape;194;p38"/>
          <p:cNvSpPr txBox="1">
            <a:spLocks noGrp="1"/>
          </p:cNvSpPr>
          <p:nvPr>
            <p:ph type="title"/>
          </p:nvPr>
        </p:nvSpPr>
        <p:spPr>
          <a:xfrm>
            <a:off x="289550" y="582938"/>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195"/>
        <p:cNvGrpSpPr/>
        <p:nvPr/>
      </p:nvGrpSpPr>
      <p:grpSpPr>
        <a:xfrm>
          <a:off x="0" y="0"/>
          <a:ext cx="0" cy="0"/>
          <a:chOff x="0" y="0"/>
          <a:chExt cx="0" cy="0"/>
        </a:xfrm>
      </p:grpSpPr>
      <p:sp>
        <p:nvSpPr>
          <p:cNvPr id="196" name="Google Shape;196;p39"/>
          <p:cNvSpPr txBox="1">
            <a:spLocks noGrp="1"/>
          </p:cNvSpPr>
          <p:nvPr>
            <p:ph type="sldNum" idx="12"/>
          </p:nvPr>
        </p:nvSpPr>
        <p:spPr>
          <a:xfrm>
            <a:off x="8472458" y="458661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39"/>
          <p:cNvSpPr txBox="1">
            <a:spLocks noGrp="1"/>
          </p:cNvSpPr>
          <p:nvPr>
            <p:ph type="title"/>
          </p:nvPr>
        </p:nvSpPr>
        <p:spPr>
          <a:xfrm>
            <a:off x="289550" y="582938"/>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grpSp>
        <p:nvGrpSpPr>
          <p:cNvPr id="198" name="Google Shape;198;p39"/>
          <p:cNvGrpSpPr/>
          <p:nvPr/>
        </p:nvGrpSpPr>
        <p:grpSpPr>
          <a:xfrm>
            <a:off x="-14600" y="1222898"/>
            <a:ext cx="8142175" cy="646425"/>
            <a:chOff x="-14600" y="1630530"/>
            <a:chExt cx="8142175" cy="861900"/>
          </a:xfrm>
        </p:grpSpPr>
        <p:sp>
          <p:nvSpPr>
            <p:cNvPr id="199" name="Google Shape;199;p39"/>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9"/>
            <p:cNvSpPr/>
            <p:nvPr/>
          </p:nvSpPr>
          <p:spPr>
            <a:xfrm>
              <a:off x="7266575" y="1630530"/>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p39"/>
          <p:cNvGrpSpPr/>
          <p:nvPr/>
        </p:nvGrpSpPr>
        <p:grpSpPr>
          <a:xfrm>
            <a:off x="-14600" y="1940008"/>
            <a:ext cx="8142175" cy="646425"/>
            <a:chOff x="-14600" y="2586678"/>
            <a:chExt cx="8142175" cy="861900"/>
          </a:xfrm>
        </p:grpSpPr>
        <p:sp>
          <p:nvSpPr>
            <p:cNvPr id="202" name="Google Shape;202;p39"/>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9"/>
            <p:cNvSpPr/>
            <p:nvPr/>
          </p:nvSpPr>
          <p:spPr>
            <a:xfrm>
              <a:off x="7266575" y="2586678"/>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 name="Google Shape;204;p39"/>
          <p:cNvGrpSpPr/>
          <p:nvPr/>
        </p:nvGrpSpPr>
        <p:grpSpPr>
          <a:xfrm>
            <a:off x="-14600" y="2657119"/>
            <a:ext cx="8142175" cy="646425"/>
            <a:chOff x="-14600" y="3542826"/>
            <a:chExt cx="8142175" cy="861900"/>
          </a:xfrm>
        </p:grpSpPr>
        <p:sp>
          <p:nvSpPr>
            <p:cNvPr id="205" name="Google Shape;205;p39"/>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a:off x="7266575" y="3542826"/>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 name="Google Shape;207;p39"/>
          <p:cNvGrpSpPr/>
          <p:nvPr/>
        </p:nvGrpSpPr>
        <p:grpSpPr>
          <a:xfrm>
            <a:off x="-14600" y="3374230"/>
            <a:ext cx="8142175" cy="646425"/>
            <a:chOff x="-14600" y="4498974"/>
            <a:chExt cx="8142175" cy="861900"/>
          </a:xfrm>
        </p:grpSpPr>
        <p:sp>
          <p:nvSpPr>
            <p:cNvPr id="208" name="Google Shape;208;p39"/>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9"/>
            <p:cNvSpPr/>
            <p:nvPr/>
          </p:nvSpPr>
          <p:spPr>
            <a:xfrm>
              <a:off x="7266575" y="4498974"/>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39"/>
          <p:cNvSpPr txBox="1">
            <a:spLocks noGrp="1"/>
          </p:cNvSpPr>
          <p:nvPr>
            <p:ph type="subTitle" idx="1"/>
          </p:nvPr>
        </p:nvSpPr>
        <p:spPr>
          <a:xfrm>
            <a:off x="303166" y="1367951"/>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11" name="Google Shape;211;p39"/>
          <p:cNvSpPr txBox="1">
            <a:spLocks noGrp="1"/>
          </p:cNvSpPr>
          <p:nvPr>
            <p:ph type="subTitle" idx="2"/>
          </p:nvPr>
        </p:nvSpPr>
        <p:spPr>
          <a:xfrm>
            <a:off x="303166" y="2794269"/>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12" name="Google Shape;212;p39"/>
          <p:cNvSpPr txBox="1">
            <a:spLocks noGrp="1"/>
          </p:cNvSpPr>
          <p:nvPr>
            <p:ph type="subTitle" idx="3"/>
          </p:nvPr>
        </p:nvSpPr>
        <p:spPr>
          <a:xfrm>
            <a:off x="303166" y="2086582"/>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13" name="Google Shape;213;p39"/>
          <p:cNvSpPr txBox="1">
            <a:spLocks noGrp="1"/>
          </p:cNvSpPr>
          <p:nvPr>
            <p:ph type="subTitle" idx="4"/>
          </p:nvPr>
        </p:nvSpPr>
        <p:spPr>
          <a:xfrm>
            <a:off x="303166" y="3515332"/>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14" name="Google Shape;214;p39"/>
          <p:cNvSpPr txBox="1">
            <a:spLocks noGrp="1"/>
          </p:cNvSpPr>
          <p:nvPr>
            <p:ph type="subTitle" idx="5"/>
          </p:nvPr>
        </p:nvSpPr>
        <p:spPr>
          <a:xfrm>
            <a:off x="7489133" y="1292514"/>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215" name="Google Shape;215;p39"/>
          <p:cNvSpPr txBox="1">
            <a:spLocks noGrp="1"/>
          </p:cNvSpPr>
          <p:nvPr>
            <p:ph type="subTitle" idx="6"/>
          </p:nvPr>
        </p:nvSpPr>
        <p:spPr>
          <a:xfrm>
            <a:off x="7489133" y="2013576"/>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216" name="Google Shape;216;p39"/>
          <p:cNvSpPr txBox="1">
            <a:spLocks noGrp="1"/>
          </p:cNvSpPr>
          <p:nvPr>
            <p:ph type="subTitle" idx="7"/>
          </p:nvPr>
        </p:nvSpPr>
        <p:spPr>
          <a:xfrm>
            <a:off x="7489133" y="2721264"/>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217" name="Google Shape;217;p39"/>
          <p:cNvSpPr txBox="1">
            <a:spLocks noGrp="1"/>
          </p:cNvSpPr>
          <p:nvPr>
            <p:ph type="subTitle" idx="8"/>
          </p:nvPr>
        </p:nvSpPr>
        <p:spPr>
          <a:xfrm>
            <a:off x="7489133" y="3436247"/>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18" name="Google Shape;218;p39"/>
          <p:cNvGrpSpPr/>
          <p:nvPr/>
        </p:nvGrpSpPr>
        <p:grpSpPr>
          <a:xfrm>
            <a:off x="-14600" y="4091341"/>
            <a:ext cx="8142175" cy="646425"/>
            <a:chOff x="-14600" y="5455122"/>
            <a:chExt cx="8142175" cy="861900"/>
          </a:xfrm>
        </p:grpSpPr>
        <p:sp>
          <p:nvSpPr>
            <p:cNvPr id="219" name="Google Shape;219;p39"/>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9"/>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39"/>
          <p:cNvSpPr txBox="1">
            <a:spLocks noGrp="1"/>
          </p:cNvSpPr>
          <p:nvPr>
            <p:ph type="subTitle" idx="9"/>
          </p:nvPr>
        </p:nvSpPr>
        <p:spPr>
          <a:xfrm>
            <a:off x="303166" y="4236395"/>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22" name="Google Shape;222;p39"/>
          <p:cNvSpPr txBox="1">
            <a:spLocks noGrp="1"/>
          </p:cNvSpPr>
          <p:nvPr>
            <p:ph type="subTitle" idx="13"/>
          </p:nvPr>
        </p:nvSpPr>
        <p:spPr>
          <a:xfrm>
            <a:off x="7489133" y="4165821"/>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2 - Less Slots">
  <p:cSld name="BLANK_2_1_2">
    <p:spTree>
      <p:nvGrpSpPr>
        <p:cNvPr id="1" name="Shape 223"/>
        <p:cNvGrpSpPr/>
        <p:nvPr/>
      </p:nvGrpSpPr>
      <p:grpSpPr>
        <a:xfrm>
          <a:off x="0" y="0"/>
          <a:ext cx="0" cy="0"/>
          <a:chOff x="0" y="0"/>
          <a:chExt cx="0" cy="0"/>
        </a:xfrm>
      </p:grpSpPr>
      <p:sp>
        <p:nvSpPr>
          <p:cNvPr id="224" name="Google Shape;224;p40"/>
          <p:cNvSpPr txBox="1">
            <a:spLocks noGrp="1"/>
          </p:cNvSpPr>
          <p:nvPr>
            <p:ph type="sldNum" idx="12"/>
          </p:nvPr>
        </p:nvSpPr>
        <p:spPr>
          <a:xfrm>
            <a:off x="8472458" y="458661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40"/>
          <p:cNvSpPr txBox="1">
            <a:spLocks noGrp="1"/>
          </p:cNvSpPr>
          <p:nvPr>
            <p:ph type="title"/>
          </p:nvPr>
        </p:nvSpPr>
        <p:spPr>
          <a:xfrm>
            <a:off x="289550" y="582938"/>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grpSp>
        <p:nvGrpSpPr>
          <p:cNvPr id="226" name="Google Shape;226;p40"/>
          <p:cNvGrpSpPr/>
          <p:nvPr/>
        </p:nvGrpSpPr>
        <p:grpSpPr>
          <a:xfrm>
            <a:off x="-14600" y="1287583"/>
            <a:ext cx="8410975" cy="895298"/>
            <a:chOff x="-14600" y="1630542"/>
            <a:chExt cx="8410975" cy="991800"/>
          </a:xfrm>
        </p:grpSpPr>
        <p:sp>
          <p:nvSpPr>
            <p:cNvPr id="227" name="Google Shape;227;p40"/>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0"/>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9" name="Google Shape;229;p40"/>
          <p:cNvSpPr txBox="1">
            <a:spLocks noGrp="1"/>
          </p:cNvSpPr>
          <p:nvPr>
            <p:ph type="subTitle" idx="1"/>
          </p:nvPr>
        </p:nvSpPr>
        <p:spPr>
          <a:xfrm>
            <a:off x="303166" y="1539401"/>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30" name="Google Shape;230;p40"/>
          <p:cNvSpPr txBox="1">
            <a:spLocks noGrp="1"/>
          </p:cNvSpPr>
          <p:nvPr>
            <p:ph type="subTitle" idx="2"/>
          </p:nvPr>
        </p:nvSpPr>
        <p:spPr>
          <a:xfrm>
            <a:off x="7559572" y="1488812"/>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31" name="Google Shape;231;p40"/>
          <p:cNvGrpSpPr/>
          <p:nvPr/>
        </p:nvGrpSpPr>
        <p:grpSpPr>
          <a:xfrm>
            <a:off x="-14600" y="2373433"/>
            <a:ext cx="8410975" cy="895298"/>
            <a:chOff x="-14600" y="1630542"/>
            <a:chExt cx="8410975" cy="991800"/>
          </a:xfrm>
        </p:grpSpPr>
        <p:sp>
          <p:nvSpPr>
            <p:cNvPr id="232" name="Google Shape;232;p40"/>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0"/>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4" name="Google Shape;234;p40"/>
          <p:cNvSpPr txBox="1">
            <a:spLocks noGrp="1"/>
          </p:cNvSpPr>
          <p:nvPr>
            <p:ph type="subTitle" idx="3"/>
          </p:nvPr>
        </p:nvSpPr>
        <p:spPr>
          <a:xfrm>
            <a:off x="303166" y="2625251"/>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35" name="Google Shape;235;p40"/>
          <p:cNvSpPr txBox="1">
            <a:spLocks noGrp="1"/>
          </p:cNvSpPr>
          <p:nvPr>
            <p:ph type="subTitle" idx="4"/>
          </p:nvPr>
        </p:nvSpPr>
        <p:spPr>
          <a:xfrm>
            <a:off x="7559572" y="2574662"/>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36" name="Google Shape;236;p40"/>
          <p:cNvGrpSpPr/>
          <p:nvPr/>
        </p:nvGrpSpPr>
        <p:grpSpPr>
          <a:xfrm>
            <a:off x="-14600" y="3459283"/>
            <a:ext cx="8410975" cy="895298"/>
            <a:chOff x="-14600" y="1630542"/>
            <a:chExt cx="8410975" cy="991800"/>
          </a:xfrm>
        </p:grpSpPr>
        <p:sp>
          <p:nvSpPr>
            <p:cNvPr id="237" name="Google Shape;237;p40"/>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9" name="Google Shape;239;p40"/>
          <p:cNvSpPr txBox="1">
            <a:spLocks noGrp="1"/>
          </p:cNvSpPr>
          <p:nvPr>
            <p:ph type="subTitle" idx="5"/>
          </p:nvPr>
        </p:nvSpPr>
        <p:spPr>
          <a:xfrm>
            <a:off x="303166" y="3711101"/>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40" name="Google Shape;240;p40"/>
          <p:cNvSpPr txBox="1">
            <a:spLocks noGrp="1"/>
          </p:cNvSpPr>
          <p:nvPr>
            <p:ph type="subTitle" idx="6"/>
          </p:nvPr>
        </p:nvSpPr>
        <p:spPr>
          <a:xfrm>
            <a:off x="7559572" y="3660512"/>
            <a:ext cx="15612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41"/>
        <p:cNvGrpSpPr/>
        <p:nvPr/>
      </p:nvGrpSpPr>
      <p:grpSpPr>
        <a:xfrm>
          <a:off x="0" y="0"/>
          <a:ext cx="0" cy="0"/>
          <a:chOff x="0" y="0"/>
          <a:chExt cx="0" cy="0"/>
        </a:xfrm>
      </p:grpSpPr>
      <p:sp>
        <p:nvSpPr>
          <p:cNvPr id="242" name="Google Shape;24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41"/>
          <p:cNvSpPr/>
          <p:nvPr/>
        </p:nvSpPr>
        <p:spPr>
          <a:xfrm>
            <a:off x="634525" y="1623581"/>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1"/>
          <p:cNvSpPr/>
          <p:nvPr/>
        </p:nvSpPr>
        <p:spPr>
          <a:xfrm>
            <a:off x="3462389" y="1587367"/>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1"/>
          <p:cNvSpPr/>
          <p:nvPr/>
        </p:nvSpPr>
        <p:spPr>
          <a:xfrm>
            <a:off x="6290253" y="1587367"/>
            <a:ext cx="2007300" cy="15060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1"/>
          <p:cNvSpPr/>
          <p:nvPr/>
        </p:nvSpPr>
        <p:spPr>
          <a:xfrm rot="-8785779">
            <a:off x="2580700" y="2196980"/>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1"/>
          <p:cNvSpPr/>
          <p:nvPr/>
        </p:nvSpPr>
        <p:spPr>
          <a:xfrm rot="-8785779">
            <a:off x="5423800" y="2169774"/>
            <a:ext cx="398220" cy="413779"/>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1"/>
          <p:cNvSpPr txBox="1">
            <a:spLocks noGrp="1"/>
          </p:cNvSpPr>
          <p:nvPr>
            <p:ph type="title"/>
          </p:nvPr>
        </p:nvSpPr>
        <p:spPr>
          <a:xfrm>
            <a:off x="289550" y="423793"/>
            <a:ext cx="77211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600" b="1">
                <a:latin typeface="Arial"/>
                <a:ea typeface="Arial"/>
                <a:cs typeface="Arial"/>
                <a:sym typeface="Arial"/>
              </a:defRPr>
            </a:lvl1pPr>
            <a:lvl2pPr lvl="1" algn="l">
              <a:lnSpc>
                <a:spcPct val="100000"/>
              </a:lnSpc>
              <a:spcBef>
                <a:spcPts val="0"/>
              </a:spcBef>
              <a:spcAft>
                <a:spcPts val="0"/>
              </a:spcAft>
              <a:buSzPts val="3200"/>
              <a:buNone/>
              <a:defRPr sz="3600" b="1">
                <a:latin typeface="Arial"/>
                <a:ea typeface="Arial"/>
                <a:cs typeface="Arial"/>
                <a:sym typeface="Arial"/>
              </a:defRPr>
            </a:lvl2pPr>
            <a:lvl3pPr lvl="2" algn="l">
              <a:lnSpc>
                <a:spcPct val="100000"/>
              </a:lnSpc>
              <a:spcBef>
                <a:spcPts val="0"/>
              </a:spcBef>
              <a:spcAft>
                <a:spcPts val="0"/>
              </a:spcAft>
              <a:buSzPts val="3200"/>
              <a:buNone/>
              <a:defRPr sz="3600" b="1">
                <a:latin typeface="Arial"/>
                <a:ea typeface="Arial"/>
                <a:cs typeface="Arial"/>
                <a:sym typeface="Arial"/>
              </a:defRPr>
            </a:lvl3pPr>
            <a:lvl4pPr lvl="3" algn="l">
              <a:lnSpc>
                <a:spcPct val="100000"/>
              </a:lnSpc>
              <a:spcBef>
                <a:spcPts val="0"/>
              </a:spcBef>
              <a:spcAft>
                <a:spcPts val="0"/>
              </a:spcAft>
              <a:buSzPts val="3200"/>
              <a:buNone/>
              <a:defRPr sz="3600" b="1">
                <a:latin typeface="Arial"/>
                <a:ea typeface="Arial"/>
                <a:cs typeface="Arial"/>
                <a:sym typeface="Arial"/>
              </a:defRPr>
            </a:lvl4pPr>
            <a:lvl5pPr lvl="4" algn="l">
              <a:lnSpc>
                <a:spcPct val="100000"/>
              </a:lnSpc>
              <a:spcBef>
                <a:spcPts val="0"/>
              </a:spcBef>
              <a:spcAft>
                <a:spcPts val="0"/>
              </a:spcAft>
              <a:buSzPts val="3200"/>
              <a:buNone/>
              <a:defRPr sz="3600" b="1">
                <a:latin typeface="Arial"/>
                <a:ea typeface="Arial"/>
                <a:cs typeface="Arial"/>
                <a:sym typeface="Arial"/>
              </a:defRPr>
            </a:lvl5pPr>
            <a:lvl6pPr lvl="5" algn="l">
              <a:lnSpc>
                <a:spcPct val="100000"/>
              </a:lnSpc>
              <a:spcBef>
                <a:spcPts val="0"/>
              </a:spcBef>
              <a:spcAft>
                <a:spcPts val="0"/>
              </a:spcAft>
              <a:buSzPts val="3200"/>
              <a:buNone/>
              <a:defRPr sz="3600" b="1">
                <a:latin typeface="Arial"/>
                <a:ea typeface="Arial"/>
                <a:cs typeface="Arial"/>
                <a:sym typeface="Arial"/>
              </a:defRPr>
            </a:lvl6pPr>
            <a:lvl7pPr lvl="6" algn="l">
              <a:lnSpc>
                <a:spcPct val="100000"/>
              </a:lnSpc>
              <a:spcBef>
                <a:spcPts val="0"/>
              </a:spcBef>
              <a:spcAft>
                <a:spcPts val="0"/>
              </a:spcAft>
              <a:buSzPts val="3200"/>
              <a:buNone/>
              <a:defRPr sz="3600" b="1">
                <a:latin typeface="Arial"/>
                <a:ea typeface="Arial"/>
                <a:cs typeface="Arial"/>
                <a:sym typeface="Arial"/>
              </a:defRPr>
            </a:lvl7pPr>
            <a:lvl8pPr lvl="7" algn="l">
              <a:lnSpc>
                <a:spcPct val="100000"/>
              </a:lnSpc>
              <a:spcBef>
                <a:spcPts val="0"/>
              </a:spcBef>
              <a:spcAft>
                <a:spcPts val="0"/>
              </a:spcAft>
              <a:buSzPts val="3200"/>
              <a:buNone/>
              <a:defRPr sz="3600" b="1">
                <a:latin typeface="Arial"/>
                <a:ea typeface="Arial"/>
                <a:cs typeface="Arial"/>
                <a:sym typeface="Arial"/>
              </a:defRPr>
            </a:lvl8pPr>
            <a:lvl9pPr lvl="8" algn="l">
              <a:lnSpc>
                <a:spcPct val="100000"/>
              </a:lnSpc>
              <a:spcBef>
                <a:spcPts val="0"/>
              </a:spcBef>
              <a:spcAft>
                <a:spcPts val="0"/>
              </a:spcAft>
              <a:buSzPts val="3200"/>
              <a:buNone/>
              <a:defRPr sz="3600" b="1">
                <a:latin typeface="Arial"/>
                <a:ea typeface="Arial"/>
                <a:cs typeface="Arial"/>
                <a:sym typeface="Arial"/>
              </a:defRPr>
            </a:lvl9pPr>
          </a:lstStyle>
          <a:p>
            <a:endParaRPr/>
          </a:p>
        </p:txBody>
      </p:sp>
      <p:sp>
        <p:nvSpPr>
          <p:cNvPr id="249" name="Google Shape;249;p41"/>
          <p:cNvSpPr txBox="1">
            <a:spLocks noGrp="1"/>
          </p:cNvSpPr>
          <p:nvPr>
            <p:ph type="subTitle" idx="1"/>
          </p:nvPr>
        </p:nvSpPr>
        <p:spPr>
          <a:xfrm>
            <a:off x="295075" y="3218138"/>
            <a:ext cx="2700900" cy="43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600" b="1">
                <a:solidFill>
                  <a:srgbClr val="0FAFFF"/>
                </a:solidFill>
                <a:latin typeface="Arial"/>
                <a:ea typeface="Arial"/>
                <a:cs typeface="Arial"/>
                <a:sym typeface="Arial"/>
              </a:defRPr>
            </a:lvl1pPr>
            <a:lvl2pPr lvl="1" algn="ctr">
              <a:lnSpc>
                <a:spcPct val="100000"/>
              </a:lnSpc>
              <a:spcBef>
                <a:spcPts val="0"/>
              </a:spcBef>
              <a:spcAft>
                <a:spcPts val="0"/>
              </a:spcAft>
              <a:buSzPts val="1400"/>
              <a:buNone/>
              <a:defRPr sz="2600" b="1">
                <a:solidFill>
                  <a:srgbClr val="0FAFFF"/>
                </a:solidFill>
                <a:latin typeface="Arial"/>
                <a:ea typeface="Arial"/>
                <a:cs typeface="Arial"/>
                <a:sym typeface="Arial"/>
              </a:defRPr>
            </a:lvl2pPr>
            <a:lvl3pPr lvl="2" algn="ctr">
              <a:lnSpc>
                <a:spcPct val="100000"/>
              </a:lnSpc>
              <a:spcBef>
                <a:spcPts val="0"/>
              </a:spcBef>
              <a:spcAft>
                <a:spcPts val="0"/>
              </a:spcAft>
              <a:buSzPts val="1400"/>
              <a:buNone/>
              <a:defRPr sz="2600" b="1">
                <a:solidFill>
                  <a:srgbClr val="0FAFFF"/>
                </a:solidFill>
                <a:latin typeface="Arial"/>
                <a:ea typeface="Arial"/>
                <a:cs typeface="Arial"/>
                <a:sym typeface="Arial"/>
              </a:defRPr>
            </a:lvl3pPr>
            <a:lvl4pPr lvl="3" algn="ctr">
              <a:lnSpc>
                <a:spcPct val="100000"/>
              </a:lnSpc>
              <a:spcBef>
                <a:spcPts val="0"/>
              </a:spcBef>
              <a:spcAft>
                <a:spcPts val="0"/>
              </a:spcAft>
              <a:buSzPts val="1400"/>
              <a:buNone/>
              <a:defRPr sz="2600" b="1">
                <a:solidFill>
                  <a:srgbClr val="0FAFFF"/>
                </a:solidFill>
                <a:latin typeface="Arial"/>
                <a:ea typeface="Arial"/>
                <a:cs typeface="Arial"/>
                <a:sym typeface="Arial"/>
              </a:defRPr>
            </a:lvl4pPr>
            <a:lvl5pPr lvl="4" algn="ctr">
              <a:lnSpc>
                <a:spcPct val="100000"/>
              </a:lnSpc>
              <a:spcBef>
                <a:spcPts val="0"/>
              </a:spcBef>
              <a:spcAft>
                <a:spcPts val="0"/>
              </a:spcAft>
              <a:buSzPts val="1400"/>
              <a:buNone/>
              <a:defRPr sz="2600" b="1">
                <a:solidFill>
                  <a:srgbClr val="0FAFFF"/>
                </a:solidFill>
                <a:latin typeface="Arial"/>
                <a:ea typeface="Arial"/>
                <a:cs typeface="Arial"/>
                <a:sym typeface="Arial"/>
              </a:defRPr>
            </a:lvl5pPr>
            <a:lvl6pPr lvl="5" algn="ctr">
              <a:lnSpc>
                <a:spcPct val="100000"/>
              </a:lnSpc>
              <a:spcBef>
                <a:spcPts val="0"/>
              </a:spcBef>
              <a:spcAft>
                <a:spcPts val="0"/>
              </a:spcAft>
              <a:buSzPts val="1400"/>
              <a:buNone/>
              <a:defRPr sz="2600" b="1">
                <a:solidFill>
                  <a:srgbClr val="0FAFFF"/>
                </a:solidFill>
                <a:latin typeface="Arial"/>
                <a:ea typeface="Arial"/>
                <a:cs typeface="Arial"/>
                <a:sym typeface="Arial"/>
              </a:defRPr>
            </a:lvl6pPr>
            <a:lvl7pPr lvl="6" algn="ctr">
              <a:lnSpc>
                <a:spcPct val="100000"/>
              </a:lnSpc>
              <a:spcBef>
                <a:spcPts val="0"/>
              </a:spcBef>
              <a:spcAft>
                <a:spcPts val="0"/>
              </a:spcAft>
              <a:buSzPts val="1400"/>
              <a:buNone/>
              <a:defRPr sz="2600" b="1">
                <a:solidFill>
                  <a:srgbClr val="0FAFFF"/>
                </a:solidFill>
                <a:latin typeface="Arial"/>
                <a:ea typeface="Arial"/>
                <a:cs typeface="Arial"/>
                <a:sym typeface="Arial"/>
              </a:defRPr>
            </a:lvl7pPr>
            <a:lvl8pPr lvl="7" algn="ctr">
              <a:lnSpc>
                <a:spcPct val="100000"/>
              </a:lnSpc>
              <a:spcBef>
                <a:spcPts val="0"/>
              </a:spcBef>
              <a:spcAft>
                <a:spcPts val="0"/>
              </a:spcAft>
              <a:buSzPts val="1400"/>
              <a:buNone/>
              <a:defRPr sz="2600" b="1">
                <a:solidFill>
                  <a:srgbClr val="0FAFFF"/>
                </a:solidFill>
                <a:latin typeface="Arial"/>
                <a:ea typeface="Arial"/>
                <a:cs typeface="Arial"/>
                <a:sym typeface="Arial"/>
              </a:defRPr>
            </a:lvl8pPr>
            <a:lvl9pPr lvl="8" algn="ctr">
              <a:lnSpc>
                <a:spcPct val="100000"/>
              </a:lnSpc>
              <a:spcBef>
                <a:spcPts val="0"/>
              </a:spcBef>
              <a:spcAft>
                <a:spcPts val="0"/>
              </a:spcAft>
              <a:buSzPts val="1400"/>
              <a:buNone/>
              <a:defRPr sz="2600" b="1">
                <a:solidFill>
                  <a:srgbClr val="0FAFFF"/>
                </a:solidFill>
                <a:latin typeface="Arial"/>
                <a:ea typeface="Arial"/>
                <a:cs typeface="Arial"/>
                <a:sym typeface="Arial"/>
              </a:defRPr>
            </a:lvl9pPr>
          </a:lstStyle>
          <a:p>
            <a:endParaRPr/>
          </a:p>
        </p:txBody>
      </p:sp>
      <p:sp>
        <p:nvSpPr>
          <p:cNvPr id="250" name="Google Shape;250;p41"/>
          <p:cNvSpPr txBox="1">
            <a:spLocks noGrp="1"/>
          </p:cNvSpPr>
          <p:nvPr>
            <p:ph type="subTitle" idx="2"/>
          </p:nvPr>
        </p:nvSpPr>
        <p:spPr>
          <a:xfrm>
            <a:off x="3149125" y="3218138"/>
            <a:ext cx="2700900" cy="43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600" b="1">
                <a:solidFill>
                  <a:srgbClr val="0FAFFF"/>
                </a:solidFill>
                <a:latin typeface="Arial"/>
                <a:ea typeface="Arial"/>
                <a:cs typeface="Arial"/>
                <a:sym typeface="Arial"/>
              </a:defRPr>
            </a:lvl1pPr>
            <a:lvl2pPr lvl="1" algn="ctr">
              <a:lnSpc>
                <a:spcPct val="100000"/>
              </a:lnSpc>
              <a:spcBef>
                <a:spcPts val="0"/>
              </a:spcBef>
              <a:spcAft>
                <a:spcPts val="0"/>
              </a:spcAft>
              <a:buSzPts val="1400"/>
              <a:buNone/>
              <a:defRPr sz="2600" b="1">
                <a:solidFill>
                  <a:srgbClr val="0FAFFF"/>
                </a:solidFill>
                <a:latin typeface="Arial"/>
                <a:ea typeface="Arial"/>
                <a:cs typeface="Arial"/>
                <a:sym typeface="Arial"/>
              </a:defRPr>
            </a:lvl2pPr>
            <a:lvl3pPr lvl="2" algn="ctr">
              <a:lnSpc>
                <a:spcPct val="100000"/>
              </a:lnSpc>
              <a:spcBef>
                <a:spcPts val="0"/>
              </a:spcBef>
              <a:spcAft>
                <a:spcPts val="0"/>
              </a:spcAft>
              <a:buSzPts val="1400"/>
              <a:buNone/>
              <a:defRPr sz="2600" b="1">
                <a:solidFill>
                  <a:srgbClr val="0FAFFF"/>
                </a:solidFill>
                <a:latin typeface="Arial"/>
                <a:ea typeface="Arial"/>
                <a:cs typeface="Arial"/>
                <a:sym typeface="Arial"/>
              </a:defRPr>
            </a:lvl3pPr>
            <a:lvl4pPr lvl="3" algn="ctr">
              <a:lnSpc>
                <a:spcPct val="100000"/>
              </a:lnSpc>
              <a:spcBef>
                <a:spcPts val="0"/>
              </a:spcBef>
              <a:spcAft>
                <a:spcPts val="0"/>
              </a:spcAft>
              <a:buSzPts val="1400"/>
              <a:buNone/>
              <a:defRPr sz="2600" b="1">
                <a:solidFill>
                  <a:srgbClr val="0FAFFF"/>
                </a:solidFill>
                <a:latin typeface="Arial"/>
                <a:ea typeface="Arial"/>
                <a:cs typeface="Arial"/>
                <a:sym typeface="Arial"/>
              </a:defRPr>
            </a:lvl4pPr>
            <a:lvl5pPr lvl="4" algn="ctr">
              <a:lnSpc>
                <a:spcPct val="100000"/>
              </a:lnSpc>
              <a:spcBef>
                <a:spcPts val="0"/>
              </a:spcBef>
              <a:spcAft>
                <a:spcPts val="0"/>
              </a:spcAft>
              <a:buSzPts val="1400"/>
              <a:buNone/>
              <a:defRPr sz="2600" b="1">
                <a:solidFill>
                  <a:srgbClr val="0FAFFF"/>
                </a:solidFill>
                <a:latin typeface="Arial"/>
                <a:ea typeface="Arial"/>
                <a:cs typeface="Arial"/>
                <a:sym typeface="Arial"/>
              </a:defRPr>
            </a:lvl5pPr>
            <a:lvl6pPr lvl="5" algn="ctr">
              <a:lnSpc>
                <a:spcPct val="100000"/>
              </a:lnSpc>
              <a:spcBef>
                <a:spcPts val="0"/>
              </a:spcBef>
              <a:spcAft>
                <a:spcPts val="0"/>
              </a:spcAft>
              <a:buSzPts val="1400"/>
              <a:buNone/>
              <a:defRPr sz="2600" b="1">
                <a:solidFill>
                  <a:srgbClr val="0FAFFF"/>
                </a:solidFill>
                <a:latin typeface="Arial"/>
                <a:ea typeface="Arial"/>
                <a:cs typeface="Arial"/>
                <a:sym typeface="Arial"/>
              </a:defRPr>
            </a:lvl6pPr>
            <a:lvl7pPr lvl="6" algn="ctr">
              <a:lnSpc>
                <a:spcPct val="100000"/>
              </a:lnSpc>
              <a:spcBef>
                <a:spcPts val="0"/>
              </a:spcBef>
              <a:spcAft>
                <a:spcPts val="0"/>
              </a:spcAft>
              <a:buSzPts val="1400"/>
              <a:buNone/>
              <a:defRPr sz="2600" b="1">
                <a:solidFill>
                  <a:srgbClr val="0FAFFF"/>
                </a:solidFill>
                <a:latin typeface="Arial"/>
                <a:ea typeface="Arial"/>
                <a:cs typeface="Arial"/>
                <a:sym typeface="Arial"/>
              </a:defRPr>
            </a:lvl7pPr>
            <a:lvl8pPr lvl="7" algn="ctr">
              <a:lnSpc>
                <a:spcPct val="100000"/>
              </a:lnSpc>
              <a:spcBef>
                <a:spcPts val="0"/>
              </a:spcBef>
              <a:spcAft>
                <a:spcPts val="0"/>
              </a:spcAft>
              <a:buSzPts val="1400"/>
              <a:buNone/>
              <a:defRPr sz="2600" b="1">
                <a:solidFill>
                  <a:srgbClr val="0FAFFF"/>
                </a:solidFill>
                <a:latin typeface="Arial"/>
                <a:ea typeface="Arial"/>
                <a:cs typeface="Arial"/>
                <a:sym typeface="Arial"/>
              </a:defRPr>
            </a:lvl8pPr>
            <a:lvl9pPr lvl="8" algn="ctr">
              <a:lnSpc>
                <a:spcPct val="100000"/>
              </a:lnSpc>
              <a:spcBef>
                <a:spcPts val="0"/>
              </a:spcBef>
              <a:spcAft>
                <a:spcPts val="0"/>
              </a:spcAft>
              <a:buSzPts val="1400"/>
              <a:buNone/>
              <a:defRPr sz="2600" b="1">
                <a:solidFill>
                  <a:srgbClr val="0FAFFF"/>
                </a:solidFill>
                <a:latin typeface="Arial"/>
                <a:ea typeface="Arial"/>
                <a:cs typeface="Arial"/>
                <a:sym typeface="Arial"/>
              </a:defRPr>
            </a:lvl9pPr>
          </a:lstStyle>
          <a:p>
            <a:endParaRPr/>
          </a:p>
        </p:txBody>
      </p:sp>
      <p:sp>
        <p:nvSpPr>
          <p:cNvPr id="251" name="Google Shape;251;p41"/>
          <p:cNvSpPr txBox="1">
            <a:spLocks noGrp="1"/>
          </p:cNvSpPr>
          <p:nvPr>
            <p:ph type="subTitle" idx="3"/>
          </p:nvPr>
        </p:nvSpPr>
        <p:spPr>
          <a:xfrm>
            <a:off x="5968525" y="3218138"/>
            <a:ext cx="2700900" cy="43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600" b="1">
                <a:solidFill>
                  <a:srgbClr val="0FAFFF"/>
                </a:solidFill>
                <a:latin typeface="Arial"/>
                <a:ea typeface="Arial"/>
                <a:cs typeface="Arial"/>
                <a:sym typeface="Arial"/>
              </a:defRPr>
            </a:lvl1pPr>
            <a:lvl2pPr lvl="1" algn="ctr">
              <a:lnSpc>
                <a:spcPct val="100000"/>
              </a:lnSpc>
              <a:spcBef>
                <a:spcPts val="0"/>
              </a:spcBef>
              <a:spcAft>
                <a:spcPts val="0"/>
              </a:spcAft>
              <a:buSzPts val="1400"/>
              <a:buNone/>
              <a:defRPr sz="2600" b="1">
                <a:solidFill>
                  <a:srgbClr val="0FAFFF"/>
                </a:solidFill>
                <a:latin typeface="Arial"/>
                <a:ea typeface="Arial"/>
                <a:cs typeface="Arial"/>
                <a:sym typeface="Arial"/>
              </a:defRPr>
            </a:lvl2pPr>
            <a:lvl3pPr lvl="2" algn="ctr">
              <a:lnSpc>
                <a:spcPct val="100000"/>
              </a:lnSpc>
              <a:spcBef>
                <a:spcPts val="0"/>
              </a:spcBef>
              <a:spcAft>
                <a:spcPts val="0"/>
              </a:spcAft>
              <a:buSzPts val="1400"/>
              <a:buNone/>
              <a:defRPr sz="2600" b="1">
                <a:solidFill>
                  <a:srgbClr val="0FAFFF"/>
                </a:solidFill>
                <a:latin typeface="Arial"/>
                <a:ea typeface="Arial"/>
                <a:cs typeface="Arial"/>
                <a:sym typeface="Arial"/>
              </a:defRPr>
            </a:lvl3pPr>
            <a:lvl4pPr lvl="3" algn="ctr">
              <a:lnSpc>
                <a:spcPct val="100000"/>
              </a:lnSpc>
              <a:spcBef>
                <a:spcPts val="0"/>
              </a:spcBef>
              <a:spcAft>
                <a:spcPts val="0"/>
              </a:spcAft>
              <a:buSzPts val="1400"/>
              <a:buNone/>
              <a:defRPr sz="2600" b="1">
                <a:solidFill>
                  <a:srgbClr val="0FAFFF"/>
                </a:solidFill>
                <a:latin typeface="Arial"/>
                <a:ea typeface="Arial"/>
                <a:cs typeface="Arial"/>
                <a:sym typeface="Arial"/>
              </a:defRPr>
            </a:lvl4pPr>
            <a:lvl5pPr lvl="4" algn="ctr">
              <a:lnSpc>
                <a:spcPct val="100000"/>
              </a:lnSpc>
              <a:spcBef>
                <a:spcPts val="0"/>
              </a:spcBef>
              <a:spcAft>
                <a:spcPts val="0"/>
              </a:spcAft>
              <a:buSzPts val="1400"/>
              <a:buNone/>
              <a:defRPr sz="2600" b="1">
                <a:solidFill>
                  <a:srgbClr val="0FAFFF"/>
                </a:solidFill>
                <a:latin typeface="Arial"/>
                <a:ea typeface="Arial"/>
                <a:cs typeface="Arial"/>
                <a:sym typeface="Arial"/>
              </a:defRPr>
            </a:lvl5pPr>
            <a:lvl6pPr lvl="5" algn="ctr">
              <a:lnSpc>
                <a:spcPct val="100000"/>
              </a:lnSpc>
              <a:spcBef>
                <a:spcPts val="0"/>
              </a:spcBef>
              <a:spcAft>
                <a:spcPts val="0"/>
              </a:spcAft>
              <a:buSzPts val="1400"/>
              <a:buNone/>
              <a:defRPr sz="2600" b="1">
                <a:solidFill>
                  <a:srgbClr val="0FAFFF"/>
                </a:solidFill>
                <a:latin typeface="Arial"/>
                <a:ea typeface="Arial"/>
                <a:cs typeface="Arial"/>
                <a:sym typeface="Arial"/>
              </a:defRPr>
            </a:lvl6pPr>
            <a:lvl7pPr lvl="6" algn="ctr">
              <a:lnSpc>
                <a:spcPct val="100000"/>
              </a:lnSpc>
              <a:spcBef>
                <a:spcPts val="0"/>
              </a:spcBef>
              <a:spcAft>
                <a:spcPts val="0"/>
              </a:spcAft>
              <a:buSzPts val="1400"/>
              <a:buNone/>
              <a:defRPr sz="2600" b="1">
                <a:solidFill>
                  <a:srgbClr val="0FAFFF"/>
                </a:solidFill>
                <a:latin typeface="Arial"/>
                <a:ea typeface="Arial"/>
                <a:cs typeface="Arial"/>
                <a:sym typeface="Arial"/>
              </a:defRPr>
            </a:lvl7pPr>
            <a:lvl8pPr lvl="7" algn="ctr">
              <a:lnSpc>
                <a:spcPct val="100000"/>
              </a:lnSpc>
              <a:spcBef>
                <a:spcPts val="0"/>
              </a:spcBef>
              <a:spcAft>
                <a:spcPts val="0"/>
              </a:spcAft>
              <a:buSzPts val="1400"/>
              <a:buNone/>
              <a:defRPr sz="2600" b="1">
                <a:solidFill>
                  <a:srgbClr val="0FAFFF"/>
                </a:solidFill>
                <a:latin typeface="Arial"/>
                <a:ea typeface="Arial"/>
                <a:cs typeface="Arial"/>
                <a:sym typeface="Arial"/>
              </a:defRPr>
            </a:lvl8pPr>
            <a:lvl9pPr lvl="8" algn="ctr">
              <a:lnSpc>
                <a:spcPct val="100000"/>
              </a:lnSpc>
              <a:spcBef>
                <a:spcPts val="0"/>
              </a:spcBef>
              <a:spcAft>
                <a:spcPts val="0"/>
              </a:spcAft>
              <a:buSzPts val="1400"/>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252"/>
        <p:cNvGrpSpPr/>
        <p:nvPr/>
      </p:nvGrpSpPr>
      <p:grpSpPr>
        <a:xfrm>
          <a:off x="0" y="0"/>
          <a:ext cx="0" cy="0"/>
          <a:chOff x="0" y="0"/>
          <a:chExt cx="0" cy="0"/>
        </a:xfrm>
      </p:grpSpPr>
      <p:sp>
        <p:nvSpPr>
          <p:cNvPr id="253" name="Google Shape;253;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4" name="Google Shape;254;p42"/>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FFFFFF"/>
                </a:solidFill>
                <a:latin typeface="Arial"/>
                <a:ea typeface="Arial"/>
                <a:cs typeface="Arial"/>
                <a:sym typeface="Arial"/>
              </a:defRPr>
            </a:lvl9pPr>
          </a:lstStyle>
          <a:p>
            <a:endParaRPr/>
          </a:p>
        </p:txBody>
      </p:sp>
      <p:cxnSp>
        <p:nvCxnSpPr>
          <p:cNvPr id="255" name="Google Shape;255;p42"/>
          <p:cNvCxnSpPr/>
          <p:nvPr/>
        </p:nvCxnSpPr>
        <p:spPr>
          <a:xfrm>
            <a:off x="707100" y="1149019"/>
            <a:ext cx="7230000" cy="0"/>
          </a:xfrm>
          <a:prstGeom prst="straightConnector1">
            <a:avLst/>
          </a:prstGeom>
          <a:noFill/>
          <a:ln w="19050" cap="flat" cmpd="sng">
            <a:solidFill>
              <a:srgbClr val="FFFFFF"/>
            </a:solidFill>
            <a:prstDash val="solid"/>
            <a:round/>
            <a:headEnd type="none" w="sm" len="sm"/>
            <a:tailEnd type="none" w="sm" len="sm"/>
          </a:ln>
        </p:spPr>
      </p:cxnSp>
      <p:sp>
        <p:nvSpPr>
          <p:cNvPr id="256" name="Google Shape;256;p42"/>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257"/>
        <p:cNvGrpSpPr/>
        <p:nvPr/>
      </p:nvGrpSpPr>
      <p:grpSpPr>
        <a:xfrm>
          <a:off x="0" y="0"/>
          <a:ext cx="0" cy="0"/>
          <a:chOff x="0" y="0"/>
          <a:chExt cx="0" cy="0"/>
        </a:xfrm>
      </p:grpSpPr>
      <p:sp>
        <p:nvSpPr>
          <p:cNvPr id="258" name="Google Shape;25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9" name="Google Shape;259;p43"/>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cxnSp>
        <p:nvCxnSpPr>
          <p:cNvPr id="260" name="Google Shape;260;p43"/>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
        <p:nvSpPr>
          <p:cNvPr id="261" name="Google Shape;261;p43"/>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mall Title Only - DARK ON LIGHT">
  <p:cSld name="BLANK_2_1_1_1_1">
    <p:bg>
      <p:bgPr>
        <a:solidFill>
          <a:srgbClr val="FFFFFF"/>
        </a:solidFill>
        <a:effectLst/>
      </p:bgPr>
    </p:bg>
    <p:spTree>
      <p:nvGrpSpPr>
        <p:cNvPr id="1" name="Shape 262"/>
        <p:cNvGrpSpPr/>
        <p:nvPr/>
      </p:nvGrpSpPr>
      <p:grpSpPr>
        <a:xfrm>
          <a:off x="0" y="0"/>
          <a:ext cx="0" cy="0"/>
          <a:chOff x="0" y="0"/>
          <a:chExt cx="0" cy="0"/>
        </a:xfrm>
      </p:grpSpPr>
      <p:sp>
        <p:nvSpPr>
          <p:cNvPr id="263" name="Google Shape;263;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4" name="Google Shape;264;p44"/>
          <p:cNvSpPr txBox="1">
            <a:spLocks noGrp="1"/>
          </p:cNvSpPr>
          <p:nvPr>
            <p:ph type="title"/>
          </p:nvPr>
        </p:nvSpPr>
        <p:spPr>
          <a:xfrm>
            <a:off x="439350" y="-53167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14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265" name="Google Shape;265;p44"/>
          <p:cNvCxnSpPr/>
          <p:nvPr/>
        </p:nvCxnSpPr>
        <p:spPr>
          <a:xfrm>
            <a:off x="554700" y="295082"/>
            <a:ext cx="8264400" cy="0"/>
          </a:xfrm>
          <a:prstGeom prst="straightConnector1">
            <a:avLst/>
          </a:prstGeom>
          <a:noFill/>
          <a:ln w="19050" cap="flat" cmpd="sng">
            <a:solidFill>
              <a:srgbClr val="000000"/>
            </a:solidFill>
            <a:prstDash val="solid"/>
            <a:round/>
            <a:headEnd type="none" w="sm" len="sm"/>
            <a:tailEnd type="none" w="sm" len="sm"/>
          </a:ln>
        </p:spPr>
      </p:cxnSp>
      <p:sp>
        <p:nvSpPr>
          <p:cNvPr id="266" name="Google Shape;266;p44"/>
          <p:cNvSpPr txBox="1">
            <a:spLocks noGrp="1"/>
          </p:cNvSpPr>
          <p:nvPr>
            <p:ph type="subTitle" idx="1"/>
          </p:nvPr>
        </p:nvSpPr>
        <p:spPr>
          <a:xfrm>
            <a:off x="439350" y="261225"/>
            <a:ext cx="72300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0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67"/>
        <p:cNvGrpSpPr/>
        <p:nvPr/>
      </p:nvGrpSpPr>
      <p:grpSpPr>
        <a:xfrm>
          <a:off x="0" y="0"/>
          <a:ext cx="0" cy="0"/>
          <a:chOff x="0" y="0"/>
          <a:chExt cx="0" cy="0"/>
        </a:xfrm>
      </p:grpSpPr>
      <p:sp>
        <p:nvSpPr>
          <p:cNvPr id="268" name="Google Shape;26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269"/>
        <p:cNvGrpSpPr/>
        <p:nvPr/>
      </p:nvGrpSpPr>
      <p:grpSpPr>
        <a:xfrm>
          <a:off x="0" y="0"/>
          <a:ext cx="0" cy="0"/>
          <a:chOff x="0" y="0"/>
          <a:chExt cx="0" cy="0"/>
        </a:xfrm>
      </p:grpSpPr>
      <p:sp>
        <p:nvSpPr>
          <p:cNvPr id="270" name="Google Shape;270;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1" name="Google Shape;271;p46" title="Blue GSA Starmark Logo"/>
          <p:cNvPicPr preferRelativeResize="0"/>
          <p:nvPr/>
        </p:nvPicPr>
        <p:blipFill rotWithShape="1">
          <a:blip r:embed="rId2">
            <a:alphaModFix/>
          </a:blip>
          <a:srcRect/>
          <a:stretch/>
        </p:blipFill>
        <p:spPr>
          <a:xfrm>
            <a:off x="3499713" y="1711387"/>
            <a:ext cx="1335501" cy="120556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457200" y="205979"/>
            <a:ext cx="8229600" cy="533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74" name="Google Shape;274;p4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75" name="Google Shape;275;p4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76" name="Google Shape;276;p4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28"/>
        <p:cNvGrpSpPr/>
        <p:nvPr/>
      </p:nvGrpSpPr>
      <p:grpSpPr>
        <a:xfrm>
          <a:off x="0" y="0"/>
          <a:ext cx="0" cy="0"/>
          <a:chOff x="0" y="0"/>
          <a:chExt cx="0" cy="0"/>
        </a:xfrm>
      </p:grpSpPr>
      <p:sp>
        <p:nvSpPr>
          <p:cNvPr id="29" name="Google Shape;2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30" name="Google Shape;30;p37"/>
          <p:cNvGrpSpPr/>
          <p:nvPr/>
        </p:nvGrpSpPr>
        <p:grpSpPr>
          <a:xfrm>
            <a:off x="0" y="1751591"/>
            <a:ext cx="6961639" cy="1379641"/>
            <a:chOff x="0" y="2348379"/>
            <a:chExt cx="6961639" cy="1839521"/>
          </a:xfrm>
        </p:grpSpPr>
        <p:sp>
          <p:nvSpPr>
            <p:cNvPr id="31" name="Google Shape;31;p37"/>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7"/>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7"/>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37"/>
          <p:cNvSpPr txBox="1">
            <a:spLocks noGrp="1"/>
          </p:cNvSpPr>
          <p:nvPr>
            <p:ph type="title"/>
          </p:nvPr>
        </p:nvSpPr>
        <p:spPr>
          <a:xfrm>
            <a:off x="228600" y="2176140"/>
            <a:ext cx="6018900" cy="95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4800" b="1">
                <a:latin typeface="Arial"/>
                <a:ea typeface="Arial"/>
                <a:cs typeface="Arial"/>
                <a:sym typeface="Arial"/>
              </a:defRPr>
            </a:lvl1pPr>
            <a:lvl2pPr lvl="1" algn="l">
              <a:lnSpc>
                <a:spcPct val="100000"/>
              </a:lnSpc>
              <a:spcBef>
                <a:spcPts val="0"/>
              </a:spcBef>
              <a:spcAft>
                <a:spcPts val="0"/>
              </a:spcAft>
              <a:buSzPts val="3200"/>
              <a:buNone/>
              <a:defRPr sz="4800" b="1">
                <a:latin typeface="Arial"/>
                <a:ea typeface="Arial"/>
                <a:cs typeface="Arial"/>
                <a:sym typeface="Arial"/>
              </a:defRPr>
            </a:lvl2pPr>
            <a:lvl3pPr lvl="2" algn="l">
              <a:lnSpc>
                <a:spcPct val="100000"/>
              </a:lnSpc>
              <a:spcBef>
                <a:spcPts val="0"/>
              </a:spcBef>
              <a:spcAft>
                <a:spcPts val="0"/>
              </a:spcAft>
              <a:buSzPts val="3200"/>
              <a:buNone/>
              <a:defRPr sz="4800" b="1">
                <a:latin typeface="Arial"/>
                <a:ea typeface="Arial"/>
                <a:cs typeface="Arial"/>
                <a:sym typeface="Arial"/>
              </a:defRPr>
            </a:lvl3pPr>
            <a:lvl4pPr lvl="3" algn="l">
              <a:lnSpc>
                <a:spcPct val="100000"/>
              </a:lnSpc>
              <a:spcBef>
                <a:spcPts val="0"/>
              </a:spcBef>
              <a:spcAft>
                <a:spcPts val="0"/>
              </a:spcAft>
              <a:buSzPts val="3200"/>
              <a:buNone/>
              <a:defRPr sz="4800" b="1">
                <a:latin typeface="Arial"/>
                <a:ea typeface="Arial"/>
                <a:cs typeface="Arial"/>
                <a:sym typeface="Arial"/>
              </a:defRPr>
            </a:lvl4pPr>
            <a:lvl5pPr lvl="4" algn="l">
              <a:lnSpc>
                <a:spcPct val="100000"/>
              </a:lnSpc>
              <a:spcBef>
                <a:spcPts val="0"/>
              </a:spcBef>
              <a:spcAft>
                <a:spcPts val="0"/>
              </a:spcAft>
              <a:buSzPts val="3200"/>
              <a:buNone/>
              <a:defRPr sz="4800" b="1">
                <a:latin typeface="Arial"/>
                <a:ea typeface="Arial"/>
                <a:cs typeface="Arial"/>
                <a:sym typeface="Arial"/>
              </a:defRPr>
            </a:lvl5pPr>
            <a:lvl6pPr lvl="5" algn="l">
              <a:lnSpc>
                <a:spcPct val="100000"/>
              </a:lnSpc>
              <a:spcBef>
                <a:spcPts val="0"/>
              </a:spcBef>
              <a:spcAft>
                <a:spcPts val="0"/>
              </a:spcAft>
              <a:buSzPts val="3200"/>
              <a:buNone/>
              <a:defRPr sz="4800" b="1">
                <a:latin typeface="Arial"/>
                <a:ea typeface="Arial"/>
                <a:cs typeface="Arial"/>
                <a:sym typeface="Arial"/>
              </a:defRPr>
            </a:lvl6pPr>
            <a:lvl7pPr lvl="6" algn="l">
              <a:lnSpc>
                <a:spcPct val="100000"/>
              </a:lnSpc>
              <a:spcBef>
                <a:spcPts val="0"/>
              </a:spcBef>
              <a:spcAft>
                <a:spcPts val="0"/>
              </a:spcAft>
              <a:buSzPts val="3200"/>
              <a:buNone/>
              <a:defRPr sz="4800" b="1">
                <a:latin typeface="Arial"/>
                <a:ea typeface="Arial"/>
                <a:cs typeface="Arial"/>
                <a:sym typeface="Arial"/>
              </a:defRPr>
            </a:lvl7pPr>
            <a:lvl8pPr lvl="7" algn="l">
              <a:lnSpc>
                <a:spcPct val="100000"/>
              </a:lnSpc>
              <a:spcBef>
                <a:spcPts val="0"/>
              </a:spcBef>
              <a:spcAft>
                <a:spcPts val="0"/>
              </a:spcAft>
              <a:buSzPts val="3200"/>
              <a:buNone/>
              <a:defRPr sz="4800" b="1">
                <a:latin typeface="Arial"/>
                <a:ea typeface="Arial"/>
                <a:cs typeface="Arial"/>
                <a:sym typeface="Arial"/>
              </a:defRPr>
            </a:lvl8pPr>
            <a:lvl9pPr lvl="8" algn="l">
              <a:lnSpc>
                <a:spcPct val="100000"/>
              </a:lnSpc>
              <a:spcBef>
                <a:spcPts val="0"/>
              </a:spcBef>
              <a:spcAft>
                <a:spcPts val="0"/>
              </a:spcAft>
              <a:buSzPts val="3200"/>
              <a:buNone/>
              <a:defRPr sz="4800" b="1">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277"/>
        <p:cNvGrpSpPr/>
        <p:nvPr/>
      </p:nvGrpSpPr>
      <p:grpSpPr>
        <a:xfrm>
          <a:off x="0" y="0"/>
          <a:ext cx="0" cy="0"/>
          <a:chOff x="0" y="0"/>
          <a:chExt cx="0" cy="0"/>
        </a:xfrm>
      </p:grpSpPr>
      <p:sp>
        <p:nvSpPr>
          <p:cNvPr id="278" name="Google Shape;278;p4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79" name="Google Shape;279;p4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280" name="Google Shape;280;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1" name="Google Shape;281;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2" name="Google Shape;282;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283"/>
        <p:cNvGrpSpPr/>
        <p:nvPr/>
      </p:nvGrpSpPr>
      <p:grpSpPr>
        <a:xfrm>
          <a:off x="0" y="0"/>
          <a:ext cx="0" cy="0"/>
          <a:chOff x="0" y="0"/>
          <a:chExt cx="0" cy="0"/>
        </a:xfrm>
      </p:grpSpPr>
      <p:sp>
        <p:nvSpPr>
          <p:cNvPr id="284" name="Google Shape;284;p4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85" name="Google Shape;285;p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286" name="Google Shape;286;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7" name="Google Shape;287;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8" name="Google Shape;288;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2">
  <p:cSld name="TITLE_3">
    <p:spTree>
      <p:nvGrpSpPr>
        <p:cNvPr id="1" name="Shape 289"/>
        <p:cNvGrpSpPr/>
        <p:nvPr/>
      </p:nvGrpSpPr>
      <p:grpSpPr>
        <a:xfrm>
          <a:off x="0" y="0"/>
          <a:ext cx="0" cy="0"/>
          <a:chOff x="0" y="0"/>
          <a:chExt cx="0" cy="0"/>
        </a:xfrm>
      </p:grpSpPr>
      <p:sp>
        <p:nvSpPr>
          <p:cNvPr id="290" name="Google Shape;290;p5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91" name="Google Shape;291;p5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1600"/>
              </a:spcBef>
              <a:spcAft>
                <a:spcPts val="0"/>
              </a:spcAft>
              <a:buClr>
                <a:schemeClr val="dk1"/>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dk1"/>
              </a:buClr>
              <a:buSzPts val="1200"/>
              <a:buNone/>
              <a:defRPr sz="1200"/>
            </a:lvl4pPr>
            <a:lvl5pPr lvl="4" algn="ctr">
              <a:lnSpc>
                <a:spcPct val="90000"/>
              </a:lnSpc>
              <a:spcBef>
                <a:spcPts val="1600"/>
              </a:spcBef>
              <a:spcAft>
                <a:spcPts val="0"/>
              </a:spcAft>
              <a:buClr>
                <a:schemeClr val="dk1"/>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sp>
        <p:nvSpPr>
          <p:cNvPr id="292" name="Google Shape;292;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3" name="Google Shape;293;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4" name="Google Shape;294;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9_Full Blank">
  <p:cSld name="39_Full Blank">
    <p:spTree>
      <p:nvGrpSpPr>
        <p:cNvPr id="1" name="Shape 295"/>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07"/>
        <p:cNvGrpSpPr/>
        <p:nvPr/>
      </p:nvGrpSpPr>
      <p:grpSpPr>
        <a:xfrm>
          <a:off x="0" y="0"/>
          <a:ext cx="0" cy="0"/>
          <a:chOff x="0" y="0"/>
          <a:chExt cx="0" cy="0"/>
        </a:xfrm>
      </p:grpSpPr>
      <p:cxnSp>
        <p:nvCxnSpPr>
          <p:cNvPr id="308" name="Google Shape;308;p77"/>
          <p:cNvCxnSpPr/>
          <p:nvPr/>
        </p:nvCxnSpPr>
        <p:spPr>
          <a:xfrm>
            <a:off x="3012560" y="1600201"/>
            <a:ext cx="0" cy="1956466"/>
          </a:xfrm>
          <a:prstGeom prst="straightConnector1">
            <a:avLst/>
          </a:prstGeom>
          <a:noFill/>
          <a:ln w="12700" cap="flat" cmpd="sng">
            <a:solidFill>
              <a:schemeClr val="dk1"/>
            </a:solidFill>
            <a:prstDash val="dot"/>
            <a:round/>
            <a:headEnd type="none" w="sm" len="sm"/>
            <a:tailEnd type="none" w="sm" len="sm"/>
          </a:ln>
        </p:spPr>
      </p:cxnSp>
      <p:sp>
        <p:nvSpPr>
          <p:cNvPr id="309" name="Google Shape;309;p77"/>
          <p:cNvSpPr txBox="1">
            <a:spLocks noGrp="1"/>
          </p:cNvSpPr>
          <p:nvPr>
            <p:ph type="ctrTitle"/>
          </p:nvPr>
        </p:nvSpPr>
        <p:spPr>
          <a:xfrm>
            <a:off x="3319206" y="1717507"/>
            <a:ext cx="5594023" cy="464646"/>
          </a:xfrm>
          <a:prstGeom prst="rect">
            <a:avLst/>
          </a:prstGeom>
          <a:noFill/>
          <a:ln>
            <a:noFill/>
          </a:ln>
        </p:spPr>
        <p:txBody>
          <a:bodyPr spcFirstLastPara="1" wrap="square" lIns="0" tIns="60900" rIns="0" bIns="60900" anchor="b" anchorCtr="0">
            <a:spAutoFit/>
          </a:bodyPr>
          <a:lstStyle>
            <a:lvl1pPr lvl="0" algn="l">
              <a:lnSpc>
                <a:spcPct val="80000"/>
              </a:lnSpc>
              <a:spcBef>
                <a:spcPts val="0"/>
              </a:spcBef>
              <a:spcAft>
                <a:spcPts val="0"/>
              </a:spcAft>
              <a:buClr>
                <a:schemeClr val="accent1"/>
              </a:buClr>
              <a:buSzPts val="2775"/>
              <a:buFont typeface="Arial"/>
              <a:buNone/>
              <a:defRPr sz="2775"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77"/>
          <p:cNvSpPr txBox="1">
            <a:spLocks noGrp="1"/>
          </p:cNvSpPr>
          <p:nvPr>
            <p:ph type="body" idx="1"/>
          </p:nvPr>
        </p:nvSpPr>
        <p:spPr>
          <a:xfrm>
            <a:off x="3319201" y="2305052"/>
            <a:ext cx="5594024" cy="406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20"/>
              </a:spcBef>
              <a:spcAft>
                <a:spcPts val="0"/>
              </a:spcAft>
              <a:buSzPts val="1680"/>
              <a:buNone/>
              <a:defRPr b="1">
                <a:solidFill>
                  <a:schemeClr val="dk2"/>
                </a:solidFill>
              </a:defRPr>
            </a:lvl1pPr>
            <a:lvl2pPr marL="914400" lvl="1" indent="-228600" algn="l">
              <a:lnSpc>
                <a:spcPct val="100000"/>
              </a:lnSpc>
              <a:spcBef>
                <a:spcPts val="360"/>
              </a:spcBef>
              <a:spcAft>
                <a:spcPts val="0"/>
              </a:spcAft>
              <a:buClr>
                <a:schemeClr val="dk1"/>
              </a:buClr>
              <a:buSzPts val="1800"/>
              <a:buNone/>
              <a:defRPr>
                <a:solidFill>
                  <a:schemeClr val="dk1"/>
                </a:solidFill>
              </a:defRPr>
            </a:lvl2pPr>
            <a:lvl3pPr marL="1371600" lvl="2" indent="-228600" algn="l">
              <a:lnSpc>
                <a:spcPct val="100000"/>
              </a:lnSpc>
              <a:spcBef>
                <a:spcPts val="300"/>
              </a:spcBef>
              <a:spcAft>
                <a:spcPts val="0"/>
              </a:spcAft>
              <a:buClr>
                <a:schemeClr val="dk1"/>
              </a:buClr>
              <a:buSzPts val="1500"/>
              <a:buNone/>
              <a:defRPr>
                <a:solidFill>
                  <a:schemeClr val="dk1"/>
                </a:solidFill>
              </a:defRPr>
            </a:lvl3pPr>
            <a:lvl4pPr marL="1828800" lvl="3" indent="-228600" algn="l">
              <a:lnSpc>
                <a:spcPct val="100000"/>
              </a:lnSpc>
              <a:spcBef>
                <a:spcPts val="270"/>
              </a:spcBef>
              <a:spcAft>
                <a:spcPts val="0"/>
              </a:spcAft>
              <a:buClr>
                <a:schemeClr val="dk1"/>
              </a:buClr>
              <a:buSzPts val="1350"/>
              <a:buNone/>
              <a:defRPr>
                <a:solidFill>
                  <a:schemeClr val="dk1"/>
                </a:solidFill>
              </a:defRPr>
            </a:lvl4pPr>
            <a:lvl5pPr marL="2286000" lvl="4" indent="-228600" algn="l">
              <a:lnSpc>
                <a:spcPct val="100000"/>
              </a:lnSpc>
              <a:spcBef>
                <a:spcPts val="270"/>
              </a:spcBef>
              <a:spcAft>
                <a:spcPts val="0"/>
              </a:spcAft>
              <a:buClr>
                <a:schemeClr val="dk1"/>
              </a:buClr>
              <a:buSzPts val="1350"/>
              <a:buNone/>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p77"/>
          <p:cNvSpPr txBox="1">
            <a:spLocks noGrp="1"/>
          </p:cNvSpPr>
          <p:nvPr>
            <p:ph type="body" idx="2"/>
          </p:nvPr>
        </p:nvSpPr>
        <p:spPr>
          <a:xfrm>
            <a:off x="3318444" y="2711452"/>
            <a:ext cx="5595371" cy="3746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70"/>
              </a:spcBef>
              <a:spcAft>
                <a:spcPts val="0"/>
              </a:spcAft>
              <a:buSzPts val="1080"/>
              <a:buNone/>
              <a:defRPr sz="1350" b="0">
                <a:solidFill>
                  <a:schemeClr val="dk2"/>
                </a:solidFill>
              </a:defRPr>
            </a:lvl1pPr>
            <a:lvl2pPr marL="914400" lvl="1" indent="-228600" algn="l">
              <a:lnSpc>
                <a:spcPct val="100000"/>
              </a:lnSpc>
              <a:spcBef>
                <a:spcPts val="360"/>
              </a:spcBef>
              <a:spcAft>
                <a:spcPts val="0"/>
              </a:spcAft>
              <a:buClr>
                <a:schemeClr val="lt1"/>
              </a:buClr>
              <a:buSzPts val="1800"/>
              <a:buNone/>
              <a:defRPr b="0">
                <a:solidFill>
                  <a:schemeClr val="lt1"/>
                </a:solidFill>
              </a:defRPr>
            </a:lvl2pPr>
            <a:lvl3pPr marL="1371600" lvl="2" indent="-228600" algn="l">
              <a:lnSpc>
                <a:spcPct val="100000"/>
              </a:lnSpc>
              <a:spcBef>
                <a:spcPts val="300"/>
              </a:spcBef>
              <a:spcAft>
                <a:spcPts val="0"/>
              </a:spcAft>
              <a:buClr>
                <a:schemeClr val="lt1"/>
              </a:buClr>
              <a:buSzPts val="1500"/>
              <a:buNone/>
              <a:defRPr b="0">
                <a:solidFill>
                  <a:schemeClr val="lt1"/>
                </a:solidFill>
              </a:defRPr>
            </a:lvl3pPr>
            <a:lvl4pPr marL="1828800" lvl="3" indent="-228600" algn="l">
              <a:lnSpc>
                <a:spcPct val="100000"/>
              </a:lnSpc>
              <a:spcBef>
                <a:spcPts val="270"/>
              </a:spcBef>
              <a:spcAft>
                <a:spcPts val="0"/>
              </a:spcAft>
              <a:buClr>
                <a:schemeClr val="lt1"/>
              </a:buClr>
              <a:buSzPts val="1350"/>
              <a:buNone/>
              <a:defRPr b="0">
                <a:solidFill>
                  <a:schemeClr val="lt1"/>
                </a:solidFill>
              </a:defRPr>
            </a:lvl4pPr>
            <a:lvl5pPr marL="2286000" lvl="4" indent="-228600" algn="l">
              <a:lnSpc>
                <a:spcPct val="100000"/>
              </a:lnSpc>
              <a:spcBef>
                <a:spcPts val="270"/>
              </a:spcBef>
              <a:spcAft>
                <a:spcPts val="0"/>
              </a:spcAft>
              <a:buClr>
                <a:schemeClr val="lt1"/>
              </a:buClr>
              <a:buSzPts val="1350"/>
              <a:buNone/>
              <a:defRPr b="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2" name="Google Shape;312;p77"/>
          <p:cNvSpPr txBox="1">
            <a:spLocks noGrp="1"/>
          </p:cNvSpPr>
          <p:nvPr>
            <p:ph type="body" idx="3"/>
          </p:nvPr>
        </p:nvSpPr>
        <p:spPr>
          <a:xfrm>
            <a:off x="3318444" y="3190841"/>
            <a:ext cx="5595371" cy="3111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10"/>
              </a:spcBef>
              <a:spcAft>
                <a:spcPts val="0"/>
              </a:spcAft>
              <a:buSzPts val="840"/>
              <a:buNone/>
              <a:defRPr sz="1050" b="0">
                <a:solidFill>
                  <a:schemeClr val="dk2"/>
                </a:solidFill>
              </a:defRPr>
            </a:lvl1pPr>
            <a:lvl2pPr marL="914400" lvl="1" indent="-228600" algn="l">
              <a:lnSpc>
                <a:spcPct val="100000"/>
              </a:lnSpc>
              <a:spcBef>
                <a:spcPts val="285"/>
              </a:spcBef>
              <a:spcAft>
                <a:spcPts val="0"/>
              </a:spcAft>
              <a:buClr>
                <a:schemeClr val="lt1"/>
              </a:buClr>
              <a:buSzPts val="1425"/>
              <a:buNone/>
              <a:defRPr sz="1425" b="0">
                <a:solidFill>
                  <a:schemeClr val="lt1"/>
                </a:solidFill>
              </a:defRPr>
            </a:lvl2pPr>
            <a:lvl3pPr marL="1371600" lvl="2" indent="-228600" algn="l">
              <a:lnSpc>
                <a:spcPct val="100000"/>
              </a:lnSpc>
              <a:spcBef>
                <a:spcPts val="240"/>
              </a:spcBef>
              <a:spcAft>
                <a:spcPts val="0"/>
              </a:spcAft>
              <a:buClr>
                <a:schemeClr val="lt1"/>
              </a:buClr>
              <a:buSzPts val="1200"/>
              <a:buNone/>
              <a:defRPr sz="1200" b="0">
                <a:solidFill>
                  <a:schemeClr val="lt1"/>
                </a:solidFill>
              </a:defRPr>
            </a:lvl3pPr>
            <a:lvl4pPr marL="1828800" lvl="3" indent="-228600" algn="l">
              <a:lnSpc>
                <a:spcPct val="100000"/>
              </a:lnSpc>
              <a:spcBef>
                <a:spcPts val="225"/>
              </a:spcBef>
              <a:spcAft>
                <a:spcPts val="0"/>
              </a:spcAft>
              <a:buClr>
                <a:schemeClr val="lt1"/>
              </a:buClr>
              <a:buSzPts val="1125"/>
              <a:buNone/>
              <a:defRPr sz="1125" b="0">
                <a:solidFill>
                  <a:schemeClr val="lt1"/>
                </a:solidFill>
              </a:defRPr>
            </a:lvl4pPr>
            <a:lvl5pPr marL="2286000" lvl="4" indent="-228600" algn="l">
              <a:lnSpc>
                <a:spcPct val="100000"/>
              </a:lnSpc>
              <a:spcBef>
                <a:spcPts val="225"/>
              </a:spcBef>
              <a:spcAft>
                <a:spcPts val="0"/>
              </a:spcAft>
              <a:buClr>
                <a:schemeClr val="lt1"/>
              </a:buClr>
              <a:buSzPts val="1125"/>
              <a:buNone/>
              <a:defRPr sz="1125" b="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13" name="Google Shape;313;p77"/>
          <p:cNvPicPr preferRelativeResize="0"/>
          <p:nvPr/>
        </p:nvPicPr>
        <p:blipFill rotWithShape="1">
          <a:blip r:embed="rId2">
            <a:alphaModFix/>
          </a:blip>
          <a:srcRect/>
          <a:stretch/>
        </p:blipFill>
        <p:spPr>
          <a:xfrm>
            <a:off x="0" y="-9506"/>
            <a:ext cx="9144000" cy="1038225"/>
          </a:xfrm>
          <a:prstGeom prst="rect">
            <a:avLst/>
          </a:prstGeom>
          <a:noFill/>
          <a:ln>
            <a:noFill/>
          </a:ln>
        </p:spPr>
      </p:pic>
      <p:pic>
        <p:nvPicPr>
          <p:cNvPr id="314" name="Google Shape;314;p77"/>
          <p:cNvPicPr preferRelativeResize="0"/>
          <p:nvPr/>
        </p:nvPicPr>
        <p:blipFill rotWithShape="1">
          <a:blip r:embed="rId2">
            <a:alphaModFix/>
          </a:blip>
          <a:srcRect/>
          <a:stretch/>
        </p:blipFill>
        <p:spPr>
          <a:xfrm>
            <a:off x="0" y="4105275"/>
            <a:ext cx="9144000" cy="1038225"/>
          </a:xfrm>
          <a:prstGeom prst="rect">
            <a:avLst/>
          </a:prstGeom>
          <a:noFill/>
          <a:ln>
            <a:noFill/>
          </a:ln>
        </p:spPr>
      </p:pic>
      <p:grpSp>
        <p:nvGrpSpPr>
          <p:cNvPr id="315" name="Google Shape;315;p77"/>
          <p:cNvGrpSpPr/>
          <p:nvPr/>
        </p:nvGrpSpPr>
        <p:grpSpPr>
          <a:xfrm>
            <a:off x="404645" y="2144053"/>
            <a:ext cx="2301270" cy="903174"/>
            <a:chOff x="2970213" y="1633538"/>
            <a:chExt cx="3203575" cy="1257300"/>
          </a:xfrm>
        </p:grpSpPr>
        <p:sp>
          <p:nvSpPr>
            <p:cNvPr id="316" name="Google Shape;316;p77"/>
            <p:cNvSpPr/>
            <p:nvPr/>
          </p:nvSpPr>
          <p:spPr>
            <a:xfrm>
              <a:off x="2970213" y="2641600"/>
              <a:ext cx="3203575" cy="249238"/>
            </a:xfrm>
            <a:custGeom>
              <a:avLst/>
              <a:gdLst/>
              <a:ahLst/>
              <a:cxnLst/>
              <a:rect l="l" t="t" r="r" b="b"/>
              <a:pathLst>
                <a:path w="33994" h="2645" extrusionOk="0">
                  <a:moveTo>
                    <a:pt x="0" y="64"/>
                  </a:moveTo>
                  <a:cubicBezTo>
                    <a:pt x="1991" y="64"/>
                    <a:pt x="1991" y="64"/>
                    <a:pt x="1991" y="64"/>
                  </a:cubicBezTo>
                  <a:cubicBezTo>
                    <a:pt x="1991" y="555"/>
                    <a:pt x="1991" y="555"/>
                    <a:pt x="1991" y="555"/>
                  </a:cubicBezTo>
                  <a:cubicBezTo>
                    <a:pt x="1272" y="555"/>
                    <a:pt x="1272" y="555"/>
                    <a:pt x="1272" y="555"/>
                  </a:cubicBezTo>
                  <a:cubicBezTo>
                    <a:pt x="1272" y="2581"/>
                    <a:pt x="1272" y="2581"/>
                    <a:pt x="1272" y="2581"/>
                  </a:cubicBezTo>
                  <a:cubicBezTo>
                    <a:pt x="718" y="2581"/>
                    <a:pt x="718" y="2581"/>
                    <a:pt x="718" y="2581"/>
                  </a:cubicBezTo>
                  <a:cubicBezTo>
                    <a:pt x="718" y="555"/>
                    <a:pt x="718" y="555"/>
                    <a:pt x="718" y="555"/>
                  </a:cubicBezTo>
                  <a:cubicBezTo>
                    <a:pt x="0" y="555"/>
                    <a:pt x="0" y="555"/>
                    <a:pt x="0" y="555"/>
                  </a:cubicBezTo>
                  <a:lnTo>
                    <a:pt x="0" y="64"/>
                  </a:lnTo>
                  <a:close/>
                  <a:moveTo>
                    <a:pt x="5171" y="1881"/>
                  </a:moveTo>
                  <a:cubicBezTo>
                    <a:pt x="5171" y="2407"/>
                    <a:pt x="4673" y="2581"/>
                    <a:pt x="4225" y="2581"/>
                  </a:cubicBezTo>
                  <a:cubicBezTo>
                    <a:pt x="3194" y="2581"/>
                    <a:pt x="3194" y="2581"/>
                    <a:pt x="3194" y="2581"/>
                  </a:cubicBezTo>
                  <a:cubicBezTo>
                    <a:pt x="3194" y="64"/>
                    <a:pt x="3194" y="64"/>
                    <a:pt x="3194" y="64"/>
                  </a:cubicBezTo>
                  <a:cubicBezTo>
                    <a:pt x="4133" y="64"/>
                    <a:pt x="4133" y="64"/>
                    <a:pt x="4133" y="64"/>
                  </a:cubicBezTo>
                  <a:cubicBezTo>
                    <a:pt x="4573" y="64"/>
                    <a:pt x="5053" y="156"/>
                    <a:pt x="5053" y="704"/>
                  </a:cubicBezTo>
                  <a:cubicBezTo>
                    <a:pt x="5053" y="985"/>
                    <a:pt x="4879" y="1177"/>
                    <a:pt x="4620" y="1258"/>
                  </a:cubicBezTo>
                  <a:cubicBezTo>
                    <a:pt x="4620" y="1265"/>
                    <a:pt x="4620" y="1265"/>
                    <a:pt x="4620" y="1265"/>
                  </a:cubicBezTo>
                  <a:cubicBezTo>
                    <a:pt x="4950" y="1308"/>
                    <a:pt x="5171" y="1553"/>
                    <a:pt x="5171" y="1881"/>
                  </a:cubicBezTo>
                  <a:close/>
                  <a:moveTo>
                    <a:pt x="3749" y="1070"/>
                  </a:moveTo>
                  <a:cubicBezTo>
                    <a:pt x="4150" y="1070"/>
                    <a:pt x="4150" y="1070"/>
                    <a:pt x="4150" y="1070"/>
                  </a:cubicBezTo>
                  <a:cubicBezTo>
                    <a:pt x="4321" y="1070"/>
                    <a:pt x="4499" y="999"/>
                    <a:pt x="4499" y="796"/>
                  </a:cubicBezTo>
                  <a:cubicBezTo>
                    <a:pt x="4499" y="586"/>
                    <a:pt x="4300" y="533"/>
                    <a:pt x="4125" y="533"/>
                  </a:cubicBezTo>
                  <a:cubicBezTo>
                    <a:pt x="3749" y="533"/>
                    <a:pt x="3749" y="533"/>
                    <a:pt x="3749" y="533"/>
                  </a:cubicBezTo>
                  <a:lnTo>
                    <a:pt x="3749" y="1070"/>
                  </a:lnTo>
                  <a:close/>
                  <a:moveTo>
                    <a:pt x="4616" y="1816"/>
                  </a:moveTo>
                  <a:cubicBezTo>
                    <a:pt x="4616" y="1578"/>
                    <a:pt x="4349" y="1539"/>
                    <a:pt x="4168" y="1539"/>
                  </a:cubicBezTo>
                  <a:cubicBezTo>
                    <a:pt x="3749" y="1539"/>
                    <a:pt x="3749" y="1539"/>
                    <a:pt x="3749" y="1539"/>
                  </a:cubicBezTo>
                  <a:cubicBezTo>
                    <a:pt x="3749" y="2112"/>
                    <a:pt x="3749" y="2112"/>
                    <a:pt x="3749" y="2112"/>
                  </a:cubicBezTo>
                  <a:cubicBezTo>
                    <a:pt x="4246" y="2112"/>
                    <a:pt x="4246" y="2112"/>
                    <a:pt x="4246" y="2112"/>
                  </a:cubicBezTo>
                  <a:cubicBezTo>
                    <a:pt x="4421" y="2112"/>
                    <a:pt x="4616" y="2037"/>
                    <a:pt x="4616" y="1816"/>
                  </a:cubicBezTo>
                  <a:close/>
                  <a:moveTo>
                    <a:pt x="7704" y="1706"/>
                  </a:moveTo>
                  <a:cubicBezTo>
                    <a:pt x="7697" y="1706"/>
                    <a:pt x="7697" y="1706"/>
                    <a:pt x="7697" y="1706"/>
                  </a:cubicBezTo>
                  <a:cubicBezTo>
                    <a:pt x="7117" y="64"/>
                    <a:pt x="7117" y="64"/>
                    <a:pt x="7117" y="64"/>
                  </a:cubicBezTo>
                  <a:cubicBezTo>
                    <a:pt x="6278" y="64"/>
                    <a:pt x="6278" y="64"/>
                    <a:pt x="6278" y="64"/>
                  </a:cubicBezTo>
                  <a:cubicBezTo>
                    <a:pt x="6278" y="2581"/>
                    <a:pt x="6278" y="2581"/>
                    <a:pt x="6278" y="2581"/>
                  </a:cubicBezTo>
                  <a:cubicBezTo>
                    <a:pt x="6833" y="2581"/>
                    <a:pt x="6833" y="2581"/>
                    <a:pt x="6833" y="2581"/>
                  </a:cubicBezTo>
                  <a:cubicBezTo>
                    <a:pt x="6833" y="651"/>
                    <a:pt x="6833" y="651"/>
                    <a:pt x="6833" y="651"/>
                  </a:cubicBezTo>
                  <a:cubicBezTo>
                    <a:pt x="6840" y="651"/>
                    <a:pt x="6840" y="651"/>
                    <a:pt x="6840" y="651"/>
                  </a:cubicBezTo>
                  <a:cubicBezTo>
                    <a:pt x="7476" y="2581"/>
                    <a:pt x="7476" y="2581"/>
                    <a:pt x="7476" y="2581"/>
                  </a:cubicBezTo>
                  <a:cubicBezTo>
                    <a:pt x="7899" y="2581"/>
                    <a:pt x="7899" y="2581"/>
                    <a:pt x="7899" y="2581"/>
                  </a:cubicBezTo>
                  <a:cubicBezTo>
                    <a:pt x="8560" y="651"/>
                    <a:pt x="8560" y="651"/>
                    <a:pt x="8560" y="651"/>
                  </a:cubicBezTo>
                  <a:cubicBezTo>
                    <a:pt x="8568" y="651"/>
                    <a:pt x="8568" y="651"/>
                    <a:pt x="8568" y="651"/>
                  </a:cubicBezTo>
                  <a:cubicBezTo>
                    <a:pt x="8568" y="2581"/>
                    <a:pt x="8568" y="2581"/>
                    <a:pt x="8568" y="2581"/>
                  </a:cubicBezTo>
                  <a:cubicBezTo>
                    <a:pt x="9122" y="2581"/>
                    <a:pt x="9122" y="2581"/>
                    <a:pt x="9122" y="2581"/>
                  </a:cubicBezTo>
                  <a:cubicBezTo>
                    <a:pt x="9122" y="64"/>
                    <a:pt x="9122" y="64"/>
                    <a:pt x="9122" y="64"/>
                  </a:cubicBezTo>
                  <a:cubicBezTo>
                    <a:pt x="8287" y="64"/>
                    <a:pt x="8287" y="64"/>
                    <a:pt x="8287" y="64"/>
                  </a:cubicBezTo>
                  <a:lnTo>
                    <a:pt x="7704" y="1706"/>
                  </a:lnTo>
                  <a:close/>
                  <a:moveTo>
                    <a:pt x="13062" y="2410"/>
                  </a:moveTo>
                  <a:cubicBezTo>
                    <a:pt x="12415" y="2410"/>
                    <a:pt x="12027" y="1902"/>
                    <a:pt x="12027" y="1322"/>
                  </a:cubicBezTo>
                  <a:cubicBezTo>
                    <a:pt x="12027" y="743"/>
                    <a:pt x="12415" y="235"/>
                    <a:pt x="13062" y="235"/>
                  </a:cubicBezTo>
                  <a:cubicBezTo>
                    <a:pt x="13328" y="235"/>
                    <a:pt x="13609" y="402"/>
                    <a:pt x="13709" y="565"/>
                  </a:cubicBezTo>
                  <a:cubicBezTo>
                    <a:pt x="13933" y="398"/>
                    <a:pt x="13933" y="398"/>
                    <a:pt x="13933" y="398"/>
                  </a:cubicBezTo>
                  <a:cubicBezTo>
                    <a:pt x="13712" y="117"/>
                    <a:pt x="13375" y="0"/>
                    <a:pt x="13062" y="0"/>
                  </a:cubicBezTo>
                  <a:cubicBezTo>
                    <a:pt x="12312" y="0"/>
                    <a:pt x="11750" y="558"/>
                    <a:pt x="11750" y="1322"/>
                  </a:cubicBezTo>
                  <a:cubicBezTo>
                    <a:pt x="11750" y="2087"/>
                    <a:pt x="12312" y="2645"/>
                    <a:pt x="13062" y="2645"/>
                  </a:cubicBezTo>
                  <a:cubicBezTo>
                    <a:pt x="13478" y="2645"/>
                    <a:pt x="13826" y="2442"/>
                    <a:pt x="13993" y="2183"/>
                  </a:cubicBezTo>
                  <a:cubicBezTo>
                    <a:pt x="13783" y="2033"/>
                    <a:pt x="13783" y="2033"/>
                    <a:pt x="13783" y="2033"/>
                  </a:cubicBezTo>
                  <a:cubicBezTo>
                    <a:pt x="13595" y="2325"/>
                    <a:pt x="13325" y="2410"/>
                    <a:pt x="13062" y="2410"/>
                  </a:cubicBezTo>
                  <a:close/>
                  <a:moveTo>
                    <a:pt x="17870" y="1322"/>
                  </a:moveTo>
                  <a:cubicBezTo>
                    <a:pt x="17870" y="2087"/>
                    <a:pt x="17308" y="2645"/>
                    <a:pt x="16558" y="2645"/>
                  </a:cubicBezTo>
                  <a:cubicBezTo>
                    <a:pt x="15808" y="2645"/>
                    <a:pt x="15247" y="2087"/>
                    <a:pt x="15247" y="1322"/>
                  </a:cubicBezTo>
                  <a:cubicBezTo>
                    <a:pt x="15247" y="558"/>
                    <a:pt x="15808" y="0"/>
                    <a:pt x="16558" y="0"/>
                  </a:cubicBezTo>
                  <a:cubicBezTo>
                    <a:pt x="17308" y="0"/>
                    <a:pt x="17870" y="558"/>
                    <a:pt x="17870" y="1322"/>
                  </a:cubicBezTo>
                  <a:close/>
                  <a:moveTo>
                    <a:pt x="17593" y="1322"/>
                  </a:moveTo>
                  <a:cubicBezTo>
                    <a:pt x="17593" y="743"/>
                    <a:pt x="17205" y="235"/>
                    <a:pt x="16558" y="235"/>
                  </a:cubicBezTo>
                  <a:cubicBezTo>
                    <a:pt x="15911" y="235"/>
                    <a:pt x="15524" y="743"/>
                    <a:pt x="15524" y="1322"/>
                  </a:cubicBezTo>
                  <a:cubicBezTo>
                    <a:pt x="15524" y="1902"/>
                    <a:pt x="15911" y="2410"/>
                    <a:pt x="16558" y="2410"/>
                  </a:cubicBezTo>
                  <a:cubicBezTo>
                    <a:pt x="17205" y="2410"/>
                    <a:pt x="17593" y="1902"/>
                    <a:pt x="17593" y="1322"/>
                  </a:cubicBezTo>
                  <a:close/>
                  <a:moveTo>
                    <a:pt x="20918" y="1614"/>
                  </a:moveTo>
                  <a:cubicBezTo>
                    <a:pt x="20918" y="2339"/>
                    <a:pt x="20445" y="2410"/>
                    <a:pt x="20253" y="2410"/>
                  </a:cubicBezTo>
                  <a:cubicBezTo>
                    <a:pt x="20061" y="2410"/>
                    <a:pt x="19589" y="2339"/>
                    <a:pt x="19589" y="1614"/>
                  </a:cubicBezTo>
                  <a:cubicBezTo>
                    <a:pt x="19589" y="64"/>
                    <a:pt x="19589" y="64"/>
                    <a:pt x="19589" y="64"/>
                  </a:cubicBezTo>
                  <a:cubicBezTo>
                    <a:pt x="19333" y="64"/>
                    <a:pt x="19333" y="64"/>
                    <a:pt x="19333" y="64"/>
                  </a:cubicBezTo>
                  <a:cubicBezTo>
                    <a:pt x="19333" y="1642"/>
                    <a:pt x="19333" y="1642"/>
                    <a:pt x="19333" y="1642"/>
                  </a:cubicBezTo>
                  <a:cubicBezTo>
                    <a:pt x="19333" y="2062"/>
                    <a:pt x="19500" y="2645"/>
                    <a:pt x="20253" y="2645"/>
                  </a:cubicBezTo>
                  <a:cubicBezTo>
                    <a:pt x="21007" y="2645"/>
                    <a:pt x="21174" y="2062"/>
                    <a:pt x="21174" y="1642"/>
                  </a:cubicBezTo>
                  <a:cubicBezTo>
                    <a:pt x="21174" y="64"/>
                    <a:pt x="21174" y="64"/>
                    <a:pt x="21174" y="64"/>
                  </a:cubicBezTo>
                  <a:cubicBezTo>
                    <a:pt x="20918" y="64"/>
                    <a:pt x="20918" y="64"/>
                    <a:pt x="20918" y="64"/>
                  </a:cubicBezTo>
                  <a:lnTo>
                    <a:pt x="20918" y="1614"/>
                  </a:lnTo>
                  <a:close/>
                  <a:moveTo>
                    <a:pt x="24777" y="2197"/>
                  </a:moveTo>
                  <a:cubicBezTo>
                    <a:pt x="24770" y="2197"/>
                    <a:pt x="24770" y="2197"/>
                    <a:pt x="24770" y="2197"/>
                  </a:cubicBezTo>
                  <a:cubicBezTo>
                    <a:pt x="23270" y="64"/>
                    <a:pt x="23270" y="64"/>
                    <a:pt x="23270" y="64"/>
                  </a:cubicBezTo>
                  <a:cubicBezTo>
                    <a:pt x="22950" y="64"/>
                    <a:pt x="22950" y="64"/>
                    <a:pt x="22950" y="64"/>
                  </a:cubicBezTo>
                  <a:cubicBezTo>
                    <a:pt x="22950" y="2581"/>
                    <a:pt x="22950" y="2581"/>
                    <a:pt x="22950" y="2581"/>
                  </a:cubicBezTo>
                  <a:cubicBezTo>
                    <a:pt x="23206" y="2581"/>
                    <a:pt x="23206" y="2581"/>
                    <a:pt x="23206" y="2581"/>
                  </a:cubicBezTo>
                  <a:cubicBezTo>
                    <a:pt x="23206" y="427"/>
                    <a:pt x="23206" y="427"/>
                    <a:pt x="23206" y="427"/>
                  </a:cubicBezTo>
                  <a:cubicBezTo>
                    <a:pt x="23213" y="427"/>
                    <a:pt x="23213" y="427"/>
                    <a:pt x="23213" y="427"/>
                  </a:cubicBezTo>
                  <a:cubicBezTo>
                    <a:pt x="24713" y="2581"/>
                    <a:pt x="24713" y="2581"/>
                    <a:pt x="24713" y="2581"/>
                  </a:cubicBezTo>
                  <a:cubicBezTo>
                    <a:pt x="25033" y="2581"/>
                    <a:pt x="25033" y="2581"/>
                    <a:pt x="25033" y="2581"/>
                  </a:cubicBezTo>
                  <a:cubicBezTo>
                    <a:pt x="25033" y="64"/>
                    <a:pt x="25033" y="64"/>
                    <a:pt x="25033" y="64"/>
                  </a:cubicBezTo>
                  <a:cubicBezTo>
                    <a:pt x="24777" y="64"/>
                    <a:pt x="24777" y="64"/>
                    <a:pt x="24777" y="64"/>
                  </a:cubicBezTo>
                  <a:lnTo>
                    <a:pt x="24777" y="2197"/>
                  </a:lnTo>
                  <a:close/>
                  <a:moveTo>
                    <a:pt x="27992" y="2410"/>
                  </a:moveTo>
                  <a:cubicBezTo>
                    <a:pt x="27345" y="2410"/>
                    <a:pt x="26958" y="1902"/>
                    <a:pt x="26958" y="1322"/>
                  </a:cubicBezTo>
                  <a:cubicBezTo>
                    <a:pt x="26958" y="743"/>
                    <a:pt x="27345" y="235"/>
                    <a:pt x="27992" y="235"/>
                  </a:cubicBezTo>
                  <a:cubicBezTo>
                    <a:pt x="28259" y="235"/>
                    <a:pt x="28540" y="402"/>
                    <a:pt x="28639" y="565"/>
                  </a:cubicBezTo>
                  <a:cubicBezTo>
                    <a:pt x="28863" y="398"/>
                    <a:pt x="28863" y="398"/>
                    <a:pt x="28863" y="398"/>
                  </a:cubicBezTo>
                  <a:cubicBezTo>
                    <a:pt x="28643" y="117"/>
                    <a:pt x="28305" y="0"/>
                    <a:pt x="27992" y="0"/>
                  </a:cubicBezTo>
                  <a:cubicBezTo>
                    <a:pt x="27242" y="0"/>
                    <a:pt x="26680" y="558"/>
                    <a:pt x="26680" y="1322"/>
                  </a:cubicBezTo>
                  <a:cubicBezTo>
                    <a:pt x="26680" y="2087"/>
                    <a:pt x="27242" y="2645"/>
                    <a:pt x="27992" y="2645"/>
                  </a:cubicBezTo>
                  <a:cubicBezTo>
                    <a:pt x="28408" y="2645"/>
                    <a:pt x="28757" y="2442"/>
                    <a:pt x="28924" y="2183"/>
                  </a:cubicBezTo>
                  <a:cubicBezTo>
                    <a:pt x="28714" y="2033"/>
                    <a:pt x="28714" y="2033"/>
                    <a:pt x="28714" y="2033"/>
                  </a:cubicBezTo>
                  <a:cubicBezTo>
                    <a:pt x="28526" y="2325"/>
                    <a:pt x="28255" y="2410"/>
                    <a:pt x="27992" y="2410"/>
                  </a:cubicBezTo>
                  <a:close/>
                  <a:moveTo>
                    <a:pt x="30490" y="2581"/>
                  </a:moveTo>
                  <a:cubicBezTo>
                    <a:pt x="30746" y="2581"/>
                    <a:pt x="30746" y="2581"/>
                    <a:pt x="30746" y="2581"/>
                  </a:cubicBezTo>
                  <a:cubicBezTo>
                    <a:pt x="30746" y="64"/>
                    <a:pt x="30746" y="64"/>
                    <a:pt x="30746" y="64"/>
                  </a:cubicBezTo>
                  <a:cubicBezTo>
                    <a:pt x="30490" y="64"/>
                    <a:pt x="30490" y="64"/>
                    <a:pt x="30490" y="64"/>
                  </a:cubicBezTo>
                  <a:lnTo>
                    <a:pt x="30490" y="2581"/>
                  </a:lnTo>
                  <a:close/>
                  <a:moveTo>
                    <a:pt x="32820" y="2346"/>
                  </a:moveTo>
                  <a:cubicBezTo>
                    <a:pt x="32820" y="64"/>
                    <a:pt x="32820" y="64"/>
                    <a:pt x="32820" y="64"/>
                  </a:cubicBezTo>
                  <a:cubicBezTo>
                    <a:pt x="32565" y="64"/>
                    <a:pt x="32565" y="64"/>
                    <a:pt x="32565" y="64"/>
                  </a:cubicBezTo>
                  <a:cubicBezTo>
                    <a:pt x="32565" y="2581"/>
                    <a:pt x="32565" y="2581"/>
                    <a:pt x="32565" y="2581"/>
                  </a:cubicBezTo>
                  <a:cubicBezTo>
                    <a:pt x="33994" y="2581"/>
                    <a:pt x="33994" y="2581"/>
                    <a:pt x="33994" y="2581"/>
                  </a:cubicBezTo>
                  <a:cubicBezTo>
                    <a:pt x="33994" y="2346"/>
                    <a:pt x="33994" y="2346"/>
                    <a:pt x="33994" y="2346"/>
                  </a:cubicBezTo>
                  <a:lnTo>
                    <a:pt x="32820" y="234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sp>
          <p:nvSpPr>
            <p:cNvPr id="317" name="Google Shape;317;p77"/>
            <p:cNvSpPr/>
            <p:nvPr/>
          </p:nvSpPr>
          <p:spPr>
            <a:xfrm>
              <a:off x="4230688" y="1774825"/>
              <a:ext cx="546100" cy="533400"/>
            </a:xfrm>
            <a:custGeom>
              <a:avLst/>
              <a:gdLst/>
              <a:ahLst/>
              <a:cxnLst/>
              <a:rect l="l" t="t" r="r" b="b"/>
              <a:pathLst>
                <a:path w="344" h="336" extrusionOk="0">
                  <a:moveTo>
                    <a:pt x="209" y="0"/>
                  </a:moveTo>
                  <a:lnTo>
                    <a:pt x="0" y="0"/>
                  </a:lnTo>
                  <a:lnTo>
                    <a:pt x="0" y="336"/>
                  </a:lnTo>
                  <a:lnTo>
                    <a:pt x="344" y="336"/>
                  </a:lnTo>
                  <a:lnTo>
                    <a:pt x="344" y="132"/>
                  </a:lnTo>
                  <a:lnTo>
                    <a:pt x="209" y="132"/>
                  </a:lnTo>
                  <a:lnTo>
                    <a:pt x="209" y="0"/>
                  </a:lnTo>
                  <a:lnTo>
                    <a:pt x="209" y="0"/>
                  </a:lnTo>
                  <a:close/>
                </a:path>
              </a:pathLst>
            </a:custGeom>
            <a:solidFill>
              <a:srgbClr val="F899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sp>
          <p:nvSpPr>
            <p:cNvPr id="318" name="Google Shape;318;p77"/>
            <p:cNvSpPr/>
            <p:nvPr/>
          </p:nvSpPr>
          <p:spPr>
            <a:xfrm>
              <a:off x="4562475" y="1633538"/>
              <a:ext cx="350838" cy="350838"/>
            </a:xfrm>
            <a:custGeom>
              <a:avLst/>
              <a:gdLst/>
              <a:ahLst/>
              <a:cxnLst/>
              <a:rect l="l" t="t" r="r" b="b"/>
              <a:pathLst>
                <a:path w="221" h="221" extrusionOk="0">
                  <a:moveTo>
                    <a:pt x="221" y="0"/>
                  </a:moveTo>
                  <a:lnTo>
                    <a:pt x="0" y="0"/>
                  </a:lnTo>
                  <a:lnTo>
                    <a:pt x="0" y="89"/>
                  </a:lnTo>
                  <a:lnTo>
                    <a:pt x="135" y="89"/>
                  </a:lnTo>
                  <a:lnTo>
                    <a:pt x="135" y="221"/>
                  </a:lnTo>
                  <a:lnTo>
                    <a:pt x="221" y="221"/>
                  </a:lnTo>
                  <a:lnTo>
                    <a:pt x="221" y="0"/>
                  </a:lnTo>
                  <a:lnTo>
                    <a:pt x="221" y="0"/>
                  </a:lnTo>
                  <a:close/>
                </a:path>
              </a:pathLst>
            </a:custGeom>
            <a:solidFill>
              <a:srgbClr val="F168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9"/>
        <p:cNvGrpSpPr/>
        <p:nvPr/>
      </p:nvGrpSpPr>
      <p:grpSpPr>
        <a:xfrm>
          <a:off x="0" y="0"/>
          <a:ext cx="0" cy="0"/>
          <a:chOff x="0" y="0"/>
          <a:chExt cx="0" cy="0"/>
        </a:xfrm>
      </p:grpSpPr>
      <p:sp>
        <p:nvSpPr>
          <p:cNvPr id="320" name="Google Shape;320;p78"/>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78"/>
          <p:cNvSpPr txBox="1">
            <a:spLocks noGrp="1"/>
          </p:cNvSpPr>
          <p:nvPr>
            <p:ph type="body" idx="1"/>
          </p:nvPr>
        </p:nvSpPr>
        <p:spPr>
          <a:xfrm>
            <a:off x="457201" y="914400"/>
            <a:ext cx="8229602" cy="3714750"/>
          </a:xfrm>
          <a:prstGeom prst="rect">
            <a:avLst/>
          </a:prstGeom>
          <a:noFill/>
          <a:ln>
            <a:noFill/>
          </a:ln>
        </p:spPr>
        <p:txBody>
          <a:bodyPr spcFirstLastPara="1" wrap="square" lIns="0" tIns="0" rIns="0" bIns="0" anchor="t" anchorCtr="0">
            <a:normAutofit/>
          </a:bodyPr>
          <a:lstStyle>
            <a:lvl1pPr marL="457200" lvl="0" indent="-320040" algn="l">
              <a:lnSpc>
                <a:spcPct val="100000"/>
              </a:lnSpc>
              <a:spcBef>
                <a:spcPts val="360"/>
              </a:spcBef>
              <a:spcAft>
                <a:spcPts val="0"/>
              </a:spcAft>
              <a:buSzPts val="144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 No Bullets" type="obj">
  <p:cSld name="OBJECT">
    <p:spTree>
      <p:nvGrpSpPr>
        <p:cNvPr id="1" name="Shape 322"/>
        <p:cNvGrpSpPr/>
        <p:nvPr/>
      </p:nvGrpSpPr>
      <p:grpSpPr>
        <a:xfrm>
          <a:off x="0" y="0"/>
          <a:ext cx="0" cy="0"/>
          <a:chOff x="0" y="0"/>
          <a:chExt cx="0" cy="0"/>
        </a:xfrm>
      </p:grpSpPr>
      <p:sp>
        <p:nvSpPr>
          <p:cNvPr id="323" name="Google Shape;323;p79"/>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79"/>
          <p:cNvSpPr txBox="1">
            <a:spLocks noGrp="1"/>
          </p:cNvSpPr>
          <p:nvPr>
            <p:ph type="body" idx="1"/>
          </p:nvPr>
        </p:nvSpPr>
        <p:spPr>
          <a:xfrm>
            <a:off x="457201" y="914400"/>
            <a:ext cx="8229601" cy="3714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20"/>
              </a:spcBef>
              <a:spcAft>
                <a:spcPts val="0"/>
              </a:spcAft>
              <a:buSzPts val="1680"/>
              <a:buNone/>
              <a:defRPr>
                <a:solidFill>
                  <a:schemeClr val="accent1"/>
                </a:solidFill>
              </a:defRPr>
            </a:lvl1pPr>
            <a:lvl2pPr marL="914400" lvl="1" indent="-228600" algn="l">
              <a:lnSpc>
                <a:spcPct val="100000"/>
              </a:lnSpc>
              <a:spcBef>
                <a:spcPts val="360"/>
              </a:spcBef>
              <a:spcAft>
                <a:spcPts val="0"/>
              </a:spcAft>
              <a:buClr>
                <a:schemeClr val="dk2"/>
              </a:buClr>
              <a:buSzPts val="1800"/>
              <a:buNone/>
              <a:defRPr b="0">
                <a:solidFill>
                  <a:schemeClr val="dk2"/>
                </a:solidFill>
              </a:defRPr>
            </a:lvl2pPr>
            <a:lvl3pPr marL="1371600" lvl="2" indent="-228600" algn="l">
              <a:lnSpc>
                <a:spcPct val="100000"/>
              </a:lnSpc>
              <a:spcBef>
                <a:spcPts val="300"/>
              </a:spcBef>
              <a:spcAft>
                <a:spcPts val="0"/>
              </a:spcAft>
              <a:buClr>
                <a:schemeClr val="dk2"/>
              </a:buClr>
              <a:buSzPts val="1500"/>
              <a:buNone/>
              <a:defRPr b="0">
                <a:solidFill>
                  <a:schemeClr val="dk2"/>
                </a:solidFill>
              </a:defRPr>
            </a:lvl3pPr>
            <a:lvl4pPr marL="1828800" lvl="3" indent="-314325" algn="l">
              <a:lnSpc>
                <a:spcPct val="100000"/>
              </a:lnSpc>
              <a:spcBef>
                <a:spcPts val="270"/>
              </a:spcBef>
              <a:spcAft>
                <a:spcPts val="0"/>
              </a:spcAft>
              <a:buClr>
                <a:schemeClr val="dk2"/>
              </a:buClr>
              <a:buSzPts val="1350"/>
              <a:buFont typeface="Noto Sans Symbols"/>
              <a:buChar char="▪"/>
              <a:defRPr>
                <a:solidFill>
                  <a:schemeClr val="dk2"/>
                </a:solidFill>
              </a:defRPr>
            </a:lvl4pPr>
            <a:lvl5pPr marL="2286000" lvl="4" indent="-314325" algn="l">
              <a:lnSpc>
                <a:spcPct val="100000"/>
              </a:lnSpc>
              <a:spcBef>
                <a:spcPts val="270"/>
              </a:spcBef>
              <a:spcAft>
                <a:spcPts val="0"/>
              </a:spcAft>
              <a:buClr>
                <a:schemeClr val="dk2"/>
              </a:buClr>
              <a:buSzPts val="1350"/>
              <a:buFont typeface="Noto Sans Symbols"/>
              <a:buChar char="▪"/>
              <a:defRPr>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25"/>
        <p:cNvGrpSpPr/>
        <p:nvPr/>
      </p:nvGrpSpPr>
      <p:grpSpPr>
        <a:xfrm>
          <a:off x="0" y="0"/>
          <a:ext cx="0" cy="0"/>
          <a:chOff x="0" y="0"/>
          <a:chExt cx="0" cy="0"/>
        </a:xfrm>
      </p:grpSpPr>
      <p:pic>
        <p:nvPicPr>
          <p:cNvPr id="326" name="Google Shape;326;p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7" name="Google Shape;327;p80"/>
          <p:cNvSpPr txBox="1">
            <a:spLocks noGrp="1"/>
          </p:cNvSpPr>
          <p:nvPr>
            <p:ph type="ctrTitle"/>
          </p:nvPr>
        </p:nvSpPr>
        <p:spPr>
          <a:xfrm>
            <a:off x="2342569" y="1978296"/>
            <a:ext cx="5594023" cy="516968"/>
          </a:xfrm>
          <a:prstGeom prst="rect">
            <a:avLst/>
          </a:prstGeom>
          <a:noFill/>
          <a:ln>
            <a:noFill/>
          </a:ln>
        </p:spPr>
        <p:txBody>
          <a:bodyPr spcFirstLastPara="1" wrap="square" lIns="0" tIns="60900" rIns="0" bIns="60900" anchor="ctr" anchorCtr="0">
            <a:spAutoFit/>
          </a:bodyPr>
          <a:lstStyle>
            <a:lvl1pPr lvl="0" algn="l">
              <a:lnSpc>
                <a:spcPct val="80000"/>
              </a:lnSpc>
              <a:spcBef>
                <a:spcPts val="0"/>
              </a:spcBef>
              <a:spcAft>
                <a:spcPts val="0"/>
              </a:spcAft>
              <a:buClr>
                <a:srgbClr val="FFFFFF"/>
              </a:buClr>
              <a:buSzPts val="3200"/>
              <a:buFont typeface="Arial"/>
              <a:buNone/>
              <a:defRPr sz="32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80"/>
          <p:cNvSpPr txBox="1">
            <a:spLocks noGrp="1"/>
          </p:cNvSpPr>
          <p:nvPr>
            <p:ph type="body" idx="1"/>
          </p:nvPr>
        </p:nvSpPr>
        <p:spPr>
          <a:xfrm>
            <a:off x="2342569" y="2514600"/>
            <a:ext cx="5594022" cy="2857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SzPts val="1600"/>
              <a:buNone/>
              <a:defRPr sz="2000">
                <a:solidFill>
                  <a:srgbClr val="FFFFFF"/>
                </a:solidFill>
              </a:defRPr>
            </a:lvl1pPr>
            <a:lvl2pPr marL="914400" lvl="1" indent="-228600" algn="l">
              <a:lnSpc>
                <a:spcPct val="100000"/>
              </a:lnSpc>
              <a:spcBef>
                <a:spcPts val="360"/>
              </a:spcBef>
              <a:spcAft>
                <a:spcPts val="0"/>
              </a:spcAft>
              <a:buClr>
                <a:schemeClr val="dk1"/>
              </a:buClr>
              <a:buSzPts val="1800"/>
              <a:buNone/>
              <a:defRPr/>
            </a:lvl2pPr>
            <a:lvl3pPr marL="1371600" lvl="2" indent="-228600" algn="l">
              <a:lnSpc>
                <a:spcPct val="100000"/>
              </a:lnSpc>
              <a:spcBef>
                <a:spcPts val="300"/>
              </a:spcBef>
              <a:spcAft>
                <a:spcPts val="0"/>
              </a:spcAft>
              <a:buClr>
                <a:schemeClr val="dk1"/>
              </a:buClr>
              <a:buSzPts val="1500"/>
              <a:buNone/>
              <a:defRPr/>
            </a:lvl3pPr>
            <a:lvl4pPr marL="1828800" lvl="3" indent="-228600" algn="l">
              <a:lnSpc>
                <a:spcPct val="100000"/>
              </a:lnSpc>
              <a:spcBef>
                <a:spcPts val="270"/>
              </a:spcBef>
              <a:spcAft>
                <a:spcPts val="0"/>
              </a:spcAft>
              <a:buClr>
                <a:schemeClr val="dk1"/>
              </a:buClr>
              <a:buSzPts val="1350"/>
              <a:buNone/>
              <a:defRPr/>
            </a:lvl4pPr>
            <a:lvl5pPr marL="2286000" lvl="4" indent="-228600" algn="l">
              <a:lnSpc>
                <a:spcPct val="100000"/>
              </a:lnSpc>
              <a:spcBef>
                <a:spcPts val="270"/>
              </a:spcBef>
              <a:spcAft>
                <a:spcPts val="0"/>
              </a:spcAft>
              <a:buClr>
                <a:schemeClr val="dk1"/>
              </a:buClr>
              <a:buSzPts val="135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29" name="Google Shape;329;p80"/>
          <p:cNvPicPr preferRelativeResize="0"/>
          <p:nvPr/>
        </p:nvPicPr>
        <p:blipFill rotWithShape="1">
          <a:blip r:embed="rId3">
            <a:alphaModFix/>
          </a:blip>
          <a:srcRect/>
          <a:stretch/>
        </p:blipFill>
        <p:spPr>
          <a:xfrm>
            <a:off x="7055005" y="4683925"/>
            <a:ext cx="1921287" cy="3128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0"/>
        <p:cNvGrpSpPr/>
        <p:nvPr/>
      </p:nvGrpSpPr>
      <p:grpSpPr>
        <a:xfrm>
          <a:off x="0" y="0"/>
          <a:ext cx="0" cy="0"/>
          <a:chOff x="0" y="0"/>
          <a:chExt cx="0" cy="0"/>
        </a:xfrm>
      </p:grpSpPr>
      <p:sp>
        <p:nvSpPr>
          <p:cNvPr id="331" name="Google Shape;331;p81"/>
          <p:cNvSpPr txBox="1">
            <a:spLocks noGrp="1"/>
          </p:cNvSpPr>
          <p:nvPr>
            <p:ph type="body" idx="1"/>
          </p:nvPr>
        </p:nvSpPr>
        <p:spPr>
          <a:xfrm>
            <a:off x="457319" y="923925"/>
            <a:ext cx="4005116" cy="3702844"/>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2" name="Google Shape;332;p81"/>
          <p:cNvSpPr txBox="1">
            <a:spLocks noGrp="1"/>
          </p:cNvSpPr>
          <p:nvPr>
            <p:ph type="body" idx="2"/>
          </p:nvPr>
        </p:nvSpPr>
        <p:spPr>
          <a:xfrm>
            <a:off x="4681566" y="923925"/>
            <a:ext cx="4005115" cy="3702844"/>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3" name="Google Shape;333;p81"/>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35"/>
        <p:cNvGrpSpPr/>
        <p:nvPr/>
      </p:nvGrpSpPr>
      <p:grpSpPr>
        <a:xfrm>
          <a:off x="0" y="0"/>
          <a:ext cx="0" cy="0"/>
          <a:chOff x="0" y="0"/>
          <a:chExt cx="0" cy="0"/>
        </a:xfrm>
      </p:grpSpPr>
      <p:sp>
        <p:nvSpPr>
          <p:cNvPr id="36" name="Google Shape;3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4"/>
        <p:cNvGrpSpPr/>
        <p:nvPr/>
      </p:nvGrpSpPr>
      <p:grpSpPr>
        <a:xfrm>
          <a:off x="0" y="0"/>
          <a:ext cx="0" cy="0"/>
          <a:chOff x="0" y="0"/>
          <a:chExt cx="0" cy="0"/>
        </a:xfrm>
      </p:grpSpPr>
      <p:sp>
        <p:nvSpPr>
          <p:cNvPr id="335" name="Google Shape;335;p82"/>
          <p:cNvSpPr txBox="1">
            <a:spLocks noGrp="1"/>
          </p:cNvSpPr>
          <p:nvPr>
            <p:ph type="body" idx="1"/>
          </p:nvPr>
        </p:nvSpPr>
        <p:spPr>
          <a:xfrm>
            <a:off x="457319" y="1232298"/>
            <a:ext cx="4005116" cy="3396853"/>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6" name="Google Shape;336;p82"/>
          <p:cNvSpPr txBox="1">
            <a:spLocks noGrp="1"/>
          </p:cNvSpPr>
          <p:nvPr>
            <p:ph type="body" idx="2"/>
          </p:nvPr>
        </p:nvSpPr>
        <p:spPr>
          <a:xfrm>
            <a:off x="4681566" y="1232298"/>
            <a:ext cx="4005115" cy="3396853"/>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7" name="Google Shape;337;p82"/>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82"/>
          <p:cNvSpPr txBox="1">
            <a:spLocks noGrp="1"/>
          </p:cNvSpPr>
          <p:nvPr>
            <p:ph type="body" idx="3"/>
          </p:nvPr>
        </p:nvSpPr>
        <p:spPr>
          <a:xfrm>
            <a:off x="457199" y="819150"/>
            <a:ext cx="4005072" cy="3077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80"/>
              </a:spcBef>
              <a:spcAft>
                <a:spcPts val="0"/>
              </a:spcAft>
              <a:buSzPts val="1920"/>
              <a:buNone/>
              <a:defRPr sz="24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9" name="Google Shape;339;p82"/>
          <p:cNvSpPr txBox="1">
            <a:spLocks noGrp="1"/>
          </p:cNvSpPr>
          <p:nvPr>
            <p:ph type="body" idx="4"/>
          </p:nvPr>
        </p:nvSpPr>
        <p:spPr>
          <a:xfrm>
            <a:off x="4681730" y="819150"/>
            <a:ext cx="4005072" cy="3077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80"/>
              </a:spcBef>
              <a:spcAft>
                <a:spcPts val="0"/>
              </a:spcAft>
              <a:buSzPts val="1920"/>
              <a:buNone/>
              <a:defRPr sz="24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ontent">
  <p:cSld name="Picture with Content">
    <p:spTree>
      <p:nvGrpSpPr>
        <p:cNvPr id="1" name="Shape 340"/>
        <p:cNvGrpSpPr/>
        <p:nvPr/>
      </p:nvGrpSpPr>
      <p:grpSpPr>
        <a:xfrm>
          <a:off x="0" y="0"/>
          <a:ext cx="0" cy="0"/>
          <a:chOff x="0" y="0"/>
          <a:chExt cx="0" cy="0"/>
        </a:xfrm>
      </p:grpSpPr>
      <p:sp>
        <p:nvSpPr>
          <p:cNvPr id="341" name="Google Shape;341;p83"/>
          <p:cNvSpPr txBox="1">
            <a:spLocks noGrp="1"/>
          </p:cNvSpPr>
          <p:nvPr>
            <p:ph type="body" idx="1"/>
          </p:nvPr>
        </p:nvSpPr>
        <p:spPr>
          <a:xfrm>
            <a:off x="4681566" y="923925"/>
            <a:ext cx="4005115" cy="3705225"/>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2" name="Google Shape;342;p83"/>
          <p:cNvSpPr txBox="1">
            <a:spLocks noGrp="1"/>
          </p:cNvSpPr>
          <p:nvPr>
            <p:ph type="body" idx="2"/>
          </p:nvPr>
        </p:nvSpPr>
        <p:spPr>
          <a:xfrm>
            <a:off x="457199" y="819150"/>
            <a:ext cx="4005072" cy="3657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80"/>
              </a:spcBef>
              <a:spcAft>
                <a:spcPts val="0"/>
              </a:spcAft>
              <a:buSzPts val="1920"/>
              <a:buNone/>
              <a:defRPr sz="2400" b="0">
                <a:solidFill>
                  <a:schemeClr val="accent1"/>
                </a:solidFill>
              </a:defRPr>
            </a:lvl1pPr>
            <a:lvl2pPr marL="914400" lvl="1" indent="-228600" algn="l">
              <a:lnSpc>
                <a:spcPct val="100000"/>
              </a:lnSpc>
              <a:spcBef>
                <a:spcPts val="405"/>
              </a:spcBef>
              <a:spcAft>
                <a:spcPts val="0"/>
              </a:spcAft>
              <a:buClr>
                <a:schemeClr val="dk1"/>
              </a:buClr>
              <a:buSzPts val="2025"/>
              <a:buNone/>
              <a:defRPr sz="2025"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15"/>
              </a:spcBef>
              <a:spcAft>
                <a:spcPts val="0"/>
              </a:spcAft>
              <a:buClr>
                <a:schemeClr val="dk1"/>
              </a:buClr>
              <a:buSzPts val="1575"/>
              <a:buNone/>
              <a:defRPr sz="1575" b="1"/>
            </a:lvl4pPr>
            <a:lvl5pPr marL="2286000" lvl="4" indent="-228600" algn="l">
              <a:lnSpc>
                <a:spcPct val="100000"/>
              </a:lnSpc>
              <a:spcBef>
                <a:spcPts val="315"/>
              </a:spcBef>
              <a:spcAft>
                <a:spcPts val="0"/>
              </a:spcAft>
              <a:buClr>
                <a:schemeClr val="dk1"/>
              </a:buClr>
              <a:buSzPts val="1575"/>
              <a:buNone/>
              <a:defRPr sz="1575" b="1"/>
            </a:lvl5pPr>
            <a:lvl6pPr marL="2743200" lvl="5" indent="-228600" algn="l">
              <a:lnSpc>
                <a:spcPct val="100000"/>
              </a:lnSpc>
              <a:spcBef>
                <a:spcPts val="315"/>
              </a:spcBef>
              <a:spcAft>
                <a:spcPts val="0"/>
              </a:spcAft>
              <a:buClr>
                <a:schemeClr val="dk1"/>
              </a:buClr>
              <a:buSzPts val="1575"/>
              <a:buNone/>
              <a:defRPr sz="1575" b="1"/>
            </a:lvl6pPr>
            <a:lvl7pPr marL="3200400" lvl="6" indent="-228600" algn="l">
              <a:lnSpc>
                <a:spcPct val="100000"/>
              </a:lnSpc>
              <a:spcBef>
                <a:spcPts val="315"/>
              </a:spcBef>
              <a:spcAft>
                <a:spcPts val="0"/>
              </a:spcAft>
              <a:buClr>
                <a:schemeClr val="dk1"/>
              </a:buClr>
              <a:buSzPts val="1575"/>
              <a:buNone/>
              <a:defRPr sz="1575" b="1"/>
            </a:lvl7pPr>
            <a:lvl8pPr marL="3657600" lvl="7" indent="-228600" algn="l">
              <a:lnSpc>
                <a:spcPct val="100000"/>
              </a:lnSpc>
              <a:spcBef>
                <a:spcPts val="315"/>
              </a:spcBef>
              <a:spcAft>
                <a:spcPts val="0"/>
              </a:spcAft>
              <a:buClr>
                <a:schemeClr val="dk1"/>
              </a:buClr>
              <a:buSzPts val="1575"/>
              <a:buNone/>
              <a:defRPr sz="1575" b="1"/>
            </a:lvl8pPr>
            <a:lvl9pPr marL="4114800" lvl="8" indent="-228600" algn="l">
              <a:lnSpc>
                <a:spcPct val="100000"/>
              </a:lnSpc>
              <a:spcBef>
                <a:spcPts val="315"/>
              </a:spcBef>
              <a:spcAft>
                <a:spcPts val="0"/>
              </a:spcAft>
              <a:buClr>
                <a:schemeClr val="dk1"/>
              </a:buClr>
              <a:buSzPts val="1575"/>
              <a:buNone/>
              <a:defRPr sz="1575" b="1"/>
            </a:lvl9pPr>
          </a:lstStyle>
          <a:p>
            <a:endParaRPr/>
          </a:p>
        </p:txBody>
      </p:sp>
      <p:sp>
        <p:nvSpPr>
          <p:cNvPr id="343" name="Google Shape;343;p83"/>
          <p:cNvSpPr>
            <a:spLocks noGrp="1"/>
          </p:cNvSpPr>
          <p:nvPr>
            <p:ph type="pic" idx="3"/>
          </p:nvPr>
        </p:nvSpPr>
        <p:spPr>
          <a:xfrm>
            <a:off x="457199" y="1292241"/>
            <a:ext cx="4005072" cy="3336925"/>
          </a:xfrm>
          <a:prstGeom prst="rect">
            <a:avLst/>
          </a:prstGeom>
          <a:noFill/>
          <a:ln>
            <a:noFill/>
          </a:ln>
        </p:spPr>
        <p:txBody>
          <a:bodyPr spcFirstLastPara="1" wrap="square" lIns="0" tIns="0" rIns="0" bIns="0" anchor="t" anchorCtr="0">
            <a:normAutofit/>
          </a:bodyPr>
          <a:lstStyle>
            <a:lvl1pPr marR="0" lvl="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Arial"/>
                <a:ea typeface="Arial"/>
                <a:cs typeface="Arial"/>
                <a:sym typeface="Arial"/>
              </a:defRPr>
            </a:lvl1pPr>
            <a:lvl2pPr marR="0" lvl="1"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6pPr>
            <a:lvl7pPr marR="0" lvl="6"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7pPr>
            <a:lvl8pPr marR="0" lvl="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8pPr>
            <a:lvl9pPr marR="0" lvl="8"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9pPr>
          </a:lstStyle>
          <a:p>
            <a:endParaRPr/>
          </a:p>
        </p:txBody>
      </p:sp>
      <p:sp>
        <p:nvSpPr>
          <p:cNvPr id="344" name="Google Shape;344;p83"/>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art with Content">
  <p:cSld name="Chart with Content">
    <p:spTree>
      <p:nvGrpSpPr>
        <p:cNvPr id="1" name="Shape 345"/>
        <p:cNvGrpSpPr/>
        <p:nvPr/>
      </p:nvGrpSpPr>
      <p:grpSpPr>
        <a:xfrm>
          <a:off x="0" y="0"/>
          <a:ext cx="0" cy="0"/>
          <a:chOff x="0" y="0"/>
          <a:chExt cx="0" cy="0"/>
        </a:xfrm>
      </p:grpSpPr>
      <p:sp>
        <p:nvSpPr>
          <p:cNvPr id="346" name="Google Shape;346;p84"/>
          <p:cNvSpPr txBox="1">
            <a:spLocks noGrp="1"/>
          </p:cNvSpPr>
          <p:nvPr>
            <p:ph type="body" idx="1"/>
          </p:nvPr>
        </p:nvSpPr>
        <p:spPr>
          <a:xfrm>
            <a:off x="4681566" y="923925"/>
            <a:ext cx="4005115" cy="3705225"/>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7" name="Google Shape;347;p84"/>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84"/>
          <p:cNvSpPr txBox="1">
            <a:spLocks noGrp="1"/>
          </p:cNvSpPr>
          <p:nvPr>
            <p:ph type="body" idx="2"/>
          </p:nvPr>
        </p:nvSpPr>
        <p:spPr>
          <a:xfrm>
            <a:off x="457199" y="819150"/>
            <a:ext cx="4005072" cy="3657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80"/>
              </a:spcBef>
              <a:spcAft>
                <a:spcPts val="0"/>
              </a:spcAft>
              <a:buSzPts val="1920"/>
              <a:buNone/>
              <a:defRPr sz="2400" b="0">
                <a:solidFill>
                  <a:schemeClr val="accent1"/>
                </a:solidFill>
              </a:defRPr>
            </a:lvl1pPr>
            <a:lvl2pPr marL="914400" lvl="1" indent="-228600" algn="l">
              <a:lnSpc>
                <a:spcPct val="100000"/>
              </a:lnSpc>
              <a:spcBef>
                <a:spcPts val="405"/>
              </a:spcBef>
              <a:spcAft>
                <a:spcPts val="0"/>
              </a:spcAft>
              <a:buClr>
                <a:schemeClr val="dk1"/>
              </a:buClr>
              <a:buSzPts val="2025"/>
              <a:buNone/>
              <a:defRPr sz="2025"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15"/>
              </a:spcBef>
              <a:spcAft>
                <a:spcPts val="0"/>
              </a:spcAft>
              <a:buClr>
                <a:schemeClr val="dk1"/>
              </a:buClr>
              <a:buSzPts val="1575"/>
              <a:buNone/>
              <a:defRPr sz="1575" b="1"/>
            </a:lvl4pPr>
            <a:lvl5pPr marL="2286000" lvl="4" indent="-228600" algn="l">
              <a:lnSpc>
                <a:spcPct val="100000"/>
              </a:lnSpc>
              <a:spcBef>
                <a:spcPts val="315"/>
              </a:spcBef>
              <a:spcAft>
                <a:spcPts val="0"/>
              </a:spcAft>
              <a:buClr>
                <a:schemeClr val="dk1"/>
              </a:buClr>
              <a:buSzPts val="1575"/>
              <a:buNone/>
              <a:defRPr sz="1575" b="1"/>
            </a:lvl5pPr>
            <a:lvl6pPr marL="2743200" lvl="5" indent="-228600" algn="l">
              <a:lnSpc>
                <a:spcPct val="100000"/>
              </a:lnSpc>
              <a:spcBef>
                <a:spcPts val="315"/>
              </a:spcBef>
              <a:spcAft>
                <a:spcPts val="0"/>
              </a:spcAft>
              <a:buClr>
                <a:schemeClr val="dk1"/>
              </a:buClr>
              <a:buSzPts val="1575"/>
              <a:buNone/>
              <a:defRPr sz="1575" b="1"/>
            </a:lvl6pPr>
            <a:lvl7pPr marL="3200400" lvl="6" indent="-228600" algn="l">
              <a:lnSpc>
                <a:spcPct val="100000"/>
              </a:lnSpc>
              <a:spcBef>
                <a:spcPts val="315"/>
              </a:spcBef>
              <a:spcAft>
                <a:spcPts val="0"/>
              </a:spcAft>
              <a:buClr>
                <a:schemeClr val="dk1"/>
              </a:buClr>
              <a:buSzPts val="1575"/>
              <a:buNone/>
              <a:defRPr sz="1575" b="1"/>
            </a:lvl7pPr>
            <a:lvl8pPr marL="3657600" lvl="7" indent="-228600" algn="l">
              <a:lnSpc>
                <a:spcPct val="100000"/>
              </a:lnSpc>
              <a:spcBef>
                <a:spcPts val="315"/>
              </a:spcBef>
              <a:spcAft>
                <a:spcPts val="0"/>
              </a:spcAft>
              <a:buClr>
                <a:schemeClr val="dk1"/>
              </a:buClr>
              <a:buSzPts val="1575"/>
              <a:buNone/>
              <a:defRPr sz="1575" b="1"/>
            </a:lvl8pPr>
            <a:lvl9pPr marL="4114800" lvl="8" indent="-228600" algn="l">
              <a:lnSpc>
                <a:spcPct val="100000"/>
              </a:lnSpc>
              <a:spcBef>
                <a:spcPts val="315"/>
              </a:spcBef>
              <a:spcAft>
                <a:spcPts val="0"/>
              </a:spcAft>
              <a:buClr>
                <a:schemeClr val="dk1"/>
              </a:buClr>
              <a:buSzPts val="1575"/>
              <a:buNone/>
              <a:defRPr sz="1575" b="1"/>
            </a:lvl9pPr>
          </a:lstStyle>
          <a:p>
            <a:endParaRPr/>
          </a:p>
        </p:txBody>
      </p:sp>
      <p:sp>
        <p:nvSpPr>
          <p:cNvPr id="349" name="Google Shape;349;p84"/>
          <p:cNvSpPr>
            <a:spLocks noGrp="1"/>
          </p:cNvSpPr>
          <p:nvPr>
            <p:ph type="chart" idx="3"/>
          </p:nvPr>
        </p:nvSpPr>
        <p:spPr>
          <a:xfrm>
            <a:off x="457199" y="1292241"/>
            <a:ext cx="4005072" cy="3336925"/>
          </a:xfrm>
          <a:prstGeom prst="rect">
            <a:avLst/>
          </a:prstGeom>
          <a:noFill/>
          <a:ln>
            <a:noFill/>
          </a:ln>
        </p:spPr>
        <p:txBody>
          <a:bodyPr spcFirstLastPara="1" wrap="square" lIns="0" tIns="0" rIns="0" bIns="0" anchor="t" anchorCtr="0">
            <a:normAutofit/>
          </a:bodyPr>
          <a:lstStyle>
            <a:lvl1pPr marR="0" lvl="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Arial"/>
                <a:ea typeface="Arial"/>
                <a:cs typeface="Arial"/>
                <a:sym typeface="Arial"/>
              </a:defRPr>
            </a:lvl1pPr>
            <a:lvl2pPr marR="0" lvl="1"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6pPr>
            <a:lvl7pPr marR="0" lvl="6"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7pPr>
            <a:lvl8pPr marR="0" lvl="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8pPr>
            <a:lvl9pPr marR="0" lvl="8"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edia">
  <p:cSld name="Media">
    <p:spTree>
      <p:nvGrpSpPr>
        <p:cNvPr id="1" name="Shape 350"/>
        <p:cNvGrpSpPr/>
        <p:nvPr/>
      </p:nvGrpSpPr>
      <p:grpSpPr>
        <a:xfrm>
          <a:off x="0" y="0"/>
          <a:ext cx="0" cy="0"/>
          <a:chOff x="0" y="0"/>
          <a:chExt cx="0" cy="0"/>
        </a:xfrm>
      </p:grpSpPr>
      <p:sp>
        <p:nvSpPr>
          <p:cNvPr id="351" name="Google Shape;351;p85"/>
          <p:cNvSpPr txBox="1">
            <a:spLocks noGrp="1"/>
          </p:cNvSpPr>
          <p:nvPr>
            <p:ph type="body" idx="1"/>
          </p:nvPr>
        </p:nvSpPr>
        <p:spPr>
          <a:xfrm>
            <a:off x="4681566" y="914400"/>
            <a:ext cx="4005115" cy="3714750"/>
          </a:xfrm>
          <a:prstGeom prst="rect">
            <a:avLst/>
          </a:prstGeom>
          <a:noFill/>
          <a:ln>
            <a:noFill/>
          </a:ln>
        </p:spPr>
        <p:txBody>
          <a:bodyPr spcFirstLastPara="1" wrap="square" lIns="0" tIns="0" rIns="0" bIns="0" anchor="t" anchorCtr="0">
            <a:normAutofit/>
          </a:bodyPr>
          <a:lstStyle>
            <a:lvl1pPr marL="457200" lvl="0" indent="-335280" algn="l">
              <a:lnSpc>
                <a:spcPct val="100000"/>
              </a:lnSpc>
              <a:spcBef>
                <a:spcPts val="420"/>
              </a:spcBef>
              <a:spcAft>
                <a:spcPts val="0"/>
              </a:spcAft>
              <a:buSzPts val="168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23850" algn="l">
              <a:lnSpc>
                <a:spcPct val="100000"/>
              </a:lnSpc>
              <a:spcBef>
                <a:spcPts val="300"/>
              </a:spcBef>
              <a:spcAft>
                <a:spcPts val="0"/>
              </a:spcAft>
              <a:buClr>
                <a:schemeClr val="dk1"/>
              </a:buClr>
              <a:buSzPts val="1500"/>
              <a:buChar char="▪"/>
              <a:defRPr/>
            </a:lvl3pPr>
            <a:lvl4pPr marL="1828800" lvl="3" indent="-314325" algn="l">
              <a:lnSpc>
                <a:spcPct val="100000"/>
              </a:lnSpc>
              <a:spcBef>
                <a:spcPts val="270"/>
              </a:spcBef>
              <a:spcAft>
                <a:spcPts val="0"/>
              </a:spcAft>
              <a:buClr>
                <a:schemeClr val="dk1"/>
              </a:buClr>
              <a:buSzPts val="1350"/>
              <a:buChar char="▪"/>
              <a:defRPr/>
            </a:lvl4pPr>
            <a:lvl5pPr marL="2286000" lvl="4" indent="-314325" algn="l">
              <a:lnSpc>
                <a:spcPct val="100000"/>
              </a:lnSpc>
              <a:spcBef>
                <a:spcPts val="270"/>
              </a:spcBef>
              <a:spcAft>
                <a:spcPts val="0"/>
              </a:spcAft>
              <a:buClr>
                <a:schemeClr val="dk1"/>
              </a:buClr>
              <a:buSzPts val="13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2" name="Google Shape;352;p85"/>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85"/>
          <p:cNvSpPr txBox="1">
            <a:spLocks noGrp="1"/>
          </p:cNvSpPr>
          <p:nvPr>
            <p:ph type="body" idx="2"/>
          </p:nvPr>
        </p:nvSpPr>
        <p:spPr>
          <a:xfrm>
            <a:off x="457199" y="4263390"/>
            <a:ext cx="4005072" cy="3657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5"/>
              </a:spcBef>
              <a:spcAft>
                <a:spcPts val="0"/>
              </a:spcAft>
              <a:buSzPts val="1620"/>
              <a:buNone/>
              <a:defRPr sz="2025" b="0">
                <a:solidFill>
                  <a:schemeClr val="accent1"/>
                </a:solidFill>
              </a:defRPr>
            </a:lvl1pPr>
            <a:lvl2pPr marL="914400" lvl="1" indent="-228600" algn="l">
              <a:lnSpc>
                <a:spcPct val="100000"/>
              </a:lnSpc>
              <a:spcBef>
                <a:spcPts val="405"/>
              </a:spcBef>
              <a:spcAft>
                <a:spcPts val="0"/>
              </a:spcAft>
              <a:buClr>
                <a:schemeClr val="dk1"/>
              </a:buClr>
              <a:buSzPts val="2025"/>
              <a:buNone/>
              <a:defRPr sz="2025"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15"/>
              </a:spcBef>
              <a:spcAft>
                <a:spcPts val="0"/>
              </a:spcAft>
              <a:buClr>
                <a:schemeClr val="dk1"/>
              </a:buClr>
              <a:buSzPts val="1575"/>
              <a:buNone/>
              <a:defRPr sz="1575" b="1"/>
            </a:lvl4pPr>
            <a:lvl5pPr marL="2286000" lvl="4" indent="-228600" algn="l">
              <a:lnSpc>
                <a:spcPct val="100000"/>
              </a:lnSpc>
              <a:spcBef>
                <a:spcPts val="315"/>
              </a:spcBef>
              <a:spcAft>
                <a:spcPts val="0"/>
              </a:spcAft>
              <a:buClr>
                <a:schemeClr val="dk1"/>
              </a:buClr>
              <a:buSzPts val="1575"/>
              <a:buNone/>
              <a:defRPr sz="1575" b="1"/>
            </a:lvl5pPr>
            <a:lvl6pPr marL="2743200" lvl="5" indent="-228600" algn="l">
              <a:lnSpc>
                <a:spcPct val="100000"/>
              </a:lnSpc>
              <a:spcBef>
                <a:spcPts val="315"/>
              </a:spcBef>
              <a:spcAft>
                <a:spcPts val="0"/>
              </a:spcAft>
              <a:buClr>
                <a:schemeClr val="dk1"/>
              </a:buClr>
              <a:buSzPts val="1575"/>
              <a:buNone/>
              <a:defRPr sz="1575" b="1"/>
            </a:lvl6pPr>
            <a:lvl7pPr marL="3200400" lvl="6" indent="-228600" algn="l">
              <a:lnSpc>
                <a:spcPct val="100000"/>
              </a:lnSpc>
              <a:spcBef>
                <a:spcPts val="315"/>
              </a:spcBef>
              <a:spcAft>
                <a:spcPts val="0"/>
              </a:spcAft>
              <a:buClr>
                <a:schemeClr val="dk1"/>
              </a:buClr>
              <a:buSzPts val="1575"/>
              <a:buNone/>
              <a:defRPr sz="1575" b="1"/>
            </a:lvl7pPr>
            <a:lvl8pPr marL="3657600" lvl="7" indent="-228600" algn="l">
              <a:lnSpc>
                <a:spcPct val="100000"/>
              </a:lnSpc>
              <a:spcBef>
                <a:spcPts val="315"/>
              </a:spcBef>
              <a:spcAft>
                <a:spcPts val="0"/>
              </a:spcAft>
              <a:buClr>
                <a:schemeClr val="dk1"/>
              </a:buClr>
              <a:buSzPts val="1575"/>
              <a:buNone/>
              <a:defRPr sz="1575" b="1"/>
            </a:lvl8pPr>
            <a:lvl9pPr marL="4114800" lvl="8" indent="-228600" algn="l">
              <a:lnSpc>
                <a:spcPct val="100000"/>
              </a:lnSpc>
              <a:spcBef>
                <a:spcPts val="315"/>
              </a:spcBef>
              <a:spcAft>
                <a:spcPts val="0"/>
              </a:spcAft>
              <a:buClr>
                <a:schemeClr val="dk1"/>
              </a:buClr>
              <a:buSzPts val="1575"/>
              <a:buNone/>
              <a:defRPr sz="1575" b="1"/>
            </a:lvl9pPr>
          </a:lstStyle>
          <a:p>
            <a:endParaRPr/>
          </a:p>
        </p:txBody>
      </p:sp>
      <p:sp>
        <p:nvSpPr>
          <p:cNvPr id="354" name="Google Shape;354;p85"/>
          <p:cNvSpPr/>
          <p:nvPr/>
        </p:nvSpPr>
        <p:spPr>
          <a:xfrm>
            <a:off x="457200" y="923927"/>
            <a:ext cx="4005072" cy="3242439"/>
          </a:xfrm>
          <a:prstGeom prst="roundRect">
            <a:avLst>
              <a:gd name="adj" fmla="val 3521"/>
            </a:avLst>
          </a:prstGeom>
          <a:solidFill>
            <a:schemeClr val="dk1"/>
          </a:solidFill>
          <a:ln>
            <a:noFill/>
          </a:ln>
        </p:spPr>
        <p:txBody>
          <a:bodyPr spcFirstLastPara="1" wrap="square" lIns="91350" tIns="45675" rIns="91350" bIns="456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5" name="Google Shape;355;p85"/>
          <p:cNvSpPr>
            <a:spLocks noGrp="1"/>
          </p:cNvSpPr>
          <p:nvPr>
            <p:ph type="media" idx="3"/>
          </p:nvPr>
        </p:nvSpPr>
        <p:spPr>
          <a:xfrm>
            <a:off x="609605" y="1106492"/>
            <a:ext cx="3700463" cy="2853620"/>
          </a:xfrm>
          <a:prstGeom prst="rect">
            <a:avLst/>
          </a:prstGeom>
          <a:noFill/>
          <a:ln>
            <a:noFill/>
          </a:ln>
        </p:spPr>
        <p:txBody>
          <a:bodyPr spcFirstLastPara="1" wrap="square" lIns="0" tIns="0" rIns="0" bIns="0" anchor="t" anchorCtr="0">
            <a:normAutofit/>
          </a:bodyPr>
          <a:lstStyle>
            <a:lvl1pPr marR="0" lvl="0" algn="l" rtl="0">
              <a:lnSpc>
                <a:spcPct val="100000"/>
              </a:lnSpc>
              <a:spcBef>
                <a:spcPts val="420"/>
              </a:spcBef>
              <a:spcAft>
                <a:spcPts val="0"/>
              </a:spcAft>
              <a:buClr>
                <a:schemeClr val="accent1"/>
              </a:buClr>
              <a:buSzPts val="1680"/>
              <a:buFont typeface="Noto Sans Symbols"/>
              <a:buChar char="▶"/>
              <a:defRPr sz="2100" b="0" i="0" u="none" strike="noStrike" cap="none">
                <a:solidFill>
                  <a:srgbClr val="FFFFFF"/>
                </a:solidFill>
                <a:latin typeface="Arial"/>
                <a:ea typeface="Arial"/>
                <a:cs typeface="Arial"/>
                <a:sym typeface="Arial"/>
              </a:defRPr>
            </a:lvl1pPr>
            <a:lvl2pPr marR="0" lvl="1"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6pPr>
            <a:lvl7pPr marR="0" lvl="6"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7pPr>
            <a:lvl8pPr marR="0" lvl="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8pPr>
            <a:lvl9pPr marR="0" lvl="8"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arge Chart">
  <p:cSld name="Large Chart">
    <p:spTree>
      <p:nvGrpSpPr>
        <p:cNvPr id="1" name="Shape 356"/>
        <p:cNvGrpSpPr/>
        <p:nvPr/>
      </p:nvGrpSpPr>
      <p:grpSpPr>
        <a:xfrm>
          <a:off x="0" y="0"/>
          <a:ext cx="0" cy="0"/>
          <a:chOff x="0" y="0"/>
          <a:chExt cx="0" cy="0"/>
        </a:xfrm>
      </p:grpSpPr>
      <p:sp>
        <p:nvSpPr>
          <p:cNvPr id="357" name="Google Shape;357;p86"/>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86"/>
          <p:cNvSpPr txBox="1">
            <a:spLocks noGrp="1"/>
          </p:cNvSpPr>
          <p:nvPr>
            <p:ph type="body" idx="1"/>
          </p:nvPr>
        </p:nvSpPr>
        <p:spPr>
          <a:xfrm>
            <a:off x="457201" y="819150"/>
            <a:ext cx="8229601" cy="3657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80"/>
              </a:spcBef>
              <a:spcAft>
                <a:spcPts val="0"/>
              </a:spcAft>
              <a:buSzPts val="1920"/>
              <a:buNone/>
              <a:defRPr sz="2400" b="0">
                <a:solidFill>
                  <a:schemeClr val="accent1"/>
                </a:solidFill>
              </a:defRPr>
            </a:lvl1pPr>
            <a:lvl2pPr marL="914400" lvl="1" indent="-228600" algn="l">
              <a:lnSpc>
                <a:spcPct val="100000"/>
              </a:lnSpc>
              <a:spcBef>
                <a:spcPts val="405"/>
              </a:spcBef>
              <a:spcAft>
                <a:spcPts val="0"/>
              </a:spcAft>
              <a:buClr>
                <a:schemeClr val="dk1"/>
              </a:buClr>
              <a:buSzPts val="2025"/>
              <a:buNone/>
              <a:defRPr sz="2025"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15"/>
              </a:spcBef>
              <a:spcAft>
                <a:spcPts val="0"/>
              </a:spcAft>
              <a:buClr>
                <a:schemeClr val="dk1"/>
              </a:buClr>
              <a:buSzPts val="1575"/>
              <a:buNone/>
              <a:defRPr sz="1575" b="1"/>
            </a:lvl4pPr>
            <a:lvl5pPr marL="2286000" lvl="4" indent="-228600" algn="l">
              <a:lnSpc>
                <a:spcPct val="100000"/>
              </a:lnSpc>
              <a:spcBef>
                <a:spcPts val="315"/>
              </a:spcBef>
              <a:spcAft>
                <a:spcPts val="0"/>
              </a:spcAft>
              <a:buClr>
                <a:schemeClr val="dk1"/>
              </a:buClr>
              <a:buSzPts val="1575"/>
              <a:buNone/>
              <a:defRPr sz="1575" b="1"/>
            </a:lvl5pPr>
            <a:lvl6pPr marL="2743200" lvl="5" indent="-228600" algn="l">
              <a:lnSpc>
                <a:spcPct val="100000"/>
              </a:lnSpc>
              <a:spcBef>
                <a:spcPts val="315"/>
              </a:spcBef>
              <a:spcAft>
                <a:spcPts val="0"/>
              </a:spcAft>
              <a:buClr>
                <a:schemeClr val="dk1"/>
              </a:buClr>
              <a:buSzPts val="1575"/>
              <a:buNone/>
              <a:defRPr sz="1575" b="1"/>
            </a:lvl6pPr>
            <a:lvl7pPr marL="3200400" lvl="6" indent="-228600" algn="l">
              <a:lnSpc>
                <a:spcPct val="100000"/>
              </a:lnSpc>
              <a:spcBef>
                <a:spcPts val="315"/>
              </a:spcBef>
              <a:spcAft>
                <a:spcPts val="0"/>
              </a:spcAft>
              <a:buClr>
                <a:schemeClr val="dk1"/>
              </a:buClr>
              <a:buSzPts val="1575"/>
              <a:buNone/>
              <a:defRPr sz="1575" b="1"/>
            </a:lvl7pPr>
            <a:lvl8pPr marL="3657600" lvl="7" indent="-228600" algn="l">
              <a:lnSpc>
                <a:spcPct val="100000"/>
              </a:lnSpc>
              <a:spcBef>
                <a:spcPts val="315"/>
              </a:spcBef>
              <a:spcAft>
                <a:spcPts val="0"/>
              </a:spcAft>
              <a:buClr>
                <a:schemeClr val="dk1"/>
              </a:buClr>
              <a:buSzPts val="1575"/>
              <a:buNone/>
              <a:defRPr sz="1575" b="1"/>
            </a:lvl8pPr>
            <a:lvl9pPr marL="4114800" lvl="8" indent="-228600" algn="l">
              <a:lnSpc>
                <a:spcPct val="100000"/>
              </a:lnSpc>
              <a:spcBef>
                <a:spcPts val="315"/>
              </a:spcBef>
              <a:spcAft>
                <a:spcPts val="0"/>
              </a:spcAft>
              <a:buClr>
                <a:schemeClr val="dk1"/>
              </a:buClr>
              <a:buSzPts val="1575"/>
              <a:buNone/>
              <a:defRPr sz="1575" b="1"/>
            </a:lvl9pPr>
          </a:lstStyle>
          <a:p>
            <a:endParaRPr/>
          </a:p>
        </p:txBody>
      </p:sp>
      <p:sp>
        <p:nvSpPr>
          <p:cNvPr id="359" name="Google Shape;359;p86"/>
          <p:cNvSpPr>
            <a:spLocks noGrp="1"/>
          </p:cNvSpPr>
          <p:nvPr>
            <p:ph type="chart" idx="2"/>
          </p:nvPr>
        </p:nvSpPr>
        <p:spPr>
          <a:xfrm>
            <a:off x="457201" y="1292241"/>
            <a:ext cx="8229601" cy="3336925"/>
          </a:xfrm>
          <a:prstGeom prst="rect">
            <a:avLst/>
          </a:prstGeom>
          <a:noFill/>
          <a:ln>
            <a:noFill/>
          </a:ln>
        </p:spPr>
        <p:txBody>
          <a:bodyPr spcFirstLastPara="1" wrap="square" lIns="0" tIns="0" rIns="0" bIns="0" anchor="t" anchorCtr="0">
            <a:normAutofit/>
          </a:bodyPr>
          <a:lstStyle>
            <a:lvl1pPr marR="0" lvl="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Arial"/>
                <a:ea typeface="Arial"/>
                <a:cs typeface="Arial"/>
                <a:sym typeface="Arial"/>
              </a:defRPr>
            </a:lvl1pPr>
            <a:lvl2pPr marR="0" lvl="1"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R="0" lvl="2" algn="l" rtl="0">
              <a:lnSpc>
                <a:spcPct val="100000"/>
              </a:lnSpc>
              <a:spcBef>
                <a:spcPts val="3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6pPr>
            <a:lvl7pPr marR="0" lvl="6"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7pPr>
            <a:lvl8pPr marR="0" lvl="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8pPr>
            <a:lvl9pPr marR="0" lvl="8"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0"/>
        <p:cNvGrpSpPr/>
        <p:nvPr/>
      </p:nvGrpSpPr>
      <p:grpSpPr>
        <a:xfrm>
          <a:off x="0" y="0"/>
          <a:ext cx="0" cy="0"/>
          <a:chOff x="0" y="0"/>
          <a:chExt cx="0" cy="0"/>
        </a:xfrm>
      </p:grpSpPr>
      <p:sp>
        <p:nvSpPr>
          <p:cNvPr id="361" name="Google Shape;361;p87"/>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lvl="0" algn="l">
              <a:lnSpc>
                <a:spcPct val="8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randing Slide">
  <p:cSld name="Branding Slide">
    <p:spTree>
      <p:nvGrpSpPr>
        <p:cNvPr id="1" name="Shape 362"/>
        <p:cNvGrpSpPr/>
        <p:nvPr/>
      </p:nvGrpSpPr>
      <p:grpSpPr>
        <a:xfrm>
          <a:off x="0" y="0"/>
          <a:ext cx="0" cy="0"/>
          <a:chOff x="0" y="0"/>
          <a:chExt cx="0" cy="0"/>
        </a:xfrm>
      </p:grpSpPr>
      <p:pic>
        <p:nvPicPr>
          <p:cNvPr id="363" name="Google Shape;363;p8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64" name="Google Shape;364;p88"/>
          <p:cNvSpPr txBox="1">
            <a:spLocks noGrp="1"/>
          </p:cNvSpPr>
          <p:nvPr>
            <p:ph type="title"/>
          </p:nvPr>
        </p:nvSpPr>
        <p:spPr>
          <a:xfrm>
            <a:off x="3836357" y="2266950"/>
            <a:ext cx="4850446" cy="520045"/>
          </a:xfrm>
          <a:prstGeom prst="rect">
            <a:avLst/>
          </a:prstGeom>
          <a:noFill/>
          <a:ln>
            <a:noFill/>
          </a:ln>
        </p:spPr>
        <p:txBody>
          <a:bodyPr spcFirstLastPara="1" wrap="square" lIns="0" tIns="60900" rIns="0" bIns="60900" anchor="ctr" anchorCtr="0">
            <a:spAutoFit/>
          </a:bodyPr>
          <a:lstStyle>
            <a:lvl1pPr lvl="0" algn="l">
              <a:lnSpc>
                <a:spcPct val="80000"/>
              </a:lnSpc>
              <a:spcBef>
                <a:spcPts val="0"/>
              </a:spcBef>
              <a:spcAft>
                <a:spcPts val="0"/>
              </a:spcAft>
              <a:buClr>
                <a:srgbClr val="FFFFFF"/>
              </a:buClr>
              <a:buSzPts val="28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65" name="Google Shape;365;p88"/>
          <p:cNvGrpSpPr/>
          <p:nvPr/>
        </p:nvGrpSpPr>
        <p:grpSpPr>
          <a:xfrm>
            <a:off x="-1143001" y="509555"/>
            <a:ext cx="4172904" cy="4124394"/>
            <a:chOff x="1694491" y="3522260"/>
            <a:chExt cx="490359" cy="484658"/>
          </a:xfrm>
        </p:grpSpPr>
        <p:sp>
          <p:nvSpPr>
            <p:cNvPr id="366" name="Google Shape;366;p88"/>
            <p:cNvSpPr/>
            <p:nvPr/>
          </p:nvSpPr>
          <p:spPr>
            <a:xfrm>
              <a:off x="1694491" y="3623753"/>
              <a:ext cx="392288" cy="383165"/>
            </a:xfrm>
            <a:custGeom>
              <a:avLst/>
              <a:gdLst/>
              <a:ahLst/>
              <a:cxnLst/>
              <a:rect l="l" t="t" r="r" b="b"/>
              <a:pathLst>
                <a:path w="344" h="336" extrusionOk="0">
                  <a:moveTo>
                    <a:pt x="209" y="0"/>
                  </a:moveTo>
                  <a:lnTo>
                    <a:pt x="0" y="0"/>
                  </a:lnTo>
                  <a:lnTo>
                    <a:pt x="0" y="336"/>
                  </a:lnTo>
                  <a:lnTo>
                    <a:pt x="344" y="336"/>
                  </a:lnTo>
                  <a:lnTo>
                    <a:pt x="344" y="132"/>
                  </a:lnTo>
                  <a:lnTo>
                    <a:pt x="209" y="132"/>
                  </a:lnTo>
                  <a:lnTo>
                    <a:pt x="209" y="0"/>
                  </a:lnTo>
                  <a:lnTo>
                    <a:pt x="209" y="0"/>
                  </a:lnTo>
                  <a:close/>
                </a:path>
              </a:pathLst>
            </a:custGeom>
            <a:noFill/>
            <a:ln w="31750" cap="flat" cmpd="sng">
              <a:solidFill>
                <a:srgbClr val="FFCC66">
                  <a:alpha val="53725"/>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sp>
          <p:nvSpPr>
            <p:cNvPr id="367" name="Google Shape;367;p88"/>
            <p:cNvSpPr/>
            <p:nvPr/>
          </p:nvSpPr>
          <p:spPr>
            <a:xfrm>
              <a:off x="1932828" y="3522260"/>
              <a:ext cx="252022" cy="252022"/>
            </a:xfrm>
            <a:custGeom>
              <a:avLst/>
              <a:gdLst/>
              <a:ahLst/>
              <a:cxnLst/>
              <a:rect l="l" t="t" r="r" b="b"/>
              <a:pathLst>
                <a:path w="221" h="221" extrusionOk="0">
                  <a:moveTo>
                    <a:pt x="221" y="0"/>
                  </a:moveTo>
                  <a:lnTo>
                    <a:pt x="0" y="0"/>
                  </a:lnTo>
                  <a:lnTo>
                    <a:pt x="0" y="89"/>
                  </a:lnTo>
                  <a:lnTo>
                    <a:pt x="135" y="89"/>
                  </a:lnTo>
                  <a:lnTo>
                    <a:pt x="135" y="221"/>
                  </a:lnTo>
                  <a:lnTo>
                    <a:pt x="221" y="221"/>
                  </a:lnTo>
                  <a:lnTo>
                    <a:pt x="221" y="0"/>
                  </a:lnTo>
                  <a:lnTo>
                    <a:pt x="221" y="0"/>
                  </a:lnTo>
                  <a:close/>
                </a:path>
              </a:pathLst>
            </a:custGeom>
            <a:noFill/>
            <a:ln w="31750" cap="flat" cmpd="sng">
              <a:solidFill>
                <a:srgbClr val="FFCC66">
                  <a:alpha val="53725"/>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37"/>
        <p:cNvGrpSpPr/>
        <p:nvPr/>
      </p:nvGrpSpPr>
      <p:grpSpPr>
        <a:xfrm>
          <a:off x="0" y="0"/>
          <a:ext cx="0" cy="0"/>
          <a:chOff x="0" y="0"/>
          <a:chExt cx="0" cy="0"/>
        </a:xfrm>
      </p:grpSpPr>
      <p:grpSp>
        <p:nvGrpSpPr>
          <p:cNvPr id="38" name="Google Shape;38;p22"/>
          <p:cNvGrpSpPr/>
          <p:nvPr/>
        </p:nvGrpSpPr>
        <p:grpSpPr>
          <a:xfrm>
            <a:off x="-16450" y="-24701"/>
            <a:ext cx="2499744" cy="5180598"/>
            <a:chOff x="-92652" y="-16478"/>
            <a:chExt cx="2421528" cy="6907464"/>
          </a:xfrm>
        </p:grpSpPr>
        <p:sp>
          <p:nvSpPr>
            <p:cNvPr id="39" name="Google Shape;39;p2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2"/>
          <p:cNvSpPr txBox="1">
            <a:spLocks noGrp="1"/>
          </p:cNvSpPr>
          <p:nvPr>
            <p:ph type="subTitle" idx="1"/>
          </p:nvPr>
        </p:nvSpPr>
        <p:spPr>
          <a:xfrm>
            <a:off x="3594342" y="4532625"/>
            <a:ext cx="4911000" cy="443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19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19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19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19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19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19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19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1900">
                <a:solidFill>
                  <a:srgbClr val="FFFFFF"/>
                </a:solidFill>
                <a:latin typeface="Arial"/>
                <a:ea typeface="Arial"/>
                <a:cs typeface="Arial"/>
                <a:sym typeface="Arial"/>
              </a:defRPr>
            </a:lvl9pPr>
          </a:lstStyle>
          <a:p>
            <a:endParaRPr/>
          </a:p>
        </p:txBody>
      </p:sp>
      <p:sp>
        <p:nvSpPr>
          <p:cNvPr id="43" name="Google Shape;43;p22"/>
          <p:cNvSpPr txBox="1">
            <a:spLocks noGrp="1"/>
          </p:cNvSpPr>
          <p:nvPr>
            <p:ph type="title"/>
          </p:nvPr>
        </p:nvSpPr>
        <p:spPr>
          <a:xfrm>
            <a:off x="3594342" y="1608731"/>
            <a:ext cx="5165400" cy="1170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2800">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2800">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2800">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2800">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2800">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2800">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2800">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2800">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2800">
                <a:solidFill>
                  <a:srgbClr val="0FAFFF"/>
                </a:solidFill>
                <a:latin typeface="Arial"/>
                <a:ea typeface="Arial"/>
                <a:cs typeface="Arial"/>
                <a:sym typeface="Arial"/>
              </a:defRPr>
            </a:lvl9pPr>
          </a:lstStyle>
          <a:p>
            <a:endParaRPr/>
          </a:p>
        </p:txBody>
      </p:sp>
      <p:sp>
        <p:nvSpPr>
          <p:cNvPr id="44" name="Google Shape;44;p22"/>
          <p:cNvSpPr txBox="1">
            <a:spLocks noGrp="1"/>
          </p:cNvSpPr>
          <p:nvPr>
            <p:ph type="title" idx="2"/>
          </p:nvPr>
        </p:nvSpPr>
        <p:spPr>
          <a:xfrm>
            <a:off x="3594342" y="2637413"/>
            <a:ext cx="51654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a:endParaRPr/>
          </a:p>
        </p:txBody>
      </p:sp>
      <p:sp>
        <p:nvSpPr>
          <p:cNvPr id="45" name="Google Shape;45;p22"/>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2"/>
          <p:cNvSpPr/>
          <p:nvPr/>
        </p:nvSpPr>
        <p:spPr>
          <a:xfrm>
            <a:off x="3725025" y="3092890"/>
            <a:ext cx="5034600" cy="1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22"/>
          <p:cNvPicPr preferRelativeResize="0"/>
          <p:nvPr/>
        </p:nvPicPr>
        <p:blipFill rotWithShape="1">
          <a:blip r:embed="rId2">
            <a:alphaModFix/>
          </a:blip>
          <a:srcRect/>
          <a:stretch/>
        </p:blipFill>
        <p:spPr>
          <a:xfrm>
            <a:off x="582618" y="172687"/>
            <a:ext cx="440649" cy="397787"/>
          </a:xfrm>
          <a:prstGeom prst="rect">
            <a:avLst/>
          </a:prstGeom>
          <a:noFill/>
          <a:ln>
            <a:noFill/>
          </a:ln>
        </p:spPr>
      </p:pic>
      <p:sp>
        <p:nvSpPr>
          <p:cNvPr id="48" name="Google Shape;48;p22"/>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003C71"/>
                </a:solidFill>
                <a:latin typeface="Arial"/>
                <a:ea typeface="Arial"/>
                <a:cs typeface="Arial"/>
                <a:sym typeface="Arial"/>
              </a:rPr>
              <a:t>Office of Government-wide Policy</a:t>
            </a:r>
            <a:endParaRPr sz="1200" b="1" i="0" u="none" strike="noStrike" cap="none">
              <a:solidFill>
                <a:srgbClr val="003C7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LD IMAGE 1 MAIN POINT" type="secHead">
  <p:cSld name="SECTION_HEADER">
    <p:spTree>
      <p:nvGrpSpPr>
        <p:cNvPr id="1" name="Shape 49"/>
        <p:cNvGrpSpPr/>
        <p:nvPr/>
      </p:nvGrpSpPr>
      <p:grpSpPr>
        <a:xfrm>
          <a:off x="0" y="0"/>
          <a:ext cx="0" cy="0"/>
          <a:chOff x="0" y="0"/>
          <a:chExt cx="0" cy="0"/>
        </a:xfrm>
      </p:grpSpPr>
      <p:pic>
        <p:nvPicPr>
          <p:cNvPr id="50" name="Google Shape;50;p23"/>
          <p:cNvPicPr preferRelativeResize="0"/>
          <p:nvPr/>
        </p:nvPicPr>
        <p:blipFill rotWithShape="1">
          <a:blip r:embed="rId2">
            <a:alphaModFix/>
          </a:blip>
          <a:srcRect l="11062"/>
          <a:stretch/>
        </p:blipFill>
        <p:spPr>
          <a:xfrm>
            <a:off x="-4025" y="0"/>
            <a:ext cx="9144000" cy="5143500"/>
          </a:xfrm>
          <a:prstGeom prst="rect">
            <a:avLst/>
          </a:prstGeom>
          <a:noFill/>
          <a:ln>
            <a:noFill/>
          </a:ln>
        </p:spPr>
      </p:pic>
      <p:sp>
        <p:nvSpPr>
          <p:cNvPr id="51" name="Google Shape;51;p23"/>
          <p:cNvSpPr txBox="1">
            <a:spLocks noGrp="1"/>
          </p:cNvSpPr>
          <p:nvPr>
            <p:ph type="title"/>
          </p:nvPr>
        </p:nvSpPr>
        <p:spPr>
          <a:xfrm>
            <a:off x="311700" y="2493750"/>
            <a:ext cx="4168800" cy="14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ctr">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sp>
        <p:nvSpPr>
          <p:cNvPr id="52" name="Google Shape;5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3"/>
          <p:cNvSpPr/>
          <p:nvPr/>
        </p:nvSpPr>
        <p:spPr>
          <a:xfrm rot="1239332">
            <a:off x="5117131" y="2224812"/>
            <a:ext cx="2418644" cy="373587"/>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54"/>
        <p:cNvGrpSpPr/>
        <p:nvPr/>
      </p:nvGrpSpPr>
      <p:grpSpPr>
        <a:xfrm>
          <a:off x="0" y="0"/>
          <a:ext cx="0" cy="0"/>
          <a:chOff x="0" y="0"/>
          <a:chExt cx="0" cy="0"/>
        </a:xfrm>
      </p:grpSpPr>
      <p:sp>
        <p:nvSpPr>
          <p:cNvPr id="55" name="Google Shape;5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4"/>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 name="Google Shape;57;p24"/>
          <p:cNvGrpSpPr/>
          <p:nvPr/>
        </p:nvGrpSpPr>
        <p:grpSpPr>
          <a:xfrm>
            <a:off x="8458939" y="0"/>
            <a:ext cx="92686" cy="5131125"/>
            <a:chOff x="8458939" y="0"/>
            <a:chExt cx="92686" cy="6841500"/>
          </a:xfrm>
        </p:grpSpPr>
        <p:cxnSp>
          <p:nvCxnSpPr>
            <p:cNvPr id="58" name="Google Shape;58;p24"/>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59" name="Google Shape;59;p24"/>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grpSp>
      <p:sp>
        <p:nvSpPr>
          <p:cNvPr id="60" name="Google Shape;60;p24"/>
          <p:cNvSpPr txBox="1"/>
          <p:nvPr/>
        </p:nvSpPr>
        <p:spPr>
          <a:xfrm rot="5400000">
            <a:off x="6344860" y="2284200"/>
            <a:ext cx="5132100" cy="563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3C71"/>
              </a:solidFill>
              <a:latin typeface="Open Sans"/>
              <a:ea typeface="Open Sans"/>
              <a:cs typeface="Open Sans"/>
              <a:sym typeface="Open Sans"/>
            </a:endParaRPr>
          </a:p>
        </p:txBody>
      </p:sp>
      <p:sp>
        <p:nvSpPr>
          <p:cNvPr id="61" name="Google Shape;61;p24" descr="Banner along right of screen with the label OGP Office of Government-wide Policy."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3C71"/>
                </a:solidFill>
                <a:latin typeface="Arial"/>
                <a:ea typeface="Arial"/>
                <a:cs typeface="Arial"/>
                <a:sym typeface="Arial"/>
              </a:rPr>
              <a:t>G S A     O F F I C E    O F    G O V E R N M E N T - W I D E     P O L I C Y </a:t>
            </a:r>
            <a:endParaRPr sz="1500" b="1" i="0" u="none" strike="noStrike" cap="none">
              <a:solidFill>
                <a:srgbClr val="003C71"/>
              </a:solidFill>
              <a:latin typeface="Arial"/>
              <a:ea typeface="Arial"/>
              <a:cs typeface="Arial"/>
              <a:sym typeface="Arial"/>
            </a:endParaRPr>
          </a:p>
        </p:txBody>
      </p:sp>
      <p:sp>
        <p:nvSpPr>
          <p:cNvPr id="62" name="Google Shape;62;p24"/>
          <p:cNvSpPr txBox="1">
            <a:spLocks noGrp="1"/>
          </p:cNvSpPr>
          <p:nvPr>
            <p:ph type="title"/>
          </p:nvPr>
        </p:nvSpPr>
        <p:spPr>
          <a:xfrm>
            <a:off x="591750" y="3015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FFFFFF"/>
                </a:solidFill>
                <a:latin typeface="Arial"/>
                <a:ea typeface="Arial"/>
                <a:cs typeface="Arial"/>
                <a:sym typeface="Arial"/>
              </a:defRPr>
            </a:lvl9pPr>
          </a:lstStyle>
          <a:p>
            <a:endParaRPr/>
          </a:p>
        </p:txBody>
      </p:sp>
      <p:sp>
        <p:nvSpPr>
          <p:cNvPr id="63" name="Google Shape;63;p24"/>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cxnSp>
        <p:nvCxnSpPr>
          <p:cNvPr id="64" name="Google Shape;64;p24"/>
          <p:cNvCxnSpPr/>
          <p:nvPr/>
        </p:nvCxnSpPr>
        <p:spPr>
          <a:xfrm>
            <a:off x="707100" y="1149019"/>
            <a:ext cx="7230000" cy="0"/>
          </a:xfrm>
          <a:prstGeom prst="straightConnector1">
            <a:avLst/>
          </a:prstGeom>
          <a:noFill/>
          <a:ln w="19050" cap="flat" cmpd="sng">
            <a:solidFill>
              <a:srgbClr val="FFFFFF"/>
            </a:solidFill>
            <a:prstDash val="solid"/>
            <a:round/>
            <a:headEnd type="none" w="sm" len="sm"/>
            <a:tailEnd type="none" w="sm" len="sm"/>
          </a:ln>
        </p:spPr>
      </p:cxnSp>
      <p:sp>
        <p:nvSpPr>
          <p:cNvPr id="65" name="Google Shape;65;p24"/>
          <p:cNvSpPr txBox="1">
            <a:spLocks noGrp="1"/>
          </p:cNvSpPr>
          <p:nvPr>
            <p:ph type="body" idx="2"/>
          </p:nvPr>
        </p:nvSpPr>
        <p:spPr>
          <a:xfrm>
            <a:off x="510200" y="180125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
        <p:nvSpPr>
          <p:cNvPr id="66" name="Google Shape;66;p24"/>
          <p:cNvSpPr txBox="1">
            <a:spLocks noGrp="1"/>
          </p:cNvSpPr>
          <p:nvPr>
            <p:ph type="body" idx="3"/>
          </p:nvPr>
        </p:nvSpPr>
        <p:spPr>
          <a:xfrm>
            <a:off x="4396400" y="1801256"/>
            <a:ext cx="36774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67"/>
        <p:cNvGrpSpPr/>
        <p:nvPr/>
      </p:nvGrpSpPr>
      <p:grpSpPr>
        <a:xfrm>
          <a:off x="0" y="0"/>
          <a:ext cx="0" cy="0"/>
          <a:chOff x="0" y="0"/>
          <a:chExt cx="0" cy="0"/>
        </a:xfrm>
      </p:grpSpPr>
      <p:sp>
        <p:nvSpPr>
          <p:cNvPr id="68" name="Google Shape;6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25"/>
          <p:cNvSpPr/>
          <p:nvPr/>
        </p:nvSpPr>
        <p:spPr>
          <a:xfrm>
            <a:off x="8684125" y="0"/>
            <a:ext cx="476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0" name="Google Shape;70;p25"/>
          <p:cNvCxnSpPr/>
          <p:nvPr/>
        </p:nvCxnSpPr>
        <p:spPr>
          <a:xfrm>
            <a:off x="8551625" y="0"/>
            <a:ext cx="0" cy="5131200"/>
          </a:xfrm>
          <a:prstGeom prst="straightConnector1">
            <a:avLst/>
          </a:prstGeom>
          <a:noFill/>
          <a:ln w="76200" cap="flat" cmpd="sng">
            <a:solidFill>
              <a:srgbClr val="0FAFFF"/>
            </a:solidFill>
            <a:prstDash val="solid"/>
            <a:round/>
            <a:headEnd type="none" w="sm" len="sm"/>
            <a:tailEnd type="none" w="sm" len="sm"/>
          </a:ln>
        </p:spPr>
      </p:cxnSp>
      <p:cxnSp>
        <p:nvCxnSpPr>
          <p:cNvPr id="71" name="Google Shape;71;p25"/>
          <p:cNvCxnSpPr/>
          <p:nvPr/>
        </p:nvCxnSpPr>
        <p:spPr>
          <a:xfrm>
            <a:off x="8458939" y="0"/>
            <a:ext cx="0" cy="5131200"/>
          </a:xfrm>
          <a:prstGeom prst="straightConnector1">
            <a:avLst/>
          </a:prstGeom>
          <a:noFill/>
          <a:ln w="28575" cap="flat" cmpd="sng">
            <a:solidFill>
              <a:srgbClr val="0FAFFF"/>
            </a:solidFill>
            <a:prstDash val="solid"/>
            <a:round/>
            <a:headEnd type="none" w="sm" len="sm"/>
            <a:tailEnd type="none" w="sm" len="sm"/>
          </a:ln>
        </p:spPr>
      </p:cxnSp>
      <p:sp>
        <p:nvSpPr>
          <p:cNvPr id="72" name="Google Shape;72;p25"/>
          <p:cNvSpPr txBox="1"/>
          <p:nvPr/>
        </p:nvSpPr>
        <p:spPr>
          <a:xfrm rot="5400000">
            <a:off x="6344860" y="2284200"/>
            <a:ext cx="5132100" cy="563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3C71"/>
              </a:solidFill>
              <a:latin typeface="Open Sans"/>
              <a:ea typeface="Open Sans"/>
              <a:cs typeface="Open Sans"/>
              <a:sym typeface="Open Sans"/>
            </a:endParaRPr>
          </a:p>
        </p:txBody>
      </p:sp>
      <p:sp>
        <p:nvSpPr>
          <p:cNvPr id="73" name="Google Shape;73;p25" descr="Banner along right of screen with the label OGP Office of Government-wide Policy." title="Vertical whit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3C71"/>
                </a:solidFill>
                <a:latin typeface="Arial"/>
                <a:ea typeface="Arial"/>
                <a:cs typeface="Arial"/>
                <a:sym typeface="Arial"/>
              </a:rPr>
              <a:t>G S A     O F F I C E    O F    G O V E R N M E N T - W I D E     P O L I C Y </a:t>
            </a:r>
            <a:endParaRPr sz="1500" b="1" i="0" u="none" strike="noStrike" cap="none">
              <a:solidFill>
                <a:srgbClr val="003C71"/>
              </a:solidFill>
              <a:latin typeface="Arial"/>
              <a:ea typeface="Arial"/>
              <a:cs typeface="Arial"/>
              <a:sym typeface="Arial"/>
            </a:endParaRPr>
          </a:p>
        </p:txBody>
      </p:sp>
      <p:sp>
        <p:nvSpPr>
          <p:cNvPr id="74" name="Google Shape;74;p25"/>
          <p:cNvSpPr txBox="1">
            <a:spLocks noGrp="1"/>
          </p:cNvSpPr>
          <p:nvPr>
            <p:ph type="body" idx="1"/>
          </p:nvPr>
        </p:nvSpPr>
        <p:spPr>
          <a:xfrm>
            <a:off x="510200" y="1801256"/>
            <a:ext cx="73023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FFFFFF"/>
              </a:buClr>
              <a:buSzPts val="2400"/>
              <a:buFont typeface="Arial"/>
              <a:buChar char="■"/>
              <a:defRPr sz="2400" b="1">
                <a:solidFill>
                  <a:srgbClr val="FFFFFF"/>
                </a:solidFill>
                <a:latin typeface="Arial"/>
                <a:ea typeface="Arial"/>
                <a:cs typeface="Arial"/>
                <a:sym typeface="Arial"/>
              </a:defRPr>
            </a:lvl9pPr>
          </a:lstStyle>
          <a:p>
            <a:endParaRPr/>
          </a:p>
        </p:txBody>
      </p:sp>
      <p:sp>
        <p:nvSpPr>
          <p:cNvPr id="75" name="Google Shape;75;p25"/>
          <p:cNvSpPr txBox="1">
            <a:spLocks noGrp="1"/>
          </p:cNvSpPr>
          <p:nvPr>
            <p:ph type="title"/>
          </p:nvPr>
        </p:nvSpPr>
        <p:spPr>
          <a:xfrm>
            <a:off x="591750" y="3015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FFFFFF"/>
                </a:solidFill>
                <a:latin typeface="Arial"/>
                <a:ea typeface="Arial"/>
                <a:cs typeface="Arial"/>
                <a:sym typeface="Arial"/>
              </a:defRPr>
            </a:lvl9pPr>
          </a:lstStyle>
          <a:p>
            <a:endParaRPr/>
          </a:p>
        </p:txBody>
      </p:sp>
      <p:sp>
        <p:nvSpPr>
          <p:cNvPr id="76" name="Google Shape;76;p25"/>
          <p:cNvSpPr txBox="1">
            <a:spLocks noGrp="1"/>
          </p:cNvSpPr>
          <p:nvPr>
            <p:ph type="subTitle" idx="2"/>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cxnSp>
        <p:nvCxnSpPr>
          <p:cNvPr id="77" name="Google Shape;77;p25"/>
          <p:cNvCxnSpPr/>
          <p:nvPr/>
        </p:nvCxnSpPr>
        <p:spPr>
          <a:xfrm>
            <a:off x="707100" y="1149019"/>
            <a:ext cx="72300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78"/>
        <p:cNvGrpSpPr/>
        <p:nvPr/>
      </p:nvGrpSpPr>
      <p:grpSpPr>
        <a:xfrm>
          <a:off x="0" y="0"/>
          <a:ext cx="0" cy="0"/>
          <a:chOff x="0" y="0"/>
          <a:chExt cx="0" cy="0"/>
        </a:xfrm>
      </p:grpSpPr>
      <p:sp>
        <p:nvSpPr>
          <p:cNvPr id="79" name="Google Shape;79;p26"/>
          <p:cNvSpPr/>
          <p:nvPr/>
        </p:nvSpPr>
        <p:spPr>
          <a:xfrm>
            <a:off x="8654939" y="0"/>
            <a:ext cx="476100" cy="51312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0" name="Google Shape;8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26"/>
          <p:cNvSpPr txBox="1">
            <a:spLocks noGrp="1"/>
          </p:cNvSpPr>
          <p:nvPr>
            <p:ph type="body" idx="1"/>
          </p:nvPr>
        </p:nvSpPr>
        <p:spPr>
          <a:xfrm>
            <a:off x="510200" y="1801256"/>
            <a:ext cx="7302300" cy="1707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algn="l">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cxnSp>
        <p:nvCxnSpPr>
          <p:cNvPr id="82" name="Google Shape;82;p26"/>
          <p:cNvCxnSpPr/>
          <p:nvPr/>
        </p:nvCxnSpPr>
        <p:spPr>
          <a:xfrm>
            <a:off x="8551625" y="0"/>
            <a:ext cx="0" cy="5131200"/>
          </a:xfrm>
          <a:prstGeom prst="straightConnector1">
            <a:avLst/>
          </a:prstGeom>
          <a:noFill/>
          <a:ln w="76200" cap="flat" cmpd="sng">
            <a:solidFill>
              <a:srgbClr val="0579BD"/>
            </a:solidFill>
            <a:prstDash val="solid"/>
            <a:round/>
            <a:headEnd type="none" w="sm" len="sm"/>
            <a:tailEnd type="none" w="sm" len="sm"/>
          </a:ln>
        </p:spPr>
      </p:cxnSp>
      <p:cxnSp>
        <p:nvCxnSpPr>
          <p:cNvPr id="83" name="Google Shape;83;p26"/>
          <p:cNvCxnSpPr/>
          <p:nvPr/>
        </p:nvCxnSpPr>
        <p:spPr>
          <a:xfrm>
            <a:off x="8458939" y="0"/>
            <a:ext cx="0" cy="5131200"/>
          </a:xfrm>
          <a:prstGeom prst="straightConnector1">
            <a:avLst/>
          </a:prstGeom>
          <a:noFill/>
          <a:ln w="28575" cap="flat" cmpd="sng">
            <a:solidFill>
              <a:srgbClr val="0579BD"/>
            </a:solidFill>
            <a:prstDash val="solid"/>
            <a:round/>
            <a:headEnd type="none" w="sm" len="sm"/>
            <a:tailEnd type="none" w="sm" len="sm"/>
          </a:ln>
        </p:spPr>
      </p:cxnSp>
      <p:sp>
        <p:nvSpPr>
          <p:cNvPr id="84" name="Google Shape;84;p26" title="Vertical blue banner with GSA OGP title"/>
          <p:cNvSpPr txBox="1"/>
          <p:nvPr/>
        </p:nvSpPr>
        <p:spPr>
          <a:xfrm rot="5400000">
            <a:off x="6345760"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G S A     O F F I C E    O F    G O V E R N M E N T - W I D E     P O L I C Y </a:t>
            </a:r>
            <a:endParaRPr sz="1500" b="1" i="0" u="none" strike="noStrike" cap="none">
              <a:solidFill>
                <a:srgbClr val="FFFFFF"/>
              </a:solidFill>
              <a:latin typeface="Arial"/>
              <a:ea typeface="Arial"/>
              <a:cs typeface="Arial"/>
              <a:sym typeface="Arial"/>
            </a:endParaRPr>
          </a:p>
        </p:txBody>
      </p:sp>
      <p:sp>
        <p:nvSpPr>
          <p:cNvPr id="85" name="Google Shape;85;p26"/>
          <p:cNvSpPr txBox="1">
            <a:spLocks noGrp="1"/>
          </p:cNvSpPr>
          <p:nvPr>
            <p:ph type="title"/>
          </p:nvPr>
        </p:nvSpPr>
        <p:spPr>
          <a:xfrm>
            <a:off x="591750" y="301556"/>
            <a:ext cx="73455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sp>
        <p:nvSpPr>
          <p:cNvPr id="86" name="Google Shape;86;p26"/>
          <p:cNvSpPr txBox="1">
            <a:spLocks noGrp="1"/>
          </p:cNvSpPr>
          <p:nvPr>
            <p:ph type="subTitle" idx="2"/>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cxnSp>
        <p:nvCxnSpPr>
          <p:cNvPr id="87" name="Google Shape;87;p26"/>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Calibri"/>
              <a:buChar char="●"/>
              <a:defRPr sz="1800" b="0" i="0" u="none" strike="noStrike" cap="none">
                <a:solidFill>
                  <a:schemeClr val="lt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75"/>
          <p:cNvSpPr txBox="1">
            <a:spLocks noGrp="1"/>
          </p:cNvSpPr>
          <p:nvPr>
            <p:ph type="title"/>
          </p:nvPr>
        </p:nvSpPr>
        <p:spPr>
          <a:xfrm>
            <a:off x="457201" y="10170"/>
            <a:ext cx="8229601" cy="904230"/>
          </a:xfrm>
          <a:prstGeom prst="rect">
            <a:avLst/>
          </a:prstGeom>
          <a:noFill/>
          <a:ln>
            <a:noFill/>
          </a:ln>
        </p:spPr>
        <p:txBody>
          <a:bodyPr spcFirstLastPara="1" wrap="square" lIns="0" tIns="60900" rIns="0" bIns="60900" anchor="ctr" anchorCtr="0">
            <a:normAutofit/>
          </a:bodyPr>
          <a:lstStyle>
            <a:lvl1pPr marR="0" lvl="0" algn="l" rtl="0">
              <a:lnSpc>
                <a:spcPct val="8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75"/>
          <p:cNvSpPr txBox="1"/>
          <p:nvPr/>
        </p:nvSpPr>
        <p:spPr>
          <a:xfrm>
            <a:off x="436960" y="4879547"/>
            <a:ext cx="3068239" cy="26226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7E848B"/>
                </a:solidFill>
                <a:latin typeface="Arial"/>
                <a:ea typeface="Arial"/>
                <a:cs typeface="Arial"/>
                <a:sym typeface="Arial"/>
              </a:rPr>
              <a:t>© 2016 Technology Business Management Council, All rights reserved (v2.5)</a:t>
            </a:r>
            <a:endParaRPr sz="1400" b="0" i="0" u="none" strike="noStrike" cap="none">
              <a:solidFill>
                <a:srgbClr val="000000"/>
              </a:solidFill>
              <a:latin typeface="Arial"/>
              <a:ea typeface="Arial"/>
              <a:cs typeface="Arial"/>
              <a:sym typeface="Arial"/>
            </a:endParaRPr>
          </a:p>
        </p:txBody>
      </p:sp>
      <p:sp>
        <p:nvSpPr>
          <p:cNvPr id="299" name="Google Shape;299;p75"/>
          <p:cNvSpPr txBox="1"/>
          <p:nvPr/>
        </p:nvSpPr>
        <p:spPr>
          <a:xfrm>
            <a:off x="-1192" y="4879547"/>
            <a:ext cx="339090" cy="262265"/>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700" b="1" i="0" u="none" strike="noStrike" cap="none">
                <a:solidFill>
                  <a:srgbClr val="0D96C9"/>
                </a:solidFill>
                <a:latin typeface="Arial"/>
                <a:ea typeface="Arial"/>
                <a:cs typeface="Arial"/>
                <a:sym typeface="Arial"/>
              </a:rPr>
              <a:t>‹#›</a:t>
            </a:fld>
            <a:endParaRPr sz="700" b="1" i="0" u="none" strike="noStrike" cap="none">
              <a:solidFill>
                <a:srgbClr val="0D96C9"/>
              </a:solidFill>
              <a:latin typeface="Arial"/>
              <a:ea typeface="Arial"/>
              <a:cs typeface="Arial"/>
              <a:sym typeface="Arial"/>
            </a:endParaRPr>
          </a:p>
        </p:txBody>
      </p:sp>
      <p:sp>
        <p:nvSpPr>
          <p:cNvPr id="300" name="Google Shape;300;p75"/>
          <p:cNvSpPr txBox="1">
            <a:spLocks noGrp="1"/>
          </p:cNvSpPr>
          <p:nvPr>
            <p:ph type="body" idx="1"/>
          </p:nvPr>
        </p:nvSpPr>
        <p:spPr>
          <a:xfrm>
            <a:off x="457201" y="914401"/>
            <a:ext cx="8229601" cy="3714749"/>
          </a:xfrm>
          <a:prstGeom prst="rect">
            <a:avLst/>
          </a:prstGeom>
          <a:noFill/>
          <a:ln>
            <a:noFill/>
          </a:ln>
        </p:spPr>
        <p:txBody>
          <a:bodyPr spcFirstLastPara="1" wrap="square" lIns="0" tIns="0" rIns="0" bIns="0" anchor="t" anchorCtr="0">
            <a:normAutofit/>
          </a:bodyPr>
          <a:lstStyle>
            <a:lvl1pPr marL="457200" marR="0" lvl="0"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4325"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4pPr>
            <a:lvl5pPr marL="2286000" marR="0" lvl="4" indent="-314325" algn="l" rtl="0">
              <a:lnSpc>
                <a:spcPct val="100000"/>
              </a:lnSpc>
              <a:spcBef>
                <a:spcPts val="270"/>
              </a:spcBef>
              <a:spcAft>
                <a:spcPts val="0"/>
              </a:spcAft>
              <a:buClr>
                <a:schemeClr val="dk1"/>
              </a:buClr>
              <a:buSzPts val="1350"/>
              <a:buFont typeface="Noto Sans Symbols"/>
              <a:buChar char="▪"/>
              <a:defRPr sz="1350" b="0" i="0" u="none" strike="noStrike" cap="none">
                <a:solidFill>
                  <a:schemeClr val="dk1"/>
                </a:solidFill>
                <a:latin typeface="Arial"/>
                <a:ea typeface="Arial"/>
                <a:cs typeface="Arial"/>
                <a:sym typeface="Arial"/>
              </a:defRPr>
            </a:lvl5pPr>
            <a:lvl6pPr marL="2743200" marR="0" lvl="5" indent="-35718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6pPr>
            <a:lvl7pPr marL="3200400" marR="0" lvl="6" indent="-35718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7pPr>
            <a:lvl8pPr marL="3657600" marR="0" lvl="7" indent="-35718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8pPr>
            <a:lvl9pPr marL="4114800" marR="0" lvl="8" indent="-357187" algn="l" rtl="0">
              <a:lnSpc>
                <a:spcPct val="100000"/>
              </a:lnSpc>
              <a:spcBef>
                <a:spcPts val="405"/>
              </a:spcBef>
              <a:spcAft>
                <a:spcPts val="0"/>
              </a:spcAft>
              <a:buClr>
                <a:schemeClr val="dk1"/>
              </a:buClr>
              <a:buSzPts val="2025"/>
              <a:buFont typeface="Arial"/>
              <a:buChar char="•"/>
              <a:defRPr sz="2025" b="0" i="0" u="none" strike="noStrike" cap="none">
                <a:solidFill>
                  <a:schemeClr val="dk1"/>
                </a:solidFill>
                <a:latin typeface="Arial"/>
                <a:ea typeface="Arial"/>
                <a:cs typeface="Arial"/>
                <a:sym typeface="Arial"/>
              </a:defRPr>
            </a:lvl9pPr>
          </a:lstStyle>
          <a:p>
            <a:endParaRPr/>
          </a:p>
        </p:txBody>
      </p:sp>
      <p:grpSp>
        <p:nvGrpSpPr>
          <p:cNvPr id="301" name="Google Shape;301;p75"/>
          <p:cNvGrpSpPr/>
          <p:nvPr/>
        </p:nvGrpSpPr>
        <p:grpSpPr>
          <a:xfrm>
            <a:off x="7721600" y="4855433"/>
            <a:ext cx="1143001" cy="186415"/>
            <a:chOff x="2498725" y="0"/>
            <a:chExt cx="4146551" cy="676276"/>
          </a:xfrm>
        </p:grpSpPr>
        <p:sp>
          <p:nvSpPr>
            <p:cNvPr id="302" name="Google Shape;302;p75"/>
            <p:cNvSpPr/>
            <p:nvPr/>
          </p:nvSpPr>
          <p:spPr>
            <a:xfrm>
              <a:off x="3443288" y="239713"/>
              <a:ext cx="3201988" cy="249238"/>
            </a:xfrm>
            <a:custGeom>
              <a:avLst/>
              <a:gdLst/>
              <a:ahLst/>
              <a:cxnLst/>
              <a:rect l="l" t="t" r="r" b="b"/>
              <a:pathLst>
                <a:path w="33994" h="2645" extrusionOk="0">
                  <a:moveTo>
                    <a:pt x="0" y="64"/>
                  </a:moveTo>
                  <a:cubicBezTo>
                    <a:pt x="1991" y="64"/>
                    <a:pt x="1991" y="64"/>
                    <a:pt x="1991" y="64"/>
                  </a:cubicBezTo>
                  <a:cubicBezTo>
                    <a:pt x="1991" y="555"/>
                    <a:pt x="1991" y="555"/>
                    <a:pt x="1991" y="555"/>
                  </a:cubicBezTo>
                  <a:cubicBezTo>
                    <a:pt x="1273" y="555"/>
                    <a:pt x="1273" y="555"/>
                    <a:pt x="1273" y="555"/>
                  </a:cubicBezTo>
                  <a:cubicBezTo>
                    <a:pt x="1273" y="2581"/>
                    <a:pt x="1273" y="2581"/>
                    <a:pt x="1273" y="2581"/>
                  </a:cubicBezTo>
                  <a:cubicBezTo>
                    <a:pt x="718" y="2581"/>
                    <a:pt x="718" y="2581"/>
                    <a:pt x="718" y="2581"/>
                  </a:cubicBezTo>
                  <a:cubicBezTo>
                    <a:pt x="718" y="555"/>
                    <a:pt x="718" y="555"/>
                    <a:pt x="718" y="555"/>
                  </a:cubicBezTo>
                  <a:cubicBezTo>
                    <a:pt x="0" y="555"/>
                    <a:pt x="0" y="555"/>
                    <a:pt x="0" y="555"/>
                  </a:cubicBezTo>
                  <a:lnTo>
                    <a:pt x="0" y="64"/>
                  </a:lnTo>
                  <a:close/>
                  <a:moveTo>
                    <a:pt x="5171" y="1881"/>
                  </a:moveTo>
                  <a:cubicBezTo>
                    <a:pt x="5171" y="2407"/>
                    <a:pt x="4673" y="2581"/>
                    <a:pt x="4225" y="2581"/>
                  </a:cubicBezTo>
                  <a:cubicBezTo>
                    <a:pt x="3195" y="2581"/>
                    <a:pt x="3195" y="2581"/>
                    <a:pt x="3195" y="2581"/>
                  </a:cubicBezTo>
                  <a:cubicBezTo>
                    <a:pt x="3195" y="64"/>
                    <a:pt x="3195" y="64"/>
                    <a:pt x="3195" y="64"/>
                  </a:cubicBezTo>
                  <a:cubicBezTo>
                    <a:pt x="4133" y="64"/>
                    <a:pt x="4133" y="64"/>
                    <a:pt x="4133" y="64"/>
                  </a:cubicBezTo>
                  <a:cubicBezTo>
                    <a:pt x="4574" y="64"/>
                    <a:pt x="5054" y="157"/>
                    <a:pt x="5054" y="704"/>
                  </a:cubicBezTo>
                  <a:cubicBezTo>
                    <a:pt x="5054" y="985"/>
                    <a:pt x="4880" y="1177"/>
                    <a:pt x="4620" y="1259"/>
                  </a:cubicBezTo>
                  <a:cubicBezTo>
                    <a:pt x="4620" y="1266"/>
                    <a:pt x="4620" y="1266"/>
                    <a:pt x="4620" y="1266"/>
                  </a:cubicBezTo>
                  <a:cubicBezTo>
                    <a:pt x="4951" y="1309"/>
                    <a:pt x="5171" y="1554"/>
                    <a:pt x="5171" y="1881"/>
                  </a:cubicBezTo>
                  <a:close/>
                  <a:moveTo>
                    <a:pt x="3749" y="1070"/>
                  </a:moveTo>
                  <a:cubicBezTo>
                    <a:pt x="4151" y="1070"/>
                    <a:pt x="4151" y="1070"/>
                    <a:pt x="4151" y="1070"/>
                  </a:cubicBezTo>
                  <a:cubicBezTo>
                    <a:pt x="4321" y="1070"/>
                    <a:pt x="4499" y="999"/>
                    <a:pt x="4499" y="797"/>
                  </a:cubicBezTo>
                  <a:cubicBezTo>
                    <a:pt x="4499" y="587"/>
                    <a:pt x="4300" y="534"/>
                    <a:pt x="4126" y="534"/>
                  </a:cubicBezTo>
                  <a:cubicBezTo>
                    <a:pt x="3749" y="534"/>
                    <a:pt x="3749" y="534"/>
                    <a:pt x="3749" y="534"/>
                  </a:cubicBezTo>
                  <a:lnTo>
                    <a:pt x="3749" y="1070"/>
                  </a:lnTo>
                  <a:close/>
                  <a:moveTo>
                    <a:pt x="4617" y="1817"/>
                  </a:moveTo>
                  <a:cubicBezTo>
                    <a:pt x="4617" y="1579"/>
                    <a:pt x="4350" y="1540"/>
                    <a:pt x="4169" y="1540"/>
                  </a:cubicBezTo>
                  <a:cubicBezTo>
                    <a:pt x="3749" y="1540"/>
                    <a:pt x="3749" y="1540"/>
                    <a:pt x="3749" y="1540"/>
                  </a:cubicBezTo>
                  <a:cubicBezTo>
                    <a:pt x="3749" y="2112"/>
                    <a:pt x="3749" y="2112"/>
                    <a:pt x="3749" y="2112"/>
                  </a:cubicBezTo>
                  <a:cubicBezTo>
                    <a:pt x="4247" y="2112"/>
                    <a:pt x="4247" y="2112"/>
                    <a:pt x="4247" y="2112"/>
                  </a:cubicBezTo>
                  <a:cubicBezTo>
                    <a:pt x="4421" y="2112"/>
                    <a:pt x="4617" y="2037"/>
                    <a:pt x="4617" y="1817"/>
                  </a:cubicBezTo>
                  <a:close/>
                  <a:moveTo>
                    <a:pt x="7704" y="1707"/>
                  </a:moveTo>
                  <a:cubicBezTo>
                    <a:pt x="7697" y="1707"/>
                    <a:pt x="7697" y="1707"/>
                    <a:pt x="7697" y="1707"/>
                  </a:cubicBezTo>
                  <a:cubicBezTo>
                    <a:pt x="7118" y="64"/>
                    <a:pt x="7118" y="64"/>
                    <a:pt x="7118" y="64"/>
                  </a:cubicBezTo>
                  <a:cubicBezTo>
                    <a:pt x="6279" y="64"/>
                    <a:pt x="6279" y="64"/>
                    <a:pt x="6279" y="64"/>
                  </a:cubicBezTo>
                  <a:cubicBezTo>
                    <a:pt x="6279" y="2581"/>
                    <a:pt x="6279" y="2581"/>
                    <a:pt x="6279" y="2581"/>
                  </a:cubicBezTo>
                  <a:cubicBezTo>
                    <a:pt x="6833" y="2581"/>
                    <a:pt x="6833" y="2581"/>
                    <a:pt x="6833" y="2581"/>
                  </a:cubicBezTo>
                  <a:cubicBezTo>
                    <a:pt x="6833" y="651"/>
                    <a:pt x="6833" y="651"/>
                    <a:pt x="6833" y="651"/>
                  </a:cubicBezTo>
                  <a:cubicBezTo>
                    <a:pt x="6840" y="651"/>
                    <a:pt x="6840" y="651"/>
                    <a:pt x="6840" y="651"/>
                  </a:cubicBezTo>
                  <a:cubicBezTo>
                    <a:pt x="7477" y="2581"/>
                    <a:pt x="7477" y="2581"/>
                    <a:pt x="7477" y="2581"/>
                  </a:cubicBezTo>
                  <a:cubicBezTo>
                    <a:pt x="7900" y="2581"/>
                    <a:pt x="7900" y="2581"/>
                    <a:pt x="7900" y="2581"/>
                  </a:cubicBezTo>
                  <a:cubicBezTo>
                    <a:pt x="8561" y="651"/>
                    <a:pt x="8561" y="651"/>
                    <a:pt x="8561" y="651"/>
                  </a:cubicBezTo>
                  <a:cubicBezTo>
                    <a:pt x="8568" y="651"/>
                    <a:pt x="8568" y="651"/>
                    <a:pt x="8568" y="651"/>
                  </a:cubicBezTo>
                  <a:cubicBezTo>
                    <a:pt x="8568" y="2581"/>
                    <a:pt x="8568" y="2581"/>
                    <a:pt x="8568" y="2581"/>
                  </a:cubicBezTo>
                  <a:cubicBezTo>
                    <a:pt x="9123" y="2581"/>
                    <a:pt x="9123" y="2581"/>
                    <a:pt x="9123" y="2581"/>
                  </a:cubicBezTo>
                  <a:cubicBezTo>
                    <a:pt x="9123" y="64"/>
                    <a:pt x="9123" y="64"/>
                    <a:pt x="9123" y="64"/>
                  </a:cubicBezTo>
                  <a:cubicBezTo>
                    <a:pt x="8287" y="64"/>
                    <a:pt x="8287" y="64"/>
                    <a:pt x="8287" y="64"/>
                  </a:cubicBezTo>
                  <a:lnTo>
                    <a:pt x="7704" y="1707"/>
                  </a:lnTo>
                  <a:close/>
                  <a:moveTo>
                    <a:pt x="13062" y="2411"/>
                  </a:moveTo>
                  <a:cubicBezTo>
                    <a:pt x="12415" y="2411"/>
                    <a:pt x="12028" y="1902"/>
                    <a:pt x="12028" y="1323"/>
                  </a:cubicBezTo>
                  <a:cubicBezTo>
                    <a:pt x="12028" y="743"/>
                    <a:pt x="12415" y="235"/>
                    <a:pt x="13062" y="235"/>
                  </a:cubicBezTo>
                  <a:cubicBezTo>
                    <a:pt x="13329" y="235"/>
                    <a:pt x="13610" y="402"/>
                    <a:pt x="13709" y="566"/>
                  </a:cubicBezTo>
                  <a:cubicBezTo>
                    <a:pt x="13933" y="399"/>
                    <a:pt x="13933" y="399"/>
                    <a:pt x="13933" y="399"/>
                  </a:cubicBezTo>
                  <a:cubicBezTo>
                    <a:pt x="13713" y="118"/>
                    <a:pt x="13375" y="0"/>
                    <a:pt x="13062" y="0"/>
                  </a:cubicBezTo>
                  <a:cubicBezTo>
                    <a:pt x="12312" y="0"/>
                    <a:pt x="11751" y="558"/>
                    <a:pt x="11751" y="1323"/>
                  </a:cubicBezTo>
                  <a:cubicBezTo>
                    <a:pt x="11751" y="2087"/>
                    <a:pt x="12312" y="2645"/>
                    <a:pt x="13062" y="2645"/>
                  </a:cubicBezTo>
                  <a:cubicBezTo>
                    <a:pt x="13478" y="2645"/>
                    <a:pt x="13827" y="2443"/>
                    <a:pt x="13994" y="2183"/>
                  </a:cubicBezTo>
                  <a:cubicBezTo>
                    <a:pt x="13784" y="2034"/>
                    <a:pt x="13784" y="2034"/>
                    <a:pt x="13784" y="2034"/>
                  </a:cubicBezTo>
                  <a:cubicBezTo>
                    <a:pt x="13595" y="2325"/>
                    <a:pt x="13325" y="2411"/>
                    <a:pt x="13062" y="2411"/>
                  </a:cubicBezTo>
                  <a:close/>
                  <a:moveTo>
                    <a:pt x="17870" y="1323"/>
                  </a:moveTo>
                  <a:cubicBezTo>
                    <a:pt x="17870" y="2087"/>
                    <a:pt x="17309" y="2645"/>
                    <a:pt x="16559" y="2645"/>
                  </a:cubicBezTo>
                  <a:cubicBezTo>
                    <a:pt x="15809" y="2645"/>
                    <a:pt x="15247" y="2087"/>
                    <a:pt x="15247" y="1323"/>
                  </a:cubicBezTo>
                  <a:cubicBezTo>
                    <a:pt x="15247" y="558"/>
                    <a:pt x="15809" y="0"/>
                    <a:pt x="16559" y="0"/>
                  </a:cubicBezTo>
                  <a:cubicBezTo>
                    <a:pt x="17309" y="0"/>
                    <a:pt x="17870" y="558"/>
                    <a:pt x="17870" y="1323"/>
                  </a:cubicBezTo>
                  <a:close/>
                  <a:moveTo>
                    <a:pt x="17593" y="1323"/>
                  </a:moveTo>
                  <a:cubicBezTo>
                    <a:pt x="17593" y="743"/>
                    <a:pt x="17206" y="235"/>
                    <a:pt x="16559" y="235"/>
                  </a:cubicBezTo>
                  <a:cubicBezTo>
                    <a:pt x="15912" y="235"/>
                    <a:pt x="15524" y="743"/>
                    <a:pt x="15524" y="1323"/>
                  </a:cubicBezTo>
                  <a:cubicBezTo>
                    <a:pt x="15524" y="1902"/>
                    <a:pt x="15912" y="2411"/>
                    <a:pt x="16559" y="2411"/>
                  </a:cubicBezTo>
                  <a:cubicBezTo>
                    <a:pt x="17206" y="2411"/>
                    <a:pt x="17593" y="1902"/>
                    <a:pt x="17593" y="1323"/>
                  </a:cubicBezTo>
                  <a:close/>
                  <a:moveTo>
                    <a:pt x="20919" y="1614"/>
                  </a:moveTo>
                  <a:cubicBezTo>
                    <a:pt x="20919" y="2339"/>
                    <a:pt x="20446" y="2411"/>
                    <a:pt x="20254" y="2411"/>
                  </a:cubicBezTo>
                  <a:cubicBezTo>
                    <a:pt x="20062" y="2411"/>
                    <a:pt x="19589" y="2339"/>
                    <a:pt x="19589" y="1614"/>
                  </a:cubicBezTo>
                  <a:cubicBezTo>
                    <a:pt x="19589" y="64"/>
                    <a:pt x="19589" y="64"/>
                    <a:pt x="19589" y="64"/>
                  </a:cubicBezTo>
                  <a:cubicBezTo>
                    <a:pt x="19333" y="64"/>
                    <a:pt x="19333" y="64"/>
                    <a:pt x="19333" y="64"/>
                  </a:cubicBezTo>
                  <a:cubicBezTo>
                    <a:pt x="19333" y="1643"/>
                    <a:pt x="19333" y="1643"/>
                    <a:pt x="19333" y="1643"/>
                  </a:cubicBezTo>
                  <a:cubicBezTo>
                    <a:pt x="19333" y="2062"/>
                    <a:pt x="19500" y="2645"/>
                    <a:pt x="20254" y="2645"/>
                  </a:cubicBezTo>
                  <a:cubicBezTo>
                    <a:pt x="21007" y="2645"/>
                    <a:pt x="21175" y="2062"/>
                    <a:pt x="21175" y="1643"/>
                  </a:cubicBezTo>
                  <a:cubicBezTo>
                    <a:pt x="21175" y="64"/>
                    <a:pt x="21175" y="64"/>
                    <a:pt x="21175" y="64"/>
                  </a:cubicBezTo>
                  <a:cubicBezTo>
                    <a:pt x="20919" y="64"/>
                    <a:pt x="20919" y="64"/>
                    <a:pt x="20919" y="64"/>
                  </a:cubicBezTo>
                  <a:lnTo>
                    <a:pt x="20919" y="1614"/>
                  </a:lnTo>
                  <a:close/>
                  <a:moveTo>
                    <a:pt x="24777" y="2197"/>
                  </a:moveTo>
                  <a:cubicBezTo>
                    <a:pt x="24770" y="2197"/>
                    <a:pt x="24770" y="2197"/>
                    <a:pt x="24770" y="2197"/>
                  </a:cubicBezTo>
                  <a:cubicBezTo>
                    <a:pt x="23270" y="64"/>
                    <a:pt x="23270" y="64"/>
                    <a:pt x="23270" y="64"/>
                  </a:cubicBezTo>
                  <a:cubicBezTo>
                    <a:pt x="22950" y="64"/>
                    <a:pt x="22950" y="64"/>
                    <a:pt x="22950" y="64"/>
                  </a:cubicBezTo>
                  <a:cubicBezTo>
                    <a:pt x="22950" y="2581"/>
                    <a:pt x="22950" y="2581"/>
                    <a:pt x="22950" y="2581"/>
                  </a:cubicBezTo>
                  <a:cubicBezTo>
                    <a:pt x="23206" y="2581"/>
                    <a:pt x="23206" y="2581"/>
                    <a:pt x="23206" y="2581"/>
                  </a:cubicBezTo>
                  <a:cubicBezTo>
                    <a:pt x="23206" y="427"/>
                    <a:pt x="23206" y="427"/>
                    <a:pt x="23206" y="427"/>
                  </a:cubicBezTo>
                  <a:cubicBezTo>
                    <a:pt x="23213" y="427"/>
                    <a:pt x="23213" y="427"/>
                    <a:pt x="23213" y="427"/>
                  </a:cubicBezTo>
                  <a:cubicBezTo>
                    <a:pt x="24713" y="2581"/>
                    <a:pt x="24713" y="2581"/>
                    <a:pt x="24713" y="2581"/>
                  </a:cubicBezTo>
                  <a:cubicBezTo>
                    <a:pt x="25033" y="2581"/>
                    <a:pt x="25033" y="2581"/>
                    <a:pt x="25033" y="2581"/>
                  </a:cubicBezTo>
                  <a:cubicBezTo>
                    <a:pt x="25033" y="64"/>
                    <a:pt x="25033" y="64"/>
                    <a:pt x="25033" y="64"/>
                  </a:cubicBezTo>
                  <a:cubicBezTo>
                    <a:pt x="24777" y="64"/>
                    <a:pt x="24777" y="64"/>
                    <a:pt x="24777" y="64"/>
                  </a:cubicBezTo>
                  <a:lnTo>
                    <a:pt x="24777" y="2197"/>
                  </a:lnTo>
                  <a:close/>
                  <a:moveTo>
                    <a:pt x="27993" y="2411"/>
                  </a:moveTo>
                  <a:cubicBezTo>
                    <a:pt x="27346" y="2411"/>
                    <a:pt x="26958" y="1902"/>
                    <a:pt x="26958" y="1323"/>
                  </a:cubicBezTo>
                  <a:cubicBezTo>
                    <a:pt x="26958" y="743"/>
                    <a:pt x="27346" y="235"/>
                    <a:pt x="27993" y="235"/>
                  </a:cubicBezTo>
                  <a:cubicBezTo>
                    <a:pt x="28259" y="235"/>
                    <a:pt x="28540" y="402"/>
                    <a:pt x="28640" y="566"/>
                  </a:cubicBezTo>
                  <a:cubicBezTo>
                    <a:pt x="28864" y="399"/>
                    <a:pt x="28864" y="399"/>
                    <a:pt x="28864" y="399"/>
                  </a:cubicBezTo>
                  <a:cubicBezTo>
                    <a:pt x="28643" y="118"/>
                    <a:pt x="28306" y="0"/>
                    <a:pt x="27993" y="0"/>
                  </a:cubicBezTo>
                  <a:cubicBezTo>
                    <a:pt x="27243" y="0"/>
                    <a:pt x="26681" y="558"/>
                    <a:pt x="26681" y="1323"/>
                  </a:cubicBezTo>
                  <a:cubicBezTo>
                    <a:pt x="26681" y="2087"/>
                    <a:pt x="27243" y="2645"/>
                    <a:pt x="27993" y="2645"/>
                  </a:cubicBezTo>
                  <a:cubicBezTo>
                    <a:pt x="28409" y="2645"/>
                    <a:pt x="28757" y="2443"/>
                    <a:pt x="28924" y="2183"/>
                  </a:cubicBezTo>
                  <a:cubicBezTo>
                    <a:pt x="28714" y="2034"/>
                    <a:pt x="28714" y="2034"/>
                    <a:pt x="28714" y="2034"/>
                  </a:cubicBezTo>
                  <a:cubicBezTo>
                    <a:pt x="28526" y="2325"/>
                    <a:pt x="28256" y="2411"/>
                    <a:pt x="27993" y="2411"/>
                  </a:cubicBezTo>
                  <a:close/>
                  <a:moveTo>
                    <a:pt x="30490" y="2581"/>
                  </a:moveTo>
                  <a:cubicBezTo>
                    <a:pt x="30746" y="2581"/>
                    <a:pt x="30746" y="2581"/>
                    <a:pt x="30746" y="2581"/>
                  </a:cubicBezTo>
                  <a:cubicBezTo>
                    <a:pt x="30746" y="64"/>
                    <a:pt x="30746" y="64"/>
                    <a:pt x="30746" y="64"/>
                  </a:cubicBezTo>
                  <a:cubicBezTo>
                    <a:pt x="30490" y="64"/>
                    <a:pt x="30490" y="64"/>
                    <a:pt x="30490" y="64"/>
                  </a:cubicBezTo>
                  <a:lnTo>
                    <a:pt x="30490" y="2581"/>
                  </a:lnTo>
                  <a:close/>
                  <a:moveTo>
                    <a:pt x="32821" y="2347"/>
                  </a:moveTo>
                  <a:cubicBezTo>
                    <a:pt x="32821" y="64"/>
                    <a:pt x="32821" y="64"/>
                    <a:pt x="32821" y="64"/>
                  </a:cubicBezTo>
                  <a:cubicBezTo>
                    <a:pt x="32565" y="64"/>
                    <a:pt x="32565" y="64"/>
                    <a:pt x="32565" y="64"/>
                  </a:cubicBezTo>
                  <a:cubicBezTo>
                    <a:pt x="32565" y="2581"/>
                    <a:pt x="32565" y="2581"/>
                    <a:pt x="32565" y="2581"/>
                  </a:cubicBezTo>
                  <a:cubicBezTo>
                    <a:pt x="33994" y="2581"/>
                    <a:pt x="33994" y="2581"/>
                    <a:pt x="33994" y="2581"/>
                  </a:cubicBezTo>
                  <a:cubicBezTo>
                    <a:pt x="33994" y="2347"/>
                    <a:pt x="33994" y="2347"/>
                    <a:pt x="33994" y="2347"/>
                  </a:cubicBezTo>
                  <a:lnTo>
                    <a:pt x="32821" y="234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sp>
          <p:nvSpPr>
            <p:cNvPr id="303" name="Google Shape;303;p75"/>
            <p:cNvSpPr/>
            <p:nvPr/>
          </p:nvSpPr>
          <p:spPr>
            <a:xfrm>
              <a:off x="2498725" y="141288"/>
              <a:ext cx="546100" cy="534988"/>
            </a:xfrm>
            <a:custGeom>
              <a:avLst/>
              <a:gdLst/>
              <a:ahLst/>
              <a:cxnLst/>
              <a:rect l="l" t="t" r="r" b="b"/>
              <a:pathLst>
                <a:path w="344" h="337" extrusionOk="0">
                  <a:moveTo>
                    <a:pt x="209" y="0"/>
                  </a:moveTo>
                  <a:lnTo>
                    <a:pt x="0" y="0"/>
                  </a:lnTo>
                  <a:lnTo>
                    <a:pt x="0" y="337"/>
                  </a:lnTo>
                  <a:lnTo>
                    <a:pt x="344" y="337"/>
                  </a:lnTo>
                  <a:lnTo>
                    <a:pt x="344" y="133"/>
                  </a:lnTo>
                  <a:lnTo>
                    <a:pt x="209" y="133"/>
                  </a:lnTo>
                  <a:lnTo>
                    <a:pt x="209" y="0"/>
                  </a:lnTo>
                  <a:lnTo>
                    <a:pt x="209" y="0"/>
                  </a:lnTo>
                  <a:close/>
                </a:path>
              </a:pathLst>
            </a:custGeom>
            <a:solidFill>
              <a:srgbClr val="F899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sp>
          <p:nvSpPr>
            <p:cNvPr id="304" name="Google Shape;304;p75"/>
            <p:cNvSpPr/>
            <p:nvPr/>
          </p:nvSpPr>
          <p:spPr>
            <a:xfrm>
              <a:off x="2830513" y="0"/>
              <a:ext cx="350838" cy="352425"/>
            </a:xfrm>
            <a:custGeom>
              <a:avLst/>
              <a:gdLst/>
              <a:ahLst/>
              <a:cxnLst/>
              <a:rect l="l" t="t" r="r" b="b"/>
              <a:pathLst>
                <a:path w="221" h="222" extrusionOk="0">
                  <a:moveTo>
                    <a:pt x="221" y="0"/>
                  </a:moveTo>
                  <a:lnTo>
                    <a:pt x="0" y="0"/>
                  </a:lnTo>
                  <a:lnTo>
                    <a:pt x="0" y="89"/>
                  </a:lnTo>
                  <a:lnTo>
                    <a:pt x="135" y="89"/>
                  </a:lnTo>
                  <a:lnTo>
                    <a:pt x="135" y="222"/>
                  </a:lnTo>
                  <a:lnTo>
                    <a:pt x="221" y="222"/>
                  </a:lnTo>
                  <a:lnTo>
                    <a:pt x="221" y="0"/>
                  </a:lnTo>
                  <a:lnTo>
                    <a:pt x="221" y="0"/>
                  </a:lnTo>
                  <a:close/>
                </a:path>
              </a:pathLst>
            </a:custGeom>
            <a:solidFill>
              <a:srgbClr val="F1682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1F21"/>
                </a:solidFill>
                <a:latin typeface="Arial"/>
                <a:ea typeface="Arial"/>
                <a:cs typeface="Arial"/>
                <a:sym typeface="Arial"/>
              </a:endParaRPr>
            </a:p>
          </p:txBody>
        </p:sp>
      </p:grpSp>
      <p:sp>
        <p:nvSpPr>
          <p:cNvPr id="305" name="Google Shape;305;p75"/>
          <p:cNvSpPr/>
          <p:nvPr/>
        </p:nvSpPr>
        <p:spPr>
          <a:xfrm>
            <a:off x="0" y="5092700"/>
            <a:ext cx="9144000" cy="6179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16">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5.xml"/><Relationship Id="rId18" Type="http://schemas.openxmlformats.org/officeDocument/2006/relationships/slide" Target="slide7.xml"/><Relationship Id="rId3" Type="http://schemas.openxmlformats.org/officeDocument/2006/relationships/slide" Target="slide14.xml"/><Relationship Id="rId21" Type="http://schemas.openxmlformats.org/officeDocument/2006/relationships/slide" Target="slide10.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5.xml"/><Relationship Id="rId20"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22.xml"/><Relationship Id="rId24" Type="http://schemas.openxmlformats.org/officeDocument/2006/relationships/slide" Target="slide13.xml"/><Relationship Id="rId5" Type="http://schemas.openxmlformats.org/officeDocument/2006/relationships/slide" Target="slide16.xml"/><Relationship Id="rId15" Type="http://schemas.openxmlformats.org/officeDocument/2006/relationships/slide" Target="slide4.xml"/><Relationship Id="rId23" Type="http://schemas.openxmlformats.org/officeDocument/2006/relationships/slide" Target="slide12.xml"/><Relationship Id="rId10" Type="http://schemas.openxmlformats.org/officeDocument/2006/relationships/slide" Target="slide21.xml"/><Relationship Id="rId19" Type="http://schemas.openxmlformats.org/officeDocument/2006/relationships/slide" Target="slide8.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3.xml"/><Relationship Id="rId22"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
          <p:cNvSpPr txBox="1">
            <a:spLocks noGrp="1"/>
          </p:cNvSpPr>
          <p:nvPr>
            <p:ph type="title"/>
          </p:nvPr>
        </p:nvSpPr>
        <p:spPr>
          <a:xfrm>
            <a:off x="2756151" y="1418225"/>
            <a:ext cx="5835300" cy="1170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Business Service Layer</a:t>
            </a:r>
            <a:endParaRPr dirty="0"/>
          </a:p>
        </p:txBody>
      </p:sp>
      <p:sp>
        <p:nvSpPr>
          <p:cNvPr id="375" name="Google Shape;375;p1"/>
          <p:cNvSpPr txBox="1"/>
          <p:nvPr/>
        </p:nvSpPr>
        <p:spPr>
          <a:xfrm>
            <a:off x="2756149" y="2523648"/>
            <a:ext cx="6041621" cy="10953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rgbClr val="FFFFFF"/>
                </a:solidFill>
                <a:latin typeface="Arial"/>
                <a:ea typeface="Arial"/>
                <a:cs typeface="Arial"/>
                <a:sym typeface="Arial"/>
              </a:rPr>
              <a:t>Proposal for Federal Government</a:t>
            </a:r>
            <a:endParaRPr sz="3600" b="1" i="0" u="none" strike="noStrike" cap="none">
              <a:solidFill>
                <a:srgbClr val="FFFFFF"/>
              </a:solidFill>
              <a:latin typeface="Arial"/>
              <a:ea typeface="Arial"/>
              <a:cs typeface="Arial"/>
              <a:sym typeface="Arial"/>
            </a:endParaRPr>
          </a:p>
        </p:txBody>
      </p:sp>
      <p:sp>
        <p:nvSpPr>
          <p:cNvPr id="376" name="Google Shape;376;p1"/>
          <p:cNvSpPr txBox="1">
            <a:spLocks noGrp="1"/>
          </p:cNvSpPr>
          <p:nvPr>
            <p:ph type="subTitle" idx="1"/>
          </p:nvPr>
        </p:nvSpPr>
        <p:spPr>
          <a:xfrm>
            <a:off x="2756150" y="4532625"/>
            <a:ext cx="5835300" cy="44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n-US"/>
              <a:t>March 2021</a:t>
            </a:r>
            <a:endParaRPr/>
          </a:p>
        </p:txBody>
      </p:sp>
      <p:sp>
        <p:nvSpPr>
          <p:cNvPr id="377" name="Google Shape;37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c0874ab985_0_705"/>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End User Services</a:t>
            </a:r>
            <a:endParaRPr dirty="0">
              <a:latin typeface="Public Sans"/>
              <a:ea typeface="Public Sans"/>
              <a:cs typeface="Public Sans"/>
              <a:sym typeface="Public Sans"/>
            </a:endParaRPr>
          </a:p>
        </p:txBody>
      </p:sp>
      <p:grpSp>
        <p:nvGrpSpPr>
          <p:cNvPr id="704" name="Google Shape;704;gc0874ab985_0_705"/>
          <p:cNvGrpSpPr/>
          <p:nvPr/>
        </p:nvGrpSpPr>
        <p:grpSpPr>
          <a:xfrm>
            <a:off x="1614279" y="607732"/>
            <a:ext cx="1503996" cy="1811429"/>
            <a:chOff x="1118979" y="658472"/>
            <a:chExt cx="1503996" cy="1811429"/>
          </a:xfrm>
        </p:grpSpPr>
        <p:grpSp>
          <p:nvGrpSpPr>
            <p:cNvPr id="705" name="Google Shape;705;gc0874ab985_0_705"/>
            <p:cNvGrpSpPr/>
            <p:nvPr/>
          </p:nvGrpSpPr>
          <p:grpSpPr>
            <a:xfrm>
              <a:off x="1222700" y="968025"/>
              <a:ext cx="1400275" cy="1501876"/>
              <a:chOff x="2718650" y="968025"/>
              <a:chExt cx="1400275" cy="1501876"/>
            </a:xfrm>
          </p:grpSpPr>
          <p:sp>
            <p:nvSpPr>
              <p:cNvPr id="706" name="Google Shape;706;gc0874ab985_0_705"/>
              <p:cNvSpPr/>
              <p:nvPr/>
            </p:nvSpPr>
            <p:spPr>
              <a:xfrm>
                <a:off x="2718650" y="1120425"/>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07" name="Google Shape;707;gc0874ab985_0_705"/>
              <p:cNvSpPr/>
              <p:nvPr/>
            </p:nvSpPr>
            <p:spPr>
              <a:xfrm>
                <a:off x="2718650" y="1120425"/>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08" name="Google Shape;708;gc0874ab985_0_705"/>
              <p:cNvSpPr/>
              <p:nvPr/>
            </p:nvSpPr>
            <p:spPr>
              <a:xfrm>
                <a:off x="2718650" y="1044225"/>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09" name="Google Shape;709;gc0874ab985_0_705"/>
              <p:cNvSpPr/>
              <p:nvPr/>
            </p:nvSpPr>
            <p:spPr>
              <a:xfrm>
                <a:off x="2718650" y="9680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10" name="Google Shape;710;gc0874ab985_0_705"/>
              <p:cNvSpPr txBox="1"/>
              <p:nvPr/>
            </p:nvSpPr>
            <p:spPr>
              <a:xfrm>
                <a:off x="2922225" y="1977592"/>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Mobile</a:t>
                </a:r>
                <a:endParaRPr sz="900" b="0" i="0" u="none" strike="noStrike" cap="none">
                  <a:solidFill>
                    <a:schemeClr val="lt1"/>
                  </a:solidFill>
                  <a:latin typeface="Public Sans"/>
                  <a:ea typeface="Public Sans"/>
                  <a:cs typeface="Public Sans"/>
                  <a:sym typeface="Public Sans"/>
                </a:endParaRPr>
              </a:p>
            </p:txBody>
          </p:sp>
          <p:sp>
            <p:nvSpPr>
              <p:cNvPr id="711" name="Google Shape;711;gc0874ab985_0_705"/>
              <p:cNvSpPr txBox="1"/>
              <p:nvPr/>
            </p:nvSpPr>
            <p:spPr>
              <a:xfrm>
                <a:off x="2922225" y="2296801"/>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Virtual Client</a:t>
                </a:r>
                <a:endParaRPr sz="900" b="0" i="0" u="none" strike="noStrike" cap="none">
                  <a:solidFill>
                    <a:schemeClr val="lt1"/>
                  </a:solidFill>
                  <a:latin typeface="Public Sans"/>
                  <a:ea typeface="Public Sans"/>
                  <a:cs typeface="Public Sans"/>
                  <a:sym typeface="Public Sans"/>
                </a:endParaRPr>
              </a:p>
            </p:txBody>
          </p:sp>
          <p:sp>
            <p:nvSpPr>
              <p:cNvPr id="712" name="Google Shape;712;gc0874ab985_0_705"/>
              <p:cNvSpPr txBox="1"/>
              <p:nvPr/>
            </p:nvSpPr>
            <p:spPr>
              <a:xfrm>
                <a:off x="2922225" y="1658384"/>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Computer</a:t>
                </a:r>
                <a:endParaRPr sz="900" b="0" i="0" u="none" strike="noStrike" cap="none">
                  <a:solidFill>
                    <a:schemeClr val="lt1"/>
                  </a:solidFill>
                  <a:latin typeface="Public Sans"/>
                  <a:ea typeface="Public Sans"/>
                  <a:cs typeface="Public Sans"/>
                  <a:sym typeface="Public Sans"/>
                </a:endParaRPr>
              </a:p>
            </p:txBody>
          </p:sp>
          <p:sp>
            <p:nvSpPr>
              <p:cNvPr id="713" name="Google Shape;713;gc0874ab985_0_705"/>
              <p:cNvSpPr txBox="1"/>
              <p:nvPr/>
            </p:nvSpPr>
            <p:spPr>
              <a:xfrm>
                <a:off x="2922225" y="1272275"/>
                <a:ext cx="1196700" cy="240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Bring Your Own Device</a:t>
                </a:r>
                <a:endParaRPr sz="900" b="0" i="0" u="none" strike="noStrike" cap="none">
                  <a:solidFill>
                    <a:schemeClr val="lt1"/>
                  </a:solidFill>
                  <a:latin typeface="Public Sans"/>
                  <a:ea typeface="Public Sans"/>
                  <a:cs typeface="Public Sans"/>
                  <a:sym typeface="Public Sans"/>
                </a:endParaRPr>
              </a:p>
            </p:txBody>
          </p:sp>
        </p:grpSp>
        <p:grpSp>
          <p:nvGrpSpPr>
            <p:cNvPr id="714" name="Google Shape;714;gc0874ab985_0_705"/>
            <p:cNvGrpSpPr/>
            <p:nvPr/>
          </p:nvGrpSpPr>
          <p:grpSpPr>
            <a:xfrm>
              <a:off x="1118979" y="658472"/>
              <a:ext cx="987600" cy="475500"/>
              <a:chOff x="2614929" y="792100"/>
              <a:chExt cx="987600" cy="475500"/>
            </a:xfrm>
          </p:grpSpPr>
          <p:sp>
            <p:nvSpPr>
              <p:cNvPr id="715" name="Google Shape;715;gc0874ab985_0_705"/>
              <p:cNvSpPr/>
              <p:nvPr/>
            </p:nvSpPr>
            <p:spPr>
              <a:xfrm>
                <a:off x="2614929"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16" name="Google Shape;716;gc0874ab985_0_705"/>
              <p:cNvSpPr txBox="1"/>
              <p:nvPr/>
            </p:nvSpPr>
            <p:spPr>
              <a:xfrm>
                <a:off x="2614929"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Client Computing</a:t>
                </a:r>
                <a:endParaRPr sz="900" b="1" i="0" u="none" strike="noStrike" cap="none">
                  <a:solidFill>
                    <a:schemeClr val="dk1"/>
                  </a:solidFill>
                  <a:latin typeface="Public Sans"/>
                  <a:ea typeface="Public Sans"/>
                  <a:cs typeface="Public Sans"/>
                  <a:sym typeface="Public Sans"/>
                </a:endParaRPr>
              </a:p>
            </p:txBody>
          </p:sp>
        </p:grpSp>
      </p:grpSp>
      <p:grpSp>
        <p:nvGrpSpPr>
          <p:cNvPr id="717" name="Google Shape;717;gc0874ab985_0_705"/>
          <p:cNvGrpSpPr/>
          <p:nvPr/>
        </p:nvGrpSpPr>
        <p:grpSpPr>
          <a:xfrm>
            <a:off x="5527843" y="607732"/>
            <a:ext cx="2098877" cy="1156291"/>
            <a:chOff x="6740023" y="658470"/>
            <a:chExt cx="2098877" cy="1156291"/>
          </a:xfrm>
        </p:grpSpPr>
        <p:grpSp>
          <p:nvGrpSpPr>
            <p:cNvPr id="718" name="Google Shape;718;gc0874ab985_0_705"/>
            <p:cNvGrpSpPr/>
            <p:nvPr/>
          </p:nvGrpSpPr>
          <p:grpSpPr>
            <a:xfrm>
              <a:off x="6849605" y="1120299"/>
              <a:ext cx="1989295" cy="694462"/>
              <a:chOff x="6849605" y="1120299"/>
              <a:chExt cx="1989295" cy="694462"/>
            </a:xfrm>
          </p:grpSpPr>
          <p:sp>
            <p:nvSpPr>
              <p:cNvPr id="719" name="Google Shape;719;gc0874ab985_0_705"/>
              <p:cNvSpPr/>
              <p:nvPr/>
            </p:nvSpPr>
            <p:spPr>
              <a:xfrm>
                <a:off x="6849605" y="1120299"/>
                <a:ext cx="255900" cy="252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20" name="Google Shape;720;gc0874ab985_0_705"/>
              <p:cNvSpPr txBox="1"/>
              <p:nvPr/>
            </p:nvSpPr>
            <p:spPr>
              <a:xfrm>
                <a:off x="7147500" y="1272275"/>
                <a:ext cx="1691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Network Access</a:t>
                </a:r>
                <a:endParaRPr sz="900" b="1" i="0" u="none" strike="noStrike" cap="none">
                  <a:solidFill>
                    <a:schemeClr val="dk1"/>
                  </a:solidFill>
                  <a:latin typeface="Public Sans"/>
                  <a:ea typeface="Public Sans"/>
                  <a:cs typeface="Public Sans"/>
                  <a:sym typeface="Public Sans"/>
                </a:endParaRPr>
              </a:p>
            </p:txBody>
          </p:sp>
          <p:sp>
            <p:nvSpPr>
              <p:cNvPr id="721" name="Google Shape;721;gc0874ab985_0_705"/>
              <p:cNvSpPr/>
              <p:nvPr/>
            </p:nvSpPr>
            <p:spPr>
              <a:xfrm>
                <a:off x="6849605" y="1120300"/>
                <a:ext cx="255900" cy="542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22" name="Google Shape;722;gc0874ab985_0_705"/>
              <p:cNvSpPr txBox="1"/>
              <p:nvPr/>
            </p:nvSpPr>
            <p:spPr>
              <a:xfrm>
                <a:off x="7147500" y="1605061"/>
                <a:ext cx="1691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Remote Access</a:t>
                </a:r>
                <a:endParaRPr sz="900" b="0" i="0" u="none" strike="noStrike" cap="none">
                  <a:solidFill>
                    <a:schemeClr val="lt1"/>
                  </a:solidFill>
                  <a:latin typeface="Public Sans"/>
                  <a:ea typeface="Public Sans"/>
                  <a:cs typeface="Public Sans"/>
                  <a:sym typeface="Public Sans"/>
                </a:endParaRPr>
              </a:p>
            </p:txBody>
          </p:sp>
        </p:grpSp>
        <p:grpSp>
          <p:nvGrpSpPr>
            <p:cNvPr id="723" name="Google Shape;723;gc0874ab985_0_705"/>
            <p:cNvGrpSpPr/>
            <p:nvPr/>
          </p:nvGrpSpPr>
          <p:grpSpPr>
            <a:xfrm>
              <a:off x="6740023" y="658470"/>
              <a:ext cx="987600" cy="475500"/>
              <a:chOff x="6740023" y="792098"/>
              <a:chExt cx="987600" cy="475500"/>
            </a:xfrm>
          </p:grpSpPr>
          <p:sp>
            <p:nvSpPr>
              <p:cNvPr id="724" name="Google Shape;724;gc0874ab985_0_705"/>
              <p:cNvSpPr/>
              <p:nvPr/>
            </p:nvSpPr>
            <p:spPr>
              <a:xfrm>
                <a:off x="6740023" y="792098"/>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25" name="Google Shape;725;gc0874ab985_0_705"/>
              <p:cNvSpPr txBox="1"/>
              <p:nvPr/>
            </p:nvSpPr>
            <p:spPr>
              <a:xfrm>
                <a:off x="6740023" y="792098"/>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Connectivity</a:t>
                </a:r>
                <a:endParaRPr sz="900" b="1" i="0" u="none" strike="noStrike" cap="none">
                  <a:solidFill>
                    <a:schemeClr val="dk1"/>
                  </a:solidFill>
                  <a:latin typeface="Public Sans"/>
                  <a:ea typeface="Public Sans"/>
                  <a:cs typeface="Public Sans"/>
                  <a:sym typeface="Public Sans"/>
                </a:endParaRPr>
              </a:p>
            </p:txBody>
          </p:sp>
        </p:grpSp>
      </p:grpSp>
      <p:grpSp>
        <p:nvGrpSpPr>
          <p:cNvPr id="726" name="Google Shape;726;gc0874ab985_0_705"/>
          <p:cNvGrpSpPr/>
          <p:nvPr/>
        </p:nvGrpSpPr>
        <p:grpSpPr>
          <a:xfrm>
            <a:off x="3568711" y="607732"/>
            <a:ext cx="1508695" cy="1811434"/>
            <a:chOff x="3785979" y="658472"/>
            <a:chExt cx="1508695" cy="1811434"/>
          </a:xfrm>
        </p:grpSpPr>
        <p:sp>
          <p:nvSpPr>
            <p:cNvPr id="727" name="Google Shape;727;gc0874ab985_0_705"/>
            <p:cNvSpPr/>
            <p:nvPr/>
          </p:nvSpPr>
          <p:spPr>
            <a:xfrm>
              <a:off x="3894388" y="1120425"/>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28" name="Google Shape;728;gc0874ab985_0_705"/>
            <p:cNvSpPr/>
            <p:nvPr/>
          </p:nvSpPr>
          <p:spPr>
            <a:xfrm>
              <a:off x="3894388" y="1120425"/>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29" name="Google Shape;729;gc0874ab985_0_705"/>
            <p:cNvSpPr/>
            <p:nvPr/>
          </p:nvSpPr>
          <p:spPr>
            <a:xfrm>
              <a:off x="3894388" y="1044225"/>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30" name="Google Shape;730;gc0874ab985_0_705"/>
            <p:cNvSpPr/>
            <p:nvPr/>
          </p:nvSpPr>
          <p:spPr>
            <a:xfrm>
              <a:off x="3894388" y="9680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31" name="Google Shape;731;gc0874ab985_0_705"/>
            <p:cNvSpPr txBox="1"/>
            <p:nvPr/>
          </p:nvSpPr>
          <p:spPr>
            <a:xfrm>
              <a:off x="4097963" y="1955296"/>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Print</a:t>
              </a:r>
              <a:endParaRPr sz="900" b="0" i="0" u="none" strike="noStrike" cap="none">
                <a:solidFill>
                  <a:schemeClr val="lt1"/>
                </a:solidFill>
                <a:latin typeface="Public Sans"/>
                <a:ea typeface="Public Sans"/>
                <a:cs typeface="Public Sans"/>
                <a:sym typeface="Public Sans"/>
              </a:endParaRPr>
            </a:p>
          </p:txBody>
        </p:sp>
        <p:sp>
          <p:nvSpPr>
            <p:cNvPr id="732" name="Google Shape;732;gc0874ab985_0_705"/>
            <p:cNvSpPr txBox="1"/>
            <p:nvPr/>
          </p:nvSpPr>
          <p:spPr>
            <a:xfrm>
              <a:off x="4097963" y="2296806"/>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Productivity</a:t>
              </a:r>
              <a:endParaRPr sz="900" b="0" i="0" u="none" strike="noStrike" cap="none">
                <a:solidFill>
                  <a:schemeClr val="lt1"/>
                </a:solidFill>
                <a:latin typeface="Public Sans"/>
                <a:ea typeface="Public Sans"/>
                <a:cs typeface="Public Sans"/>
                <a:sym typeface="Public Sans"/>
              </a:endParaRPr>
            </a:p>
          </p:txBody>
        </p:sp>
        <p:sp>
          <p:nvSpPr>
            <p:cNvPr id="733" name="Google Shape;733;gc0874ab985_0_705"/>
            <p:cNvSpPr txBox="1"/>
            <p:nvPr/>
          </p:nvSpPr>
          <p:spPr>
            <a:xfrm>
              <a:off x="4097963" y="1613785"/>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Communication</a:t>
              </a:r>
              <a:endParaRPr sz="900" b="0" i="0" u="none" strike="noStrike" cap="none">
                <a:solidFill>
                  <a:schemeClr val="lt1"/>
                </a:solidFill>
                <a:latin typeface="Public Sans"/>
                <a:ea typeface="Public Sans"/>
                <a:cs typeface="Public Sans"/>
                <a:sym typeface="Public Sans"/>
              </a:endParaRPr>
            </a:p>
          </p:txBody>
        </p:sp>
        <p:sp>
          <p:nvSpPr>
            <p:cNvPr id="734" name="Google Shape;734;gc0874ab985_0_705"/>
            <p:cNvSpPr txBox="1"/>
            <p:nvPr/>
          </p:nvSpPr>
          <p:spPr>
            <a:xfrm>
              <a:off x="4097974" y="1272275"/>
              <a:ext cx="1196700" cy="173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Collaboration</a:t>
              </a:r>
              <a:endParaRPr sz="900" b="0" i="0" u="none" strike="noStrike" cap="none">
                <a:solidFill>
                  <a:schemeClr val="lt1"/>
                </a:solidFill>
                <a:latin typeface="Public Sans"/>
                <a:ea typeface="Public Sans"/>
                <a:cs typeface="Public Sans"/>
                <a:sym typeface="Public Sans"/>
              </a:endParaRPr>
            </a:p>
          </p:txBody>
        </p:sp>
        <p:grpSp>
          <p:nvGrpSpPr>
            <p:cNvPr id="735" name="Google Shape;735;gc0874ab985_0_705"/>
            <p:cNvGrpSpPr/>
            <p:nvPr/>
          </p:nvGrpSpPr>
          <p:grpSpPr>
            <a:xfrm>
              <a:off x="3785979" y="658472"/>
              <a:ext cx="987600" cy="475500"/>
              <a:chOff x="2614929" y="792100"/>
              <a:chExt cx="987600" cy="475500"/>
            </a:xfrm>
          </p:grpSpPr>
          <p:sp>
            <p:nvSpPr>
              <p:cNvPr id="736" name="Google Shape;736;gc0874ab985_0_705"/>
              <p:cNvSpPr/>
              <p:nvPr/>
            </p:nvSpPr>
            <p:spPr>
              <a:xfrm>
                <a:off x="2614929"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37" name="Google Shape;737;gc0874ab985_0_705"/>
              <p:cNvSpPr txBox="1"/>
              <p:nvPr/>
            </p:nvSpPr>
            <p:spPr>
              <a:xfrm>
                <a:off x="2614929"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Communication &amp; Collaboration</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gc0874ab985_0_767"/>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Infrastructure Services</a:t>
            </a:r>
            <a:endParaRPr dirty="0">
              <a:latin typeface="Public Sans"/>
              <a:ea typeface="Public Sans"/>
              <a:cs typeface="Public Sans"/>
              <a:sym typeface="Public Sans"/>
            </a:endParaRPr>
          </a:p>
        </p:txBody>
      </p:sp>
      <p:grpSp>
        <p:nvGrpSpPr>
          <p:cNvPr id="743" name="Google Shape;743;gc0874ab985_0_767"/>
          <p:cNvGrpSpPr/>
          <p:nvPr/>
        </p:nvGrpSpPr>
        <p:grpSpPr>
          <a:xfrm>
            <a:off x="478155" y="645483"/>
            <a:ext cx="1557595" cy="1070213"/>
            <a:chOff x="478155" y="648060"/>
            <a:chExt cx="1557595" cy="1070213"/>
          </a:xfrm>
        </p:grpSpPr>
        <p:sp>
          <p:nvSpPr>
            <p:cNvPr id="744" name="Google Shape;744;gc0874ab985_0_767"/>
            <p:cNvSpPr/>
            <p:nvPr/>
          </p:nvSpPr>
          <p:spPr>
            <a:xfrm>
              <a:off x="582569" y="1112849"/>
              <a:ext cx="164700" cy="17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45" name="Google Shape;745;gc0874ab985_0_767"/>
            <p:cNvSpPr/>
            <p:nvPr/>
          </p:nvSpPr>
          <p:spPr>
            <a:xfrm>
              <a:off x="582569" y="1112850"/>
              <a:ext cx="164700" cy="47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46" name="Google Shape;746;gc0874ab985_0_767"/>
            <p:cNvSpPr txBox="1"/>
            <p:nvPr/>
          </p:nvSpPr>
          <p:spPr>
            <a:xfrm>
              <a:off x="782350" y="1196076"/>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Enterprise Data Center</a:t>
              </a:r>
              <a:endParaRPr sz="1400" b="0" i="0" u="none" strike="noStrike" cap="none">
                <a:solidFill>
                  <a:srgbClr val="000000"/>
                </a:solidFill>
                <a:latin typeface="Arial"/>
                <a:ea typeface="Arial"/>
                <a:cs typeface="Arial"/>
                <a:sym typeface="Arial"/>
              </a:endParaRPr>
            </a:p>
          </p:txBody>
        </p:sp>
        <p:sp>
          <p:nvSpPr>
            <p:cNvPr id="747" name="Google Shape;747;gc0874ab985_0_767"/>
            <p:cNvSpPr txBox="1"/>
            <p:nvPr/>
          </p:nvSpPr>
          <p:spPr>
            <a:xfrm>
              <a:off x="782350" y="1542173"/>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Other Data Center</a:t>
              </a:r>
              <a:endParaRPr sz="1400" b="0" i="0" u="none" strike="noStrike" cap="none">
                <a:solidFill>
                  <a:srgbClr val="000000"/>
                </a:solidFill>
                <a:latin typeface="Arial"/>
                <a:ea typeface="Arial"/>
                <a:cs typeface="Arial"/>
                <a:sym typeface="Arial"/>
              </a:endParaRPr>
            </a:p>
          </p:txBody>
        </p:sp>
        <p:sp>
          <p:nvSpPr>
            <p:cNvPr id="748" name="Google Shape;748;gc0874ab985_0_767"/>
            <p:cNvSpPr/>
            <p:nvPr/>
          </p:nvSpPr>
          <p:spPr>
            <a:xfrm>
              <a:off x="478155" y="64806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49" name="Google Shape;749;gc0874ab985_0_767"/>
            <p:cNvSpPr txBox="1"/>
            <p:nvPr/>
          </p:nvSpPr>
          <p:spPr>
            <a:xfrm>
              <a:off x="478155" y="64806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Data Center</a:t>
              </a:r>
              <a:endParaRPr sz="1400" b="0" i="0" u="none" strike="noStrike" cap="none">
                <a:solidFill>
                  <a:srgbClr val="000000"/>
                </a:solidFill>
                <a:latin typeface="Public Sans"/>
                <a:ea typeface="Public Sans"/>
                <a:cs typeface="Public Sans"/>
                <a:sym typeface="Public Sans"/>
              </a:endParaRPr>
            </a:p>
          </p:txBody>
        </p:sp>
      </p:grpSp>
      <p:grpSp>
        <p:nvGrpSpPr>
          <p:cNvPr id="750" name="Google Shape;750;gc0874ab985_0_767"/>
          <p:cNvGrpSpPr/>
          <p:nvPr/>
        </p:nvGrpSpPr>
        <p:grpSpPr>
          <a:xfrm>
            <a:off x="2478521" y="645483"/>
            <a:ext cx="1508421" cy="2826982"/>
            <a:chOff x="2490579" y="658472"/>
            <a:chExt cx="1508421" cy="2826982"/>
          </a:xfrm>
        </p:grpSpPr>
        <p:sp>
          <p:nvSpPr>
            <p:cNvPr id="751" name="Google Shape;751;gc0874ab985_0_767"/>
            <p:cNvSpPr/>
            <p:nvPr/>
          </p:nvSpPr>
          <p:spPr>
            <a:xfrm>
              <a:off x="2594300" y="1120425"/>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52" name="Google Shape;752;gc0874ab985_0_767"/>
            <p:cNvSpPr/>
            <p:nvPr/>
          </p:nvSpPr>
          <p:spPr>
            <a:xfrm>
              <a:off x="2594300" y="1120425"/>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53" name="Google Shape;753;gc0874ab985_0_767"/>
            <p:cNvSpPr/>
            <p:nvPr/>
          </p:nvSpPr>
          <p:spPr>
            <a:xfrm>
              <a:off x="2594300" y="1120425"/>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54" name="Google Shape;754;gc0874ab985_0_767"/>
            <p:cNvSpPr/>
            <p:nvPr/>
          </p:nvSpPr>
          <p:spPr>
            <a:xfrm>
              <a:off x="2594300" y="11204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55" name="Google Shape;755;gc0874ab985_0_767"/>
            <p:cNvSpPr txBox="1"/>
            <p:nvPr/>
          </p:nvSpPr>
          <p:spPr>
            <a:xfrm>
              <a:off x="2802300" y="2039347"/>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Internet</a:t>
              </a:r>
              <a:endParaRPr sz="900" b="0" i="0" u="none" strike="noStrike" cap="none">
                <a:solidFill>
                  <a:schemeClr val="lt1"/>
                </a:solidFill>
                <a:latin typeface="Public Sans"/>
                <a:ea typeface="Public Sans"/>
                <a:cs typeface="Public Sans"/>
                <a:sym typeface="Public Sans"/>
              </a:endParaRPr>
            </a:p>
          </p:txBody>
        </p:sp>
        <p:sp>
          <p:nvSpPr>
            <p:cNvPr id="756" name="Google Shape;756;gc0874ab985_0_767"/>
            <p:cNvSpPr txBox="1"/>
            <p:nvPr/>
          </p:nvSpPr>
          <p:spPr>
            <a:xfrm>
              <a:off x="2802300" y="2422882"/>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Load Balancing</a:t>
              </a:r>
              <a:endParaRPr sz="900" b="0" i="0" u="none" strike="noStrike" cap="none">
                <a:solidFill>
                  <a:schemeClr val="lt1"/>
                </a:solidFill>
                <a:latin typeface="Public Sans"/>
                <a:ea typeface="Public Sans"/>
                <a:cs typeface="Public Sans"/>
                <a:sym typeface="Public Sans"/>
              </a:endParaRPr>
            </a:p>
          </p:txBody>
        </p:sp>
        <p:sp>
          <p:nvSpPr>
            <p:cNvPr id="757" name="Google Shape;757;gc0874ab985_0_767"/>
            <p:cNvSpPr txBox="1"/>
            <p:nvPr/>
          </p:nvSpPr>
          <p:spPr>
            <a:xfrm>
              <a:off x="2802300" y="1655811"/>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Domain Services</a:t>
              </a:r>
              <a:endParaRPr sz="900" b="0" i="0" u="none" strike="noStrike" cap="none">
                <a:solidFill>
                  <a:schemeClr val="lt1"/>
                </a:solidFill>
                <a:latin typeface="Public Sans"/>
                <a:ea typeface="Public Sans"/>
                <a:cs typeface="Public Sans"/>
                <a:sym typeface="Public Sans"/>
              </a:endParaRPr>
            </a:p>
          </p:txBody>
        </p:sp>
        <p:sp>
          <p:nvSpPr>
            <p:cNvPr id="758" name="Google Shape;758;gc0874ab985_0_767"/>
            <p:cNvSpPr txBox="1"/>
            <p:nvPr/>
          </p:nvSpPr>
          <p:spPr>
            <a:xfrm>
              <a:off x="2802300" y="1272275"/>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Data Network</a:t>
              </a:r>
              <a:endParaRPr sz="900" b="0" i="0" u="none" strike="noStrike" cap="none">
                <a:solidFill>
                  <a:schemeClr val="lt1"/>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Public Sans"/>
                <a:ea typeface="Public Sans"/>
                <a:cs typeface="Public Sans"/>
                <a:sym typeface="Public Sans"/>
              </a:endParaRPr>
            </a:p>
          </p:txBody>
        </p:sp>
        <p:sp>
          <p:nvSpPr>
            <p:cNvPr id="759" name="Google Shape;759;gc0874ab985_0_767"/>
            <p:cNvSpPr/>
            <p:nvPr/>
          </p:nvSpPr>
          <p:spPr>
            <a:xfrm>
              <a:off x="2490579" y="65847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60" name="Google Shape;760;gc0874ab985_0_767"/>
            <p:cNvSpPr txBox="1"/>
            <p:nvPr/>
          </p:nvSpPr>
          <p:spPr>
            <a:xfrm>
              <a:off x="2490579" y="658472"/>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Network</a:t>
              </a:r>
              <a:endParaRPr sz="900" b="1" i="0" u="none" strike="noStrike" cap="none">
                <a:solidFill>
                  <a:schemeClr val="dk1"/>
                </a:solidFill>
                <a:latin typeface="Public Sans"/>
                <a:ea typeface="Public Sans"/>
                <a:cs typeface="Public Sans"/>
                <a:sym typeface="Public Sans"/>
              </a:endParaRPr>
            </a:p>
          </p:txBody>
        </p:sp>
        <p:sp>
          <p:nvSpPr>
            <p:cNvPr id="761" name="Google Shape;761;gc0874ab985_0_767"/>
            <p:cNvSpPr/>
            <p:nvPr/>
          </p:nvSpPr>
          <p:spPr>
            <a:xfrm>
              <a:off x="2594300" y="15014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62" name="Google Shape;762;gc0874ab985_0_767"/>
            <p:cNvSpPr/>
            <p:nvPr/>
          </p:nvSpPr>
          <p:spPr>
            <a:xfrm>
              <a:off x="2594300" y="19586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63" name="Google Shape;763;gc0874ab985_0_767"/>
            <p:cNvSpPr txBox="1"/>
            <p:nvPr/>
          </p:nvSpPr>
          <p:spPr>
            <a:xfrm>
              <a:off x="2802300" y="2806418"/>
              <a:ext cx="1196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Virtual Private Network</a:t>
              </a:r>
              <a:endParaRPr sz="900" b="0" i="0" u="none" strike="noStrike" cap="none">
                <a:solidFill>
                  <a:schemeClr val="lt1"/>
                </a:solidFill>
                <a:latin typeface="Public Sans"/>
                <a:ea typeface="Public Sans"/>
                <a:cs typeface="Public Sans"/>
                <a:sym typeface="Public Sans"/>
              </a:endParaRPr>
            </a:p>
          </p:txBody>
        </p:sp>
        <p:sp>
          <p:nvSpPr>
            <p:cNvPr id="764" name="Google Shape;764;gc0874ab985_0_767"/>
            <p:cNvSpPr txBox="1"/>
            <p:nvPr/>
          </p:nvSpPr>
          <p:spPr>
            <a:xfrm>
              <a:off x="2802300" y="3309354"/>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Voice Network</a:t>
              </a:r>
              <a:endParaRPr sz="900" b="0" i="0" u="none" strike="noStrike" cap="none">
                <a:solidFill>
                  <a:schemeClr val="lt1"/>
                </a:solidFill>
                <a:latin typeface="Public Sans"/>
                <a:ea typeface="Public Sans"/>
                <a:cs typeface="Public Sans"/>
                <a:sym typeface="Public Sans"/>
              </a:endParaRPr>
            </a:p>
          </p:txBody>
        </p:sp>
      </p:grpSp>
      <p:grpSp>
        <p:nvGrpSpPr>
          <p:cNvPr id="765" name="Google Shape;765;gc0874ab985_0_767"/>
          <p:cNvGrpSpPr/>
          <p:nvPr/>
        </p:nvGrpSpPr>
        <p:grpSpPr>
          <a:xfrm>
            <a:off x="4429712" y="645483"/>
            <a:ext cx="1504296" cy="1925954"/>
            <a:chOff x="4395579" y="658472"/>
            <a:chExt cx="1504296" cy="1925954"/>
          </a:xfrm>
        </p:grpSpPr>
        <p:sp>
          <p:nvSpPr>
            <p:cNvPr id="766" name="Google Shape;766;gc0874ab985_0_767"/>
            <p:cNvSpPr/>
            <p:nvPr/>
          </p:nvSpPr>
          <p:spPr>
            <a:xfrm>
              <a:off x="4499300" y="1120425"/>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67" name="Google Shape;767;gc0874ab985_0_767"/>
            <p:cNvSpPr/>
            <p:nvPr/>
          </p:nvSpPr>
          <p:spPr>
            <a:xfrm>
              <a:off x="4499300" y="1120425"/>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68" name="Google Shape;768;gc0874ab985_0_767"/>
            <p:cNvSpPr/>
            <p:nvPr/>
          </p:nvSpPr>
          <p:spPr>
            <a:xfrm>
              <a:off x="4499300" y="1044225"/>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69" name="Google Shape;769;gc0874ab985_0_767"/>
            <p:cNvSpPr/>
            <p:nvPr/>
          </p:nvSpPr>
          <p:spPr>
            <a:xfrm>
              <a:off x="4499300" y="10442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70" name="Google Shape;770;gc0874ab985_0_767"/>
            <p:cNvSpPr txBox="1"/>
            <p:nvPr/>
          </p:nvSpPr>
          <p:spPr>
            <a:xfrm>
              <a:off x="4703175" y="1987042"/>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Physical Compute</a:t>
              </a:r>
              <a:endParaRPr sz="900" b="0" i="0" u="none" strike="noStrike" cap="none">
                <a:solidFill>
                  <a:schemeClr val="lt1"/>
                </a:solidFill>
                <a:latin typeface="Public Sans"/>
                <a:ea typeface="Public Sans"/>
                <a:cs typeface="Public Sans"/>
                <a:sym typeface="Public Sans"/>
              </a:endParaRPr>
            </a:p>
          </p:txBody>
        </p:sp>
        <p:sp>
          <p:nvSpPr>
            <p:cNvPr id="771" name="Google Shape;771;gc0874ab985_0_767"/>
            <p:cNvSpPr txBox="1"/>
            <p:nvPr/>
          </p:nvSpPr>
          <p:spPr>
            <a:xfrm>
              <a:off x="4703175" y="2344425"/>
              <a:ext cx="1196700" cy="240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Virtual Compute &amp; Containers</a:t>
              </a:r>
              <a:endParaRPr sz="900" b="0" i="0" u="none" strike="noStrike" cap="none">
                <a:solidFill>
                  <a:schemeClr val="lt1"/>
                </a:solidFill>
                <a:latin typeface="Public Sans"/>
                <a:ea typeface="Public Sans"/>
                <a:cs typeface="Public Sans"/>
                <a:sym typeface="Public Sans"/>
              </a:endParaRPr>
            </a:p>
          </p:txBody>
        </p:sp>
        <p:sp>
          <p:nvSpPr>
            <p:cNvPr id="772" name="Google Shape;772;gc0874ab985_0_767"/>
            <p:cNvSpPr txBox="1"/>
            <p:nvPr/>
          </p:nvSpPr>
          <p:spPr>
            <a:xfrm>
              <a:off x="4703175" y="1629659"/>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Mainframe</a:t>
              </a:r>
              <a:endParaRPr sz="900" b="0" i="0" u="none" strike="noStrike" cap="none">
                <a:solidFill>
                  <a:schemeClr val="lt1"/>
                </a:solidFill>
                <a:latin typeface="Public Sans"/>
                <a:ea typeface="Public Sans"/>
                <a:cs typeface="Public Sans"/>
                <a:sym typeface="Public Sans"/>
              </a:endParaRPr>
            </a:p>
          </p:txBody>
        </p:sp>
        <p:sp>
          <p:nvSpPr>
            <p:cNvPr id="773" name="Google Shape;773;gc0874ab985_0_767"/>
            <p:cNvSpPr txBox="1"/>
            <p:nvPr/>
          </p:nvSpPr>
          <p:spPr>
            <a:xfrm>
              <a:off x="4703175" y="1272275"/>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Compute on Demand</a:t>
              </a:r>
              <a:endParaRPr sz="900" b="0" i="0" u="none" strike="noStrike" cap="none">
                <a:solidFill>
                  <a:schemeClr val="lt1"/>
                </a:solidFill>
                <a:latin typeface="Public Sans"/>
                <a:ea typeface="Public Sans"/>
                <a:cs typeface="Public Sans"/>
                <a:sym typeface="Public Sans"/>
              </a:endParaRPr>
            </a:p>
          </p:txBody>
        </p:sp>
        <p:grpSp>
          <p:nvGrpSpPr>
            <p:cNvPr id="774" name="Google Shape;774;gc0874ab985_0_767"/>
            <p:cNvGrpSpPr/>
            <p:nvPr/>
          </p:nvGrpSpPr>
          <p:grpSpPr>
            <a:xfrm>
              <a:off x="4395579" y="658472"/>
              <a:ext cx="987600" cy="475500"/>
              <a:chOff x="2614929" y="792100"/>
              <a:chExt cx="987600" cy="475500"/>
            </a:xfrm>
          </p:grpSpPr>
          <p:sp>
            <p:nvSpPr>
              <p:cNvPr id="775" name="Google Shape;775;gc0874ab985_0_767"/>
              <p:cNvSpPr/>
              <p:nvPr/>
            </p:nvSpPr>
            <p:spPr>
              <a:xfrm>
                <a:off x="2614929"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76" name="Google Shape;776;gc0874ab985_0_767"/>
              <p:cNvSpPr txBox="1"/>
              <p:nvPr/>
            </p:nvSpPr>
            <p:spPr>
              <a:xfrm>
                <a:off x="2614929"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Compute</a:t>
                </a:r>
                <a:endParaRPr sz="900" b="1" i="0" u="none" strike="noStrike" cap="none">
                  <a:solidFill>
                    <a:schemeClr val="dk1"/>
                  </a:solidFill>
                  <a:latin typeface="Public Sans"/>
                  <a:ea typeface="Public Sans"/>
                  <a:cs typeface="Public Sans"/>
                  <a:sym typeface="Public Sans"/>
                </a:endParaRPr>
              </a:p>
            </p:txBody>
          </p:sp>
        </p:grpSp>
      </p:grpSp>
      <p:grpSp>
        <p:nvGrpSpPr>
          <p:cNvPr id="777" name="Google Shape;777;gc0874ab985_0_767"/>
          <p:cNvGrpSpPr/>
          <p:nvPr/>
        </p:nvGrpSpPr>
        <p:grpSpPr>
          <a:xfrm>
            <a:off x="6376779" y="645483"/>
            <a:ext cx="1560696" cy="1929492"/>
            <a:chOff x="6376779" y="645483"/>
            <a:chExt cx="1560696" cy="1929492"/>
          </a:xfrm>
        </p:grpSpPr>
        <p:sp>
          <p:nvSpPr>
            <p:cNvPr id="778" name="Google Shape;778;gc0874ab985_0_767"/>
            <p:cNvSpPr/>
            <p:nvPr/>
          </p:nvSpPr>
          <p:spPr>
            <a:xfrm>
              <a:off x="6480500" y="1107436"/>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79" name="Google Shape;779;gc0874ab985_0_767"/>
            <p:cNvSpPr/>
            <p:nvPr/>
          </p:nvSpPr>
          <p:spPr>
            <a:xfrm>
              <a:off x="6480500" y="1107436"/>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80" name="Google Shape;780;gc0874ab985_0_767"/>
            <p:cNvSpPr/>
            <p:nvPr/>
          </p:nvSpPr>
          <p:spPr>
            <a:xfrm>
              <a:off x="6480500" y="1107436"/>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81" name="Google Shape;781;gc0874ab985_0_767"/>
            <p:cNvSpPr/>
            <p:nvPr/>
          </p:nvSpPr>
          <p:spPr>
            <a:xfrm>
              <a:off x="6480500" y="1107436"/>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82" name="Google Shape;782;gc0874ab985_0_767"/>
            <p:cNvSpPr txBox="1"/>
            <p:nvPr/>
          </p:nvSpPr>
          <p:spPr>
            <a:xfrm>
              <a:off x="6684075" y="2058808"/>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File &amp; Object Storage</a:t>
              </a:r>
              <a:endParaRPr sz="900" b="0" i="0" u="none" strike="noStrike" cap="none">
                <a:solidFill>
                  <a:schemeClr val="lt1"/>
                </a:solidFill>
                <a:latin typeface="Public Sans"/>
                <a:ea typeface="Public Sans"/>
                <a:cs typeface="Public Sans"/>
                <a:sym typeface="Public Sans"/>
              </a:endParaRPr>
            </a:p>
          </p:txBody>
        </p:sp>
        <p:sp>
          <p:nvSpPr>
            <p:cNvPr id="783" name="Google Shape;783;gc0874ab985_0_767"/>
            <p:cNvSpPr txBox="1"/>
            <p:nvPr/>
          </p:nvSpPr>
          <p:spPr>
            <a:xfrm>
              <a:off x="6684075" y="2398875"/>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Networked Storage</a:t>
              </a:r>
              <a:endParaRPr sz="900" b="0" i="0" u="none" strike="noStrike" cap="none">
                <a:solidFill>
                  <a:schemeClr val="lt1"/>
                </a:solidFill>
                <a:latin typeface="Public Sans"/>
                <a:ea typeface="Public Sans"/>
                <a:cs typeface="Public Sans"/>
                <a:sym typeface="Public Sans"/>
              </a:endParaRPr>
            </a:p>
          </p:txBody>
        </p:sp>
        <p:sp>
          <p:nvSpPr>
            <p:cNvPr id="784" name="Google Shape;784;gc0874ab985_0_767"/>
            <p:cNvSpPr txBox="1"/>
            <p:nvPr/>
          </p:nvSpPr>
          <p:spPr>
            <a:xfrm>
              <a:off x="6684075" y="1599342"/>
              <a:ext cx="1253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Distributed Storage (CDN)</a:t>
              </a:r>
              <a:endParaRPr sz="900" b="0" i="0" u="none" strike="noStrike" cap="none">
                <a:solidFill>
                  <a:schemeClr val="lt1"/>
                </a:solidFill>
                <a:latin typeface="Public Sans"/>
                <a:ea typeface="Public Sans"/>
                <a:cs typeface="Public Sans"/>
                <a:sym typeface="Public Sans"/>
              </a:endParaRPr>
            </a:p>
          </p:txBody>
        </p:sp>
        <p:sp>
          <p:nvSpPr>
            <p:cNvPr id="785" name="Google Shape;785;gc0874ab985_0_767"/>
            <p:cNvSpPr txBox="1"/>
            <p:nvPr/>
          </p:nvSpPr>
          <p:spPr>
            <a:xfrm>
              <a:off x="6684075" y="1259275"/>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Backup &amp; Archive</a:t>
              </a:r>
              <a:endParaRPr sz="900" b="0" i="0" u="none" strike="noStrike" cap="none">
                <a:solidFill>
                  <a:schemeClr val="lt1"/>
                </a:solidFill>
                <a:latin typeface="Public Sans"/>
                <a:ea typeface="Public Sans"/>
                <a:cs typeface="Public Sans"/>
                <a:sym typeface="Public Sans"/>
              </a:endParaRPr>
            </a:p>
          </p:txBody>
        </p:sp>
        <p:grpSp>
          <p:nvGrpSpPr>
            <p:cNvPr id="786" name="Google Shape;786;gc0874ab985_0_767"/>
            <p:cNvGrpSpPr/>
            <p:nvPr/>
          </p:nvGrpSpPr>
          <p:grpSpPr>
            <a:xfrm>
              <a:off x="6376779" y="645483"/>
              <a:ext cx="987600" cy="475500"/>
              <a:chOff x="2614929" y="792100"/>
              <a:chExt cx="987600" cy="475500"/>
            </a:xfrm>
          </p:grpSpPr>
          <p:sp>
            <p:nvSpPr>
              <p:cNvPr id="787" name="Google Shape;787;gc0874ab985_0_767"/>
              <p:cNvSpPr/>
              <p:nvPr/>
            </p:nvSpPr>
            <p:spPr>
              <a:xfrm>
                <a:off x="2614929"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788" name="Google Shape;788;gc0874ab985_0_767"/>
              <p:cNvSpPr txBox="1"/>
              <p:nvPr/>
            </p:nvSpPr>
            <p:spPr>
              <a:xfrm>
                <a:off x="2614929"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Storage</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c0874ab985_0_846"/>
          <p:cNvSpPr txBox="1">
            <a:spLocks noGrp="1"/>
          </p:cNvSpPr>
          <p:nvPr>
            <p:ph type="title"/>
          </p:nvPr>
        </p:nvSpPr>
        <p:spPr>
          <a:xfrm>
            <a:off x="11238" y="4111"/>
            <a:ext cx="4099500" cy="308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Platform Services</a:t>
            </a:r>
            <a:endParaRPr dirty="0">
              <a:solidFill>
                <a:schemeClr val="dk1"/>
              </a:solidFill>
              <a:latin typeface="Public Sans"/>
              <a:ea typeface="Public Sans"/>
              <a:cs typeface="Public Sans"/>
              <a:sym typeface="Public Sans"/>
            </a:endParaRPr>
          </a:p>
        </p:txBody>
      </p:sp>
      <p:sp>
        <p:nvSpPr>
          <p:cNvPr id="794" name="Google Shape;794;gc0874ab985_0_8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grpSp>
        <p:nvGrpSpPr>
          <p:cNvPr id="795" name="Google Shape;795;gc0874ab985_0_846"/>
          <p:cNvGrpSpPr/>
          <p:nvPr/>
        </p:nvGrpSpPr>
        <p:grpSpPr>
          <a:xfrm>
            <a:off x="5030399" y="668240"/>
            <a:ext cx="2088876" cy="3516267"/>
            <a:chOff x="3878111" y="655725"/>
            <a:chExt cx="2088876" cy="3516267"/>
          </a:xfrm>
        </p:grpSpPr>
        <p:sp>
          <p:nvSpPr>
            <p:cNvPr id="796" name="Google Shape;796;gc0874ab985_0_846"/>
            <p:cNvSpPr/>
            <p:nvPr/>
          </p:nvSpPr>
          <p:spPr>
            <a:xfrm>
              <a:off x="3996327" y="1059050"/>
              <a:ext cx="207000" cy="2485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97" name="Google Shape;797;gc0874ab985_0_846"/>
            <p:cNvSpPr/>
            <p:nvPr/>
          </p:nvSpPr>
          <p:spPr>
            <a:xfrm>
              <a:off x="3996337" y="1067260"/>
              <a:ext cx="207000" cy="2943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798" name="Google Shape;798;gc0874ab985_0_846"/>
            <p:cNvSpPr txBox="1"/>
            <p:nvPr/>
          </p:nvSpPr>
          <p:spPr>
            <a:xfrm>
              <a:off x="4231187" y="2503026"/>
              <a:ext cx="1735800" cy="311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Foundation Platform</a:t>
              </a:r>
              <a:endParaRPr sz="900" b="0" i="0" u="none" strike="noStrike" cap="none">
                <a:solidFill>
                  <a:schemeClr val="lt1"/>
                </a:solidFill>
                <a:latin typeface="Public Sans"/>
                <a:ea typeface="Public Sans"/>
                <a:cs typeface="Public Sans"/>
                <a:sym typeface="Public Sans"/>
              </a:endParaRPr>
            </a:p>
          </p:txBody>
        </p:sp>
        <p:sp>
          <p:nvSpPr>
            <p:cNvPr id="799" name="Google Shape;799;gc0874ab985_0_846"/>
            <p:cNvSpPr txBox="1"/>
            <p:nvPr/>
          </p:nvSpPr>
          <p:spPr>
            <a:xfrm>
              <a:off x="4231187" y="1644682"/>
              <a:ext cx="1735800" cy="326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Content Management</a:t>
              </a:r>
              <a:endParaRPr sz="900" b="0" i="0" u="none" strike="noStrike" cap="none">
                <a:solidFill>
                  <a:schemeClr val="lt1"/>
                </a:solidFill>
                <a:latin typeface="Public Sans"/>
                <a:ea typeface="Public Sans"/>
                <a:cs typeface="Public Sans"/>
                <a:sym typeface="Public Sans"/>
              </a:endParaRPr>
            </a:p>
          </p:txBody>
        </p:sp>
        <p:sp>
          <p:nvSpPr>
            <p:cNvPr id="800" name="Google Shape;800;gc0874ab985_0_846"/>
            <p:cNvSpPr txBox="1"/>
            <p:nvPr/>
          </p:nvSpPr>
          <p:spPr>
            <a:xfrm>
              <a:off x="4231187" y="3397970"/>
              <a:ext cx="1735800" cy="326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Search</a:t>
              </a:r>
              <a:endParaRPr sz="900" b="0" i="0" u="none" strike="noStrike" cap="none">
                <a:solidFill>
                  <a:schemeClr val="lt1"/>
                </a:solidFill>
                <a:latin typeface="Public Sans"/>
                <a:ea typeface="Public Sans"/>
                <a:cs typeface="Public Sans"/>
                <a:sym typeface="Public Sans"/>
              </a:endParaRPr>
            </a:p>
          </p:txBody>
        </p:sp>
        <p:sp>
          <p:nvSpPr>
            <p:cNvPr id="801" name="Google Shape;801;gc0874ab985_0_846"/>
            <p:cNvSpPr txBox="1"/>
            <p:nvPr/>
          </p:nvSpPr>
          <p:spPr>
            <a:xfrm>
              <a:off x="4231187" y="3837792"/>
              <a:ext cx="1735800" cy="334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Streaming</a:t>
              </a:r>
              <a:endParaRPr sz="900" b="0" i="0" u="none" strike="noStrike" cap="none">
                <a:solidFill>
                  <a:schemeClr val="lt1"/>
                </a:solidFill>
                <a:latin typeface="Public Sans"/>
                <a:ea typeface="Public Sans"/>
                <a:cs typeface="Public Sans"/>
                <a:sym typeface="Public Sans"/>
              </a:endParaRPr>
            </a:p>
          </p:txBody>
        </p:sp>
        <p:sp>
          <p:nvSpPr>
            <p:cNvPr id="802" name="Google Shape;802;gc0874ab985_0_846"/>
            <p:cNvSpPr txBox="1"/>
            <p:nvPr/>
          </p:nvSpPr>
          <p:spPr>
            <a:xfrm>
              <a:off x="4231187" y="2084504"/>
              <a:ext cx="1735800" cy="30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Decision Intelligence &amp; Automation</a:t>
              </a:r>
              <a:endParaRPr sz="1400" b="0" i="0" u="none" strike="noStrike" cap="none">
                <a:solidFill>
                  <a:srgbClr val="000000"/>
                </a:solidFill>
                <a:latin typeface="Public Sans"/>
                <a:ea typeface="Public Sans"/>
                <a:cs typeface="Public Sans"/>
                <a:sym typeface="Public Sans"/>
              </a:endParaRPr>
            </a:p>
          </p:txBody>
        </p:sp>
        <p:sp>
          <p:nvSpPr>
            <p:cNvPr id="803" name="Google Shape;803;gc0874ab985_0_846"/>
            <p:cNvSpPr txBox="1"/>
            <p:nvPr/>
          </p:nvSpPr>
          <p:spPr>
            <a:xfrm>
              <a:off x="4231187" y="2927848"/>
              <a:ext cx="17358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Message Bus &amp; Integration</a:t>
              </a:r>
              <a:endParaRPr sz="900" b="0" i="0" u="none" strike="noStrike" cap="none">
                <a:solidFill>
                  <a:schemeClr val="lt1"/>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Public Sans"/>
                <a:ea typeface="Public Sans"/>
                <a:cs typeface="Public Sans"/>
                <a:sym typeface="Public Sans"/>
              </a:endParaRPr>
            </a:p>
          </p:txBody>
        </p:sp>
        <p:sp>
          <p:nvSpPr>
            <p:cNvPr id="804" name="Google Shape;804;gc0874ab985_0_846"/>
            <p:cNvSpPr txBox="1"/>
            <p:nvPr/>
          </p:nvSpPr>
          <p:spPr>
            <a:xfrm>
              <a:off x="4231187" y="1174560"/>
              <a:ext cx="17358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Application Hosting</a:t>
              </a:r>
              <a:endParaRPr sz="900" b="0" i="0" u="none" strike="noStrike" cap="none">
                <a:solidFill>
                  <a:schemeClr val="lt1"/>
                </a:solidFill>
                <a:latin typeface="Public Sans"/>
                <a:ea typeface="Public Sans"/>
                <a:cs typeface="Public Sans"/>
                <a:sym typeface="Public Sans"/>
              </a:endParaRPr>
            </a:p>
          </p:txBody>
        </p:sp>
        <p:sp>
          <p:nvSpPr>
            <p:cNvPr id="805" name="Google Shape;805;gc0874ab985_0_846"/>
            <p:cNvSpPr/>
            <p:nvPr/>
          </p:nvSpPr>
          <p:spPr>
            <a:xfrm>
              <a:off x="3996331" y="1070153"/>
              <a:ext cx="206700" cy="285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06" name="Google Shape;806;gc0874ab985_0_846"/>
            <p:cNvSpPr/>
            <p:nvPr/>
          </p:nvSpPr>
          <p:spPr>
            <a:xfrm>
              <a:off x="3996331" y="1067279"/>
              <a:ext cx="206700" cy="759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07" name="Google Shape;807;gc0874ab985_0_846"/>
            <p:cNvSpPr/>
            <p:nvPr/>
          </p:nvSpPr>
          <p:spPr>
            <a:xfrm>
              <a:off x="3996331" y="1067279"/>
              <a:ext cx="206700" cy="116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08" name="Google Shape;808;gc0874ab985_0_846"/>
            <p:cNvSpPr/>
            <p:nvPr/>
          </p:nvSpPr>
          <p:spPr>
            <a:xfrm>
              <a:off x="3996331" y="1059053"/>
              <a:ext cx="206700" cy="160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09" name="Google Shape;809;gc0874ab985_0_846"/>
            <p:cNvSpPr/>
            <p:nvPr/>
          </p:nvSpPr>
          <p:spPr>
            <a:xfrm>
              <a:off x="3996327" y="1067268"/>
              <a:ext cx="207000" cy="203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810" name="Google Shape;810;gc0874ab985_0_846"/>
            <p:cNvGrpSpPr/>
            <p:nvPr/>
          </p:nvGrpSpPr>
          <p:grpSpPr>
            <a:xfrm>
              <a:off x="3878111" y="655725"/>
              <a:ext cx="987600" cy="475500"/>
              <a:chOff x="3878111" y="719410"/>
              <a:chExt cx="987600" cy="475500"/>
            </a:xfrm>
          </p:grpSpPr>
          <p:sp>
            <p:nvSpPr>
              <p:cNvPr id="811" name="Google Shape;811;gc0874ab985_0_846"/>
              <p:cNvSpPr/>
              <p:nvPr/>
            </p:nvSpPr>
            <p:spPr>
              <a:xfrm>
                <a:off x="3878111" y="71941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812" name="Google Shape;812;gc0874ab985_0_846"/>
              <p:cNvSpPr txBox="1"/>
              <p:nvPr/>
            </p:nvSpPr>
            <p:spPr>
              <a:xfrm>
                <a:off x="3884861" y="719410"/>
                <a:ext cx="9741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Application Services</a:t>
                </a:r>
                <a:endParaRPr sz="900" b="1" i="0" u="none" strike="sngStrike" cap="none">
                  <a:solidFill>
                    <a:srgbClr val="EF8600"/>
                  </a:solidFill>
                  <a:latin typeface="Public Sans"/>
                  <a:ea typeface="Public Sans"/>
                  <a:cs typeface="Public Sans"/>
                  <a:sym typeface="Public Sans"/>
                </a:endParaRPr>
              </a:p>
            </p:txBody>
          </p:sp>
        </p:grpSp>
      </p:grpSp>
      <p:sp>
        <p:nvSpPr>
          <p:cNvPr id="813" name="Google Shape;813;gc0874ab985_0_846"/>
          <p:cNvSpPr txBox="1"/>
          <p:nvPr/>
        </p:nvSpPr>
        <p:spPr>
          <a:xfrm>
            <a:off x="3012325" y="1166802"/>
            <a:ext cx="1307700" cy="285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Data Analytics &amp; Visualizations</a:t>
            </a:r>
            <a:endParaRPr sz="900" b="0" i="0" u="none" strike="noStrike" cap="none">
              <a:solidFill>
                <a:schemeClr val="lt1"/>
              </a:solidFill>
              <a:latin typeface="Public Sans"/>
              <a:ea typeface="Public Sans"/>
              <a:cs typeface="Public Sans"/>
              <a:sym typeface="Public Sans"/>
            </a:endParaRPr>
          </a:p>
        </p:txBody>
      </p:sp>
      <p:sp>
        <p:nvSpPr>
          <p:cNvPr id="814" name="Google Shape;814;gc0874ab985_0_846"/>
          <p:cNvSpPr txBox="1"/>
          <p:nvPr/>
        </p:nvSpPr>
        <p:spPr>
          <a:xfrm>
            <a:off x="3012325" y="1928951"/>
            <a:ext cx="1307700" cy="14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Data Warehouse</a:t>
            </a:r>
            <a:endParaRPr sz="1400" b="0" i="0" u="none" strike="noStrike" cap="none">
              <a:solidFill>
                <a:srgbClr val="000000"/>
              </a:solidFill>
              <a:latin typeface="Public Sans"/>
              <a:ea typeface="Public Sans"/>
              <a:cs typeface="Public Sans"/>
              <a:sym typeface="Public Sans"/>
            </a:endParaRPr>
          </a:p>
        </p:txBody>
      </p:sp>
      <p:sp>
        <p:nvSpPr>
          <p:cNvPr id="815" name="Google Shape;815;gc0874ab985_0_846"/>
          <p:cNvSpPr txBox="1"/>
          <p:nvPr/>
        </p:nvSpPr>
        <p:spPr>
          <a:xfrm>
            <a:off x="3012325" y="1617927"/>
            <a:ext cx="1307700" cy="14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Data Management</a:t>
            </a:r>
            <a:endParaRPr sz="1400" b="0" i="0" u="none" strike="noStrike" cap="none">
              <a:solidFill>
                <a:srgbClr val="000000"/>
              </a:solidFill>
              <a:latin typeface="Public Sans"/>
              <a:ea typeface="Public Sans"/>
              <a:cs typeface="Public Sans"/>
              <a:sym typeface="Public Sans"/>
            </a:endParaRPr>
          </a:p>
        </p:txBody>
      </p:sp>
      <p:sp>
        <p:nvSpPr>
          <p:cNvPr id="816" name="Google Shape;816;gc0874ab985_0_846"/>
          <p:cNvSpPr txBox="1"/>
          <p:nvPr/>
        </p:nvSpPr>
        <p:spPr>
          <a:xfrm>
            <a:off x="3012325" y="2239976"/>
            <a:ext cx="1307700" cy="14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Database</a:t>
            </a:r>
            <a:endParaRPr sz="1400" b="0" i="0" u="none" strike="noStrike" cap="none">
              <a:solidFill>
                <a:srgbClr val="000000"/>
              </a:solidFill>
              <a:latin typeface="Public Sans"/>
              <a:ea typeface="Public Sans"/>
              <a:cs typeface="Public Sans"/>
              <a:sym typeface="Public Sans"/>
            </a:endParaRPr>
          </a:p>
        </p:txBody>
      </p:sp>
      <p:sp>
        <p:nvSpPr>
          <p:cNvPr id="817" name="Google Shape;817;gc0874ab985_0_846"/>
          <p:cNvSpPr/>
          <p:nvPr/>
        </p:nvSpPr>
        <p:spPr>
          <a:xfrm>
            <a:off x="2806338" y="1059733"/>
            <a:ext cx="171300" cy="285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18" name="Google Shape;818;gc0874ab985_0_846"/>
          <p:cNvSpPr/>
          <p:nvPr/>
        </p:nvSpPr>
        <p:spPr>
          <a:xfrm>
            <a:off x="2806338" y="983533"/>
            <a:ext cx="171300" cy="708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19" name="Google Shape;819;gc0874ab985_0_846"/>
          <p:cNvSpPr/>
          <p:nvPr/>
        </p:nvSpPr>
        <p:spPr>
          <a:xfrm>
            <a:off x="2806338" y="1330907"/>
            <a:ext cx="171300" cy="708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20" name="Google Shape;820;gc0874ab985_0_846"/>
          <p:cNvSpPr/>
          <p:nvPr/>
        </p:nvSpPr>
        <p:spPr>
          <a:xfrm>
            <a:off x="2806338" y="1887409"/>
            <a:ext cx="171300" cy="428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821" name="Google Shape;821;gc0874ab985_0_846"/>
          <p:cNvGrpSpPr/>
          <p:nvPr/>
        </p:nvGrpSpPr>
        <p:grpSpPr>
          <a:xfrm>
            <a:off x="2690723" y="668240"/>
            <a:ext cx="987600" cy="475500"/>
            <a:chOff x="1843235" y="614972"/>
            <a:chExt cx="987600" cy="475500"/>
          </a:xfrm>
        </p:grpSpPr>
        <p:sp>
          <p:nvSpPr>
            <p:cNvPr id="822" name="Google Shape;822;gc0874ab985_0_846"/>
            <p:cNvSpPr/>
            <p:nvPr/>
          </p:nvSpPr>
          <p:spPr>
            <a:xfrm>
              <a:off x="1843235" y="61497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gc0874ab985_0_846"/>
            <p:cNvSpPr txBox="1"/>
            <p:nvPr/>
          </p:nvSpPr>
          <p:spPr>
            <a:xfrm>
              <a:off x="1849985" y="614972"/>
              <a:ext cx="9741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Data Services</a:t>
              </a:r>
              <a:endParaRPr sz="900" b="1" i="0" u="none" strike="noStrike" cap="none">
                <a:solidFill>
                  <a:schemeClr val="dk1"/>
                </a:solidFill>
                <a:latin typeface="Public Sans"/>
                <a:ea typeface="Public Sans"/>
                <a:cs typeface="Public Sans"/>
                <a:sym typeface="Public Sans"/>
              </a:endParaRPr>
            </a:p>
          </p:txBody>
        </p:sp>
      </p:grpSp>
      <p:sp>
        <p:nvSpPr>
          <p:cNvPr id="824" name="Google Shape;824;gc0874ab985_0_846"/>
          <p:cNvSpPr/>
          <p:nvPr/>
        </p:nvSpPr>
        <p:spPr>
          <a:xfrm>
            <a:off x="2806338" y="2192209"/>
            <a:ext cx="171300" cy="428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25" name="Google Shape;825;gc0874ab985_0_846"/>
          <p:cNvSpPr txBox="1"/>
          <p:nvPr/>
        </p:nvSpPr>
        <p:spPr>
          <a:xfrm>
            <a:off x="3012325" y="2551001"/>
            <a:ext cx="1307700" cy="14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Distributed Cache</a:t>
            </a:r>
            <a:endParaRPr sz="1400" b="0" i="0" u="none" strike="noStrike" cap="none">
              <a:solidFill>
                <a:srgbClr val="000000"/>
              </a:solidFill>
              <a:latin typeface="Public Sans"/>
              <a:ea typeface="Public Sans"/>
              <a:cs typeface="Public Sans"/>
              <a:sym typeface="Public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c0874ab985_0_887"/>
          <p:cNvSpPr txBox="1">
            <a:spLocks noGrp="1"/>
          </p:cNvSpPr>
          <p:nvPr>
            <p:ph type="title"/>
          </p:nvPr>
        </p:nvSpPr>
        <p:spPr>
          <a:xfrm>
            <a:off x="-4750" y="0"/>
            <a:ext cx="4357500" cy="306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Shared Services</a:t>
            </a:r>
            <a:endParaRPr dirty="0">
              <a:solidFill>
                <a:schemeClr val="dk1"/>
              </a:solidFill>
              <a:latin typeface="Public Sans"/>
              <a:ea typeface="Public Sans"/>
              <a:cs typeface="Public Sans"/>
              <a:sym typeface="Public Sans"/>
            </a:endParaRPr>
          </a:p>
        </p:txBody>
      </p:sp>
      <p:grpSp>
        <p:nvGrpSpPr>
          <p:cNvPr id="831" name="Google Shape;831;gc0874ab985_0_887"/>
          <p:cNvGrpSpPr/>
          <p:nvPr/>
        </p:nvGrpSpPr>
        <p:grpSpPr>
          <a:xfrm>
            <a:off x="4661041" y="588795"/>
            <a:ext cx="1070558" cy="2274569"/>
            <a:chOff x="4661041" y="588795"/>
            <a:chExt cx="1070558" cy="2274569"/>
          </a:xfrm>
        </p:grpSpPr>
        <p:sp>
          <p:nvSpPr>
            <p:cNvPr id="832" name="Google Shape;832;gc0874ab985_0_887"/>
            <p:cNvSpPr txBox="1"/>
            <p:nvPr/>
          </p:nvSpPr>
          <p:spPr>
            <a:xfrm>
              <a:off x="4858899" y="1589896"/>
              <a:ext cx="872700" cy="33982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Occupational Safety</a:t>
              </a:r>
              <a:endParaRPr sz="1400" b="0" i="0" u="none" strike="noStrike" cap="none">
                <a:solidFill>
                  <a:schemeClr val="lt1"/>
                </a:solidFill>
                <a:latin typeface="Public Sans"/>
                <a:ea typeface="Public Sans"/>
                <a:cs typeface="Public Sans"/>
                <a:sym typeface="Public Sans"/>
              </a:endParaRPr>
            </a:p>
          </p:txBody>
        </p:sp>
        <p:sp>
          <p:nvSpPr>
            <p:cNvPr id="833" name="Google Shape;833;gc0874ab985_0_887"/>
            <p:cNvSpPr txBox="1"/>
            <p:nvPr/>
          </p:nvSpPr>
          <p:spPr>
            <a:xfrm>
              <a:off x="4858899" y="2056720"/>
              <a:ext cx="872700" cy="33982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Oversight &amp; Enforcement</a:t>
              </a:r>
              <a:endParaRPr sz="900" b="0" i="0" u="none" strike="noStrike" cap="none">
                <a:solidFill>
                  <a:schemeClr val="lt1"/>
                </a:solidFill>
                <a:latin typeface="Public Sans"/>
                <a:ea typeface="Public Sans"/>
                <a:cs typeface="Public Sans"/>
                <a:sym typeface="Public Sans"/>
              </a:endParaRPr>
            </a:p>
          </p:txBody>
        </p:sp>
        <p:sp>
          <p:nvSpPr>
            <p:cNvPr id="834" name="Google Shape;834;gc0874ab985_0_887"/>
            <p:cNvSpPr txBox="1"/>
            <p:nvPr/>
          </p:nvSpPr>
          <p:spPr>
            <a:xfrm>
              <a:off x="4858899" y="2523544"/>
              <a:ext cx="872700" cy="33982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Policy &amp; Governance</a:t>
              </a:r>
              <a:endParaRPr sz="1400" b="0" i="0" u="none" strike="noStrike" cap="none">
                <a:solidFill>
                  <a:srgbClr val="000000"/>
                </a:solidFill>
                <a:latin typeface="Public Sans"/>
                <a:ea typeface="Public Sans"/>
                <a:cs typeface="Public Sans"/>
                <a:sym typeface="Public Sans"/>
              </a:endParaRPr>
            </a:p>
          </p:txBody>
        </p:sp>
        <p:sp>
          <p:nvSpPr>
            <p:cNvPr id="835" name="Google Shape;835;gc0874ab985_0_887"/>
            <p:cNvSpPr txBox="1"/>
            <p:nvPr/>
          </p:nvSpPr>
          <p:spPr>
            <a:xfrm>
              <a:off x="4858899" y="1123071"/>
              <a:ext cx="872700" cy="33982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Healthcare Services</a:t>
              </a:r>
              <a:endParaRPr sz="1400" b="0" i="0" u="none" strike="noStrike" cap="none">
                <a:solidFill>
                  <a:srgbClr val="000000"/>
                </a:solidFill>
                <a:latin typeface="Public Sans"/>
                <a:ea typeface="Public Sans"/>
                <a:cs typeface="Public Sans"/>
                <a:sym typeface="Public Sans"/>
              </a:endParaRPr>
            </a:p>
          </p:txBody>
        </p:sp>
        <p:grpSp>
          <p:nvGrpSpPr>
            <p:cNvPr id="836" name="Google Shape;836;gc0874ab985_0_887"/>
            <p:cNvGrpSpPr/>
            <p:nvPr/>
          </p:nvGrpSpPr>
          <p:grpSpPr>
            <a:xfrm>
              <a:off x="4661041" y="588795"/>
              <a:ext cx="987751" cy="482539"/>
              <a:chOff x="4796799" y="393410"/>
              <a:chExt cx="987751" cy="347400"/>
            </a:xfrm>
          </p:grpSpPr>
          <p:sp>
            <p:nvSpPr>
              <p:cNvPr id="837" name="Google Shape;837;gc0874ab985_0_887"/>
              <p:cNvSpPr/>
              <p:nvPr/>
            </p:nvSpPr>
            <p:spPr>
              <a:xfrm>
                <a:off x="4796799"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gc0874ab985_0_887"/>
              <p:cNvSpPr txBox="1"/>
              <p:nvPr/>
            </p:nvSpPr>
            <p:spPr>
              <a:xfrm>
                <a:off x="4807150" y="403700"/>
                <a:ext cx="9774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Health, Safety, Security &amp; Environmental Services</a:t>
                </a:r>
                <a:endParaRPr sz="1400" b="0" i="0" u="none" strike="noStrike" cap="none">
                  <a:solidFill>
                    <a:srgbClr val="000000"/>
                  </a:solidFill>
                  <a:latin typeface="Public Sans"/>
                  <a:ea typeface="Public Sans"/>
                  <a:cs typeface="Public Sans"/>
                  <a:sym typeface="Public Sans"/>
                </a:endParaRPr>
              </a:p>
            </p:txBody>
          </p:sp>
        </p:grpSp>
      </p:grpSp>
      <p:sp>
        <p:nvSpPr>
          <p:cNvPr id="839" name="Google Shape;839;gc0874ab985_0_887"/>
          <p:cNvSpPr/>
          <p:nvPr/>
        </p:nvSpPr>
        <p:spPr>
          <a:xfrm>
            <a:off x="4731700" y="1085330"/>
            <a:ext cx="106800" cy="22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40" name="Google Shape;840;gc0874ab985_0_887"/>
          <p:cNvSpPr/>
          <p:nvPr/>
        </p:nvSpPr>
        <p:spPr>
          <a:xfrm>
            <a:off x="4731700" y="1085330"/>
            <a:ext cx="106800" cy="687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41" name="Google Shape;841;gc0874ab985_0_887"/>
          <p:cNvSpPr/>
          <p:nvPr/>
        </p:nvSpPr>
        <p:spPr>
          <a:xfrm>
            <a:off x="4731707" y="1085331"/>
            <a:ext cx="106800" cy="1172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42" name="Google Shape;842;gc0874ab985_0_887"/>
          <p:cNvSpPr/>
          <p:nvPr/>
        </p:nvSpPr>
        <p:spPr>
          <a:xfrm>
            <a:off x="4731700" y="1085330"/>
            <a:ext cx="106800" cy="1620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43" name="Google Shape;843;gc0874ab985_0_887"/>
          <p:cNvSpPr/>
          <p:nvPr/>
        </p:nvSpPr>
        <p:spPr>
          <a:xfrm>
            <a:off x="7852498" y="985053"/>
            <a:ext cx="289200" cy="3591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844" name="Google Shape;844;gc0874ab985_0_887"/>
          <p:cNvSpPr txBox="1"/>
          <p:nvPr/>
        </p:nvSpPr>
        <p:spPr>
          <a:xfrm>
            <a:off x="8180875" y="1955140"/>
            <a:ext cx="963000" cy="270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Government Relations</a:t>
            </a:r>
            <a:endParaRPr sz="900" b="1" i="0" u="none" strike="noStrike" cap="none">
              <a:solidFill>
                <a:schemeClr val="lt1"/>
              </a:solidFill>
              <a:latin typeface="Public Sans"/>
              <a:ea typeface="Public Sans"/>
              <a:cs typeface="Public Sans"/>
              <a:sym typeface="Public Sans"/>
            </a:endParaRPr>
          </a:p>
        </p:txBody>
      </p:sp>
      <p:sp>
        <p:nvSpPr>
          <p:cNvPr id="845" name="Google Shape;845;gc0874ab985_0_887"/>
          <p:cNvSpPr txBox="1"/>
          <p:nvPr/>
        </p:nvSpPr>
        <p:spPr>
          <a:xfrm>
            <a:off x="8180875" y="1577208"/>
            <a:ext cx="963000" cy="270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External Communications</a:t>
            </a:r>
            <a:endParaRPr sz="900" b="0" i="0" u="none" strike="noStrike" cap="none">
              <a:solidFill>
                <a:schemeClr val="lt1"/>
              </a:solidFill>
              <a:latin typeface="Public Sans"/>
              <a:ea typeface="Public Sans"/>
              <a:cs typeface="Public Sans"/>
              <a:sym typeface="Public Sans"/>
            </a:endParaRPr>
          </a:p>
        </p:txBody>
      </p:sp>
      <p:sp>
        <p:nvSpPr>
          <p:cNvPr id="846" name="Google Shape;846;gc0874ab985_0_887"/>
          <p:cNvSpPr txBox="1"/>
          <p:nvPr/>
        </p:nvSpPr>
        <p:spPr>
          <a:xfrm>
            <a:off x="8180875" y="2333073"/>
            <a:ext cx="963000" cy="270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Stakeholder Relations</a:t>
            </a:r>
            <a:endParaRPr sz="1400" b="0" i="0" u="none" strike="noStrike" cap="none">
              <a:solidFill>
                <a:srgbClr val="000000"/>
              </a:solidFill>
              <a:latin typeface="Public Sans"/>
              <a:ea typeface="Public Sans"/>
              <a:cs typeface="Public Sans"/>
              <a:sym typeface="Public Sans"/>
            </a:endParaRPr>
          </a:p>
        </p:txBody>
      </p:sp>
      <p:sp>
        <p:nvSpPr>
          <p:cNvPr id="847" name="Google Shape;847;gc0874ab985_0_887"/>
          <p:cNvSpPr txBox="1"/>
          <p:nvPr/>
        </p:nvSpPr>
        <p:spPr>
          <a:xfrm>
            <a:off x="8180875" y="1199275"/>
            <a:ext cx="963000" cy="270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Community Outreach </a:t>
            </a:r>
            <a:endParaRPr sz="1400" b="0" i="0" u="none" strike="noStrike" cap="none">
              <a:solidFill>
                <a:srgbClr val="000000"/>
              </a:solidFill>
              <a:latin typeface="Public Sans"/>
              <a:ea typeface="Public Sans"/>
              <a:cs typeface="Public Sans"/>
              <a:sym typeface="Public Sans"/>
            </a:endParaRPr>
          </a:p>
        </p:txBody>
      </p:sp>
      <p:grpSp>
        <p:nvGrpSpPr>
          <p:cNvPr id="848" name="Google Shape;848;gc0874ab985_0_887"/>
          <p:cNvGrpSpPr/>
          <p:nvPr/>
        </p:nvGrpSpPr>
        <p:grpSpPr>
          <a:xfrm>
            <a:off x="7903992" y="584513"/>
            <a:ext cx="1169897" cy="491112"/>
            <a:chOff x="8086300" y="641050"/>
            <a:chExt cx="997950" cy="480822"/>
          </a:xfrm>
        </p:grpSpPr>
        <p:sp>
          <p:nvSpPr>
            <p:cNvPr id="849" name="Google Shape;849;gc0874ab985_0_887"/>
            <p:cNvSpPr/>
            <p:nvPr/>
          </p:nvSpPr>
          <p:spPr>
            <a:xfrm>
              <a:off x="8086300" y="649372"/>
              <a:ext cx="987600" cy="472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gc0874ab985_0_887"/>
            <p:cNvSpPr txBox="1"/>
            <p:nvPr/>
          </p:nvSpPr>
          <p:spPr>
            <a:xfrm>
              <a:off x="8096650" y="641050"/>
              <a:ext cx="987600" cy="472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Corporate Communication Services</a:t>
              </a:r>
              <a:endParaRPr sz="1400" b="0" i="0" u="none" strike="noStrike" cap="none">
                <a:solidFill>
                  <a:srgbClr val="000000"/>
                </a:solidFill>
                <a:latin typeface="Public Sans"/>
                <a:ea typeface="Public Sans"/>
                <a:cs typeface="Public Sans"/>
                <a:sym typeface="Public Sans"/>
              </a:endParaRPr>
            </a:p>
          </p:txBody>
        </p:sp>
      </p:grpSp>
      <p:sp>
        <p:nvSpPr>
          <p:cNvPr id="851" name="Google Shape;851;gc0874ab985_0_887"/>
          <p:cNvSpPr/>
          <p:nvPr/>
        </p:nvSpPr>
        <p:spPr>
          <a:xfrm>
            <a:off x="7841354" y="999424"/>
            <a:ext cx="314700" cy="11013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852" name="Google Shape;852;gc0874ab985_0_887"/>
          <p:cNvSpPr/>
          <p:nvPr/>
        </p:nvSpPr>
        <p:spPr>
          <a:xfrm>
            <a:off x="7841354" y="1469228"/>
            <a:ext cx="314700" cy="10059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853" name="Google Shape;853;gc0874ab985_0_887"/>
          <p:cNvSpPr/>
          <p:nvPr/>
        </p:nvSpPr>
        <p:spPr>
          <a:xfrm>
            <a:off x="7841354" y="1075625"/>
            <a:ext cx="314700" cy="6798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854" name="Google Shape;854;gc0874ab985_0_887"/>
          <p:cNvSpPr txBox="1">
            <a:spLocks noGrp="1"/>
          </p:cNvSpPr>
          <p:nvPr>
            <p:ph type="sldNum" idx="12"/>
          </p:nvPr>
        </p:nvSpPr>
        <p:spPr>
          <a:xfrm>
            <a:off x="9558308" y="46251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
        <p:nvSpPr>
          <p:cNvPr id="855" name="Google Shape;855;gc0874ab985_0_887"/>
          <p:cNvSpPr/>
          <p:nvPr/>
        </p:nvSpPr>
        <p:spPr>
          <a:xfrm>
            <a:off x="2388625" y="2136245"/>
            <a:ext cx="105000" cy="32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56" name="Google Shape;856;gc0874ab985_0_887"/>
          <p:cNvSpPr/>
          <p:nvPr/>
        </p:nvSpPr>
        <p:spPr>
          <a:xfrm>
            <a:off x="2315670" y="2104374"/>
            <a:ext cx="145500" cy="18357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857" name="Google Shape;857;gc0874ab985_0_887"/>
          <p:cNvSpPr/>
          <p:nvPr/>
        </p:nvSpPr>
        <p:spPr>
          <a:xfrm>
            <a:off x="2337100" y="1135219"/>
            <a:ext cx="105000" cy="18357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858" name="Google Shape;858;gc0874ab985_0_887"/>
          <p:cNvSpPr/>
          <p:nvPr/>
        </p:nvSpPr>
        <p:spPr>
          <a:xfrm>
            <a:off x="2388636" y="1071337"/>
            <a:ext cx="105000" cy="229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59" name="Google Shape;859;gc0874ab985_0_887"/>
          <p:cNvSpPr/>
          <p:nvPr/>
        </p:nvSpPr>
        <p:spPr>
          <a:xfrm>
            <a:off x="2388625" y="1610917"/>
            <a:ext cx="105000" cy="27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60" name="Google Shape;860;gc0874ab985_0_887"/>
          <p:cNvSpPr/>
          <p:nvPr/>
        </p:nvSpPr>
        <p:spPr>
          <a:xfrm>
            <a:off x="2388550" y="2957903"/>
            <a:ext cx="105000" cy="463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861" name="Google Shape;861;gc0874ab985_0_887"/>
          <p:cNvGrpSpPr/>
          <p:nvPr/>
        </p:nvGrpSpPr>
        <p:grpSpPr>
          <a:xfrm>
            <a:off x="2301450" y="588798"/>
            <a:ext cx="1140350" cy="3483664"/>
            <a:chOff x="2301450" y="588798"/>
            <a:chExt cx="1140350" cy="3483664"/>
          </a:xfrm>
        </p:grpSpPr>
        <p:sp>
          <p:nvSpPr>
            <p:cNvPr id="862" name="Google Shape;862;gc0874ab985_0_887"/>
            <p:cNvSpPr txBox="1"/>
            <p:nvPr/>
          </p:nvSpPr>
          <p:spPr>
            <a:xfrm>
              <a:off x="2528000" y="1191154"/>
              <a:ext cx="913800" cy="220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Auditing</a:t>
              </a:r>
              <a:endParaRPr sz="1400" b="0" i="0" u="none" strike="noStrike" cap="none">
                <a:solidFill>
                  <a:schemeClr val="lt1"/>
                </a:solidFill>
                <a:latin typeface="Public Sans"/>
                <a:ea typeface="Public Sans"/>
                <a:cs typeface="Public Sans"/>
                <a:sym typeface="Public Sans"/>
              </a:endParaRPr>
            </a:p>
          </p:txBody>
        </p:sp>
        <p:sp>
          <p:nvSpPr>
            <p:cNvPr id="863" name="Google Shape;863;gc0874ab985_0_887"/>
            <p:cNvSpPr txBox="1"/>
            <p:nvPr/>
          </p:nvSpPr>
          <p:spPr>
            <a:xfrm>
              <a:off x="2528000" y="3732563"/>
              <a:ext cx="9138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Risk Management</a:t>
              </a:r>
              <a:endParaRPr sz="1400" b="0" i="0" u="none" strike="noStrike" cap="none">
                <a:solidFill>
                  <a:srgbClr val="000000"/>
                </a:solidFill>
                <a:latin typeface="Public Sans"/>
                <a:ea typeface="Public Sans"/>
                <a:cs typeface="Public Sans"/>
                <a:sym typeface="Public Sans"/>
              </a:endParaRPr>
            </a:p>
          </p:txBody>
        </p:sp>
        <p:sp>
          <p:nvSpPr>
            <p:cNvPr id="864" name="Google Shape;864;gc0874ab985_0_887"/>
            <p:cNvSpPr txBox="1"/>
            <p:nvPr/>
          </p:nvSpPr>
          <p:spPr>
            <a:xfrm>
              <a:off x="2528000" y="3243121"/>
              <a:ext cx="913800" cy="32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Records Management</a:t>
              </a:r>
              <a:endParaRPr sz="1400" b="0" i="0" u="none" strike="noStrike" cap="none">
                <a:solidFill>
                  <a:srgbClr val="000000"/>
                </a:solidFill>
                <a:latin typeface="Public Sans"/>
                <a:ea typeface="Public Sans"/>
                <a:cs typeface="Public Sans"/>
                <a:sym typeface="Public Sans"/>
              </a:endParaRPr>
            </a:p>
          </p:txBody>
        </p:sp>
        <p:sp>
          <p:nvSpPr>
            <p:cNvPr id="865" name="Google Shape;865;gc0874ab985_0_887"/>
            <p:cNvSpPr txBox="1"/>
            <p:nvPr/>
          </p:nvSpPr>
          <p:spPr>
            <a:xfrm>
              <a:off x="2528000" y="1575595"/>
              <a:ext cx="913800" cy="463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Breach Management &amp; Remediation</a:t>
              </a:r>
              <a:endParaRPr sz="1400" b="0" i="0" u="none" strike="noStrike" cap="none">
                <a:solidFill>
                  <a:schemeClr val="lt1"/>
                </a:solidFill>
                <a:latin typeface="Public Sans"/>
                <a:ea typeface="Public Sans"/>
                <a:cs typeface="Public Sans"/>
                <a:sym typeface="Public Sans"/>
              </a:endParaRPr>
            </a:p>
          </p:txBody>
        </p:sp>
        <p:sp>
          <p:nvSpPr>
            <p:cNvPr id="866" name="Google Shape;866;gc0874ab985_0_887"/>
            <p:cNvSpPr txBox="1"/>
            <p:nvPr/>
          </p:nvSpPr>
          <p:spPr>
            <a:xfrm>
              <a:off x="2528000" y="2203037"/>
              <a:ext cx="913800" cy="48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Business Continuity Planning &amp; Management</a:t>
              </a:r>
              <a:endParaRPr sz="1400" b="0" i="0" u="none" strike="noStrike" cap="none">
                <a:solidFill>
                  <a:schemeClr val="lt1"/>
                </a:solidFill>
                <a:latin typeface="Public Sans"/>
                <a:ea typeface="Public Sans"/>
                <a:cs typeface="Public Sans"/>
                <a:sym typeface="Public Sans"/>
              </a:endParaRPr>
            </a:p>
          </p:txBody>
        </p:sp>
        <p:sp>
          <p:nvSpPr>
            <p:cNvPr id="867" name="Google Shape;867;gc0874ab985_0_887"/>
            <p:cNvSpPr txBox="1"/>
            <p:nvPr/>
          </p:nvSpPr>
          <p:spPr>
            <a:xfrm>
              <a:off x="2528000" y="2849679"/>
              <a:ext cx="913800" cy="229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Investigations</a:t>
              </a:r>
              <a:endParaRPr sz="1400" b="0" i="0" u="none" strike="noStrike" cap="none">
                <a:solidFill>
                  <a:schemeClr val="lt1"/>
                </a:solidFill>
                <a:latin typeface="Public Sans"/>
                <a:ea typeface="Public Sans"/>
                <a:cs typeface="Public Sans"/>
                <a:sym typeface="Public Sans"/>
              </a:endParaRPr>
            </a:p>
          </p:txBody>
        </p:sp>
        <p:grpSp>
          <p:nvGrpSpPr>
            <p:cNvPr id="868" name="Google Shape;868;gc0874ab985_0_887"/>
            <p:cNvGrpSpPr/>
            <p:nvPr/>
          </p:nvGrpSpPr>
          <p:grpSpPr>
            <a:xfrm>
              <a:off x="2301450" y="588798"/>
              <a:ext cx="987600" cy="515875"/>
              <a:chOff x="2459385" y="374508"/>
              <a:chExt cx="987600" cy="371400"/>
            </a:xfrm>
          </p:grpSpPr>
          <p:grpSp>
            <p:nvGrpSpPr>
              <p:cNvPr id="869" name="Google Shape;869;gc0874ab985_0_887"/>
              <p:cNvGrpSpPr/>
              <p:nvPr/>
            </p:nvGrpSpPr>
            <p:grpSpPr>
              <a:xfrm>
                <a:off x="2459385" y="374509"/>
                <a:ext cx="987600" cy="366300"/>
                <a:chOff x="2313584" y="374509"/>
                <a:chExt cx="987600" cy="366300"/>
              </a:xfrm>
            </p:grpSpPr>
            <p:sp>
              <p:nvSpPr>
                <p:cNvPr id="870" name="Google Shape;870;gc0874ab985_0_887"/>
                <p:cNvSpPr txBox="1"/>
                <p:nvPr/>
              </p:nvSpPr>
              <p:spPr>
                <a:xfrm>
                  <a:off x="2323921" y="403705"/>
                  <a:ext cx="9099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Recreational/ Heritage Resources</a:t>
                  </a:r>
                  <a:endParaRPr sz="1400" b="0" i="0" u="none" strike="noStrike" cap="none">
                    <a:solidFill>
                      <a:srgbClr val="000000"/>
                    </a:solidFill>
                    <a:latin typeface="Arial"/>
                    <a:ea typeface="Arial"/>
                    <a:cs typeface="Arial"/>
                    <a:sym typeface="Arial"/>
                  </a:endParaRPr>
                </a:p>
              </p:txBody>
            </p:sp>
            <p:sp>
              <p:nvSpPr>
                <p:cNvPr id="871" name="Google Shape;871;gc0874ab985_0_887"/>
                <p:cNvSpPr/>
                <p:nvPr/>
              </p:nvSpPr>
              <p:spPr>
                <a:xfrm>
                  <a:off x="2313584" y="374509"/>
                  <a:ext cx="987600" cy="3663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2" name="Google Shape;872;gc0874ab985_0_887"/>
              <p:cNvSpPr txBox="1"/>
              <p:nvPr/>
            </p:nvSpPr>
            <p:spPr>
              <a:xfrm>
                <a:off x="2459385" y="374508"/>
                <a:ext cx="987600" cy="3714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Risk, Audit, &amp; Compliance Services</a:t>
                </a:r>
                <a:endParaRPr sz="1400" b="0" i="0" u="none" strike="noStrike" cap="none">
                  <a:solidFill>
                    <a:srgbClr val="000000"/>
                  </a:solidFill>
                  <a:latin typeface="Public Sans"/>
                  <a:ea typeface="Public Sans"/>
                  <a:cs typeface="Public Sans"/>
                  <a:sym typeface="Public Sans"/>
                </a:endParaRPr>
              </a:p>
            </p:txBody>
          </p:sp>
        </p:grpSp>
      </p:grpSp>
      <p:sp>
        <p:nvSpPr>
          <p:cNvPr id="873" name="Google Shape;873;gc0874ab985_0_887"/>
          <p:cNvSpPr/>
          <p:nvPr/>
        </p:nvSpPr>
        <p:spPr>
          <a:xfrm>
            <a:off x="6934617" y="1085332"/>
            <a:ext cx="116100" cy="27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74" name="Google Shape;874;gc0874ab985_0_887"/>
          <p:cNvSpPr/>
          <p:nvPr/>
        </p:nvSpPr>
        <p:spPr>
          <a:xfrm>
            <a:off x="6934581" y="1059869"/>
            <a:ext cx="116100" cy="748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875" name="Google Shape;875;gc0874ab985_0_887"/>
          <p:cNvGrpSpPr/>
          <p:nvPr/>
        </p:nvGrpSpPr>
        <p:grpSpPr>
          <a:xfrm>
            <a:off x="6860297" y="585733"/>
            <a:ext cx="987600" cy="488664"/>
            <a:chOff x="7045196" y="389000"/>
            <a:chExt cx="987600" cy="351810"/>
          </a:xfrm>
        </p:grpSpPr>
        <p:sp>
          <p:nvSpPr>
            <p:cNvPr id="876" name="Google Shape;876;gc0874ab985_0_887"/>
            <p:cNvSpPr/>
            <p:nvPr/>
          </p:nvSpPr>
          <p:spPr>
            <a:xfrm>
              <a:off x="7045196"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gc0874ab985_0_887"/>
            <p:cNvSpPr txBox="1"/>
            <p:nvPr/>
          </p:nvSpPr>
          <p:spPr>
            <a:xfrm>
              <a:off x="7055550" y="389000"/>
              <a:ext cx="977100" cy="3474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Legal Services</a:t>
              </a:r>
              <a:endParaRPr sz="1400" b="0" i="0" u="none" strike="noStrike" cap="none">
                <a:solidFill>
                  <a:srgbClr val="000000"/>
                </a:solidFill>
                <a:latin typeface="Public Sans"/>
                <a:ea typeface="Public Sans"/>
                <a:cs typeface="Public Sans"/>
                <a:sym typeface="Public Sans"/>
              </a:endParaRPr>
            </a:p>
          </p:txBody>
        </p:sp>
      </p:grpSp>
      <p:sp>
        <p:nvSpPr>
          <p:cNvPr id="878" name="Google Shape;878;gc0874ab985_0_887"/>
          <p:cNvSpPr/>
          <p:nvPr/>
        </p:nvSpPr>
        <p:spPr>
          <a:xfrm>
            <a:off x="113050" y="1270418"/>
            <a:ext cx="100800" cy="519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879" name="Google Shape;879;gc0874ab985_0_887"/>
          <p:cNvGrpSpPr/>
          <p:nvPr/>
        </p:nvGrpSpPr>
        <p:grpSpPr>
          <a:xfrm>
            <a:off x="36500" y="584513"/>
            <a:ext cx="1057525" cy="1762676"/>
            <a:chOff x="36500" y="588795"/>
            <a:chExt cx="1057525" cy="1762676"/>
          </a:xfrm>
        </p:grpSpPr>
        <p:grpSp>
          <p:nvGrpSpPr>
            <p:cNvPr id="880" name="Google Shape;880;gc0874ab985_0_887"/>
            <p:cNvGrpSpPr/>
            <p:nvPr/>
          </p:nvGrpSpPr>
          <p:grpSpPr>
            <a:xfrm>
              <a:off x="257325" y="1112193"/>
              <a:ext cx="836700" cy="1239278"/>
              <a:chOff x="257325" y="1186925"/>
              <a:chExt cx="836700" cy="1213314"/>
            </a:xfrm>
          </p:grpSpPr>
          <p:sp>
            <p:nvSpPr>
              <p:cNvPr id="881" name="Google Shape;881;gc0874ab985_0_887"/>
              <p:cNvSpPr txBox="1"/>
              <p:nvPr/>
            </p:nvSpPr>
            <p:spPr>
              <a:xfrm>
                <a:off x="257325" y="1186925"/>
                <a:ext cx="836700" cy="354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Sourcing and Procurement</a:t>
                </a:r>
                <a:endParaRPr sz="1400" b="0" i="0" u="none" strike="noStrike" cap="none">
                  <a:solidFill>
                    <a:srgbClr val="000000"/>
                  </a:solidFill>
                  <a:latin typeface="Public Sans"/>
                  <a:ea typeface="Public Sans"/>
                  <a:cs typeface="Public Sans"/>
                  <a:sym typeface="Public Sans"/>
                </a:endParaRPr>
              </a:p>
            </p:txBody>
          </p:sp>
          <p:sp>
            <p:nvSpPr>
              <p:cNvPr id="882" name="Google Shape;882;gc0874ab985_0_887"/>
              <p:cNvSpPr txBox="1"/>
              <p:nvPr/>
            </p:nvSpPr>
            <p:spPr>
              <a:xfrm>
                <a:off x="257325" y="1660571"/>
                <a:ext cx="836700" cy="351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Supplier Management</a:t>
                </a:r>
                <a:endParaRPr sz="900" b="0" i="0" u="none" strike="noStrike" cap="none">
                  <a:solidFill>
                    <a:schemeClr val="lt1"/>
                  </a:solidFill>
                  <a:latin typeface="Public Sans"/>
                  <a:ea typeface="Public Sans"/>
                  <a:cs typeface="Public Sans"/>
                  <a:sym typeface="Public Sans"/>
                </a:endParaRPr>
              </a:p>
            </p:txBody>
          </p:sp>
          <p:sp>
            <p:nvSpPr>
              <p:cNvPr id="883" name="Google Shape;883;gc0874ab985_0_887"/>
              <p:cNvSpPr txBox="1"/>
              <p:nvPr/>
            </p:nvSpPr>
            <p:spPr>
              <a:xfrm>
                <a:off x="257325" y="2132339"/>
                <a:ext cx="836700" cy="267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Contract Management</a:t>
                </a:r>
                <a:endParaRPr sz="1400" b="0" i="0" u="none" strike="noStrike" cap="none">
                  <a:solidFill>
                    <a:srgbClr val="000000"/>
                  </a:solidFill>
                  <a:latin typeface="Public Sans"/>
                  <a:ea typeface="Public Sans"/>
                  <a:cs typeface="Public Sans"/>
                  <a:sym typeface="Public Sans"/>
                </a:endParaRPr>
              </a:p>
            </p:txBody>
          </p:sp>
        </p:grpSp>
        <p:grpSp>
          <p:nvGrpSpPr>
            <p:cNvPr id="884" name="Google Shape;884;gc0874ab985_0_887"/>
            <p:cNvGrpSpPr/>
            <p:nvPr/>
          </p:nvGrpSpPr>
          <p:grpSpPr>
            <a:xfrm>
              <a:off x="36500" y="588795"/>
              <a:ext cx="987600" cy="1615373"/>
              <a:chOff x="36500" y="674493"/>
              <a:chExt cx="987600" cy="1581529"/>
            </a:xfrm>
          </p:grpSpPr>
          <p:sp>
            <p:nvSpPr>
              <p:cNvPr id="885" name="Google Shape;885;gc0874ab985_0_887"/>
              <p:cNvSpPr/>
              <p:nvPr/>
            </p:nvSpPr>
            <p:spPr>
              <a:xfrm>
                <a:off x="113050" y="1134099"/>
                <a:ext cx="100800" cy="224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886" name="Google Shape;886;gc0874ab985_0_887"/>
              <p:cNvSpPr/>
              <p:nvPr/>
            </p:nvSpPr>
            <p:spPr>
              <a:xfrm>
                <a:off x="113050" y="1683322"/>
                <a:ext cx="100800" cy="572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887" name="Google Shape;887;gc0874ab985_0_887"/>
              <p:cNvGrpSpPr/>
              <p:nvPr/>
            </p:nvGrpSpPr>
            <p:grpSpPr>
              <a:xfrm>
                <a:off x="36500" y="674493"/>
                <a:ext cx="987600" cy="472429"/>
                <a:chOff x="-39692" y="393410"/>
                <a:chExt cx="987600" cy="347400"/>
              </a:xfrm>
            </p:grpSpPr>
            <p:sp>
              <p:nvSpPr>
                <p:cNvPr id="888" name="Google Shape;888;gc0874ab985_0_887"/>
                <p:cNvSpPr/>
                <p:nvPr/>
              </p:nvSpPr>
              <p:spPr>
                <a:xfrm>
                  <a:off x="-39692"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gc0874ab985_0_887"/>
                <p:cNvSpPr txBox="1"/>
                <p:nvPr/>
              </p:nvSpPr>
              <p:spPr>
                <a:xfrm>
                  <a:off x="-29350" y="403750"/>
                  <a:ext cx="9771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Vendor &amp; Procurement Services</a:t>
                  </a:r>
                  <a:endParaRPr sz="1400" b="0" i="0" u="none" strike="noStrike" cap="none">
                    <a:solidFill>
                      <a:srgbClr val="000000"/>
                    </a:solidFill>
                    <a:latin typeface="Public Sans"/>
                    <a:ea typeface="Public Sans"/>
                    <a:cs typeface="Public Sans"/>
                    <a:sym typeface="Public Sans"/>
                  </a:endParaRPr>
                </a:p>
              </p:txBody>
            </p:sp>
          </p:grpSp>
        </p:grpSp>
      </p:grpSp>
      <p:grpSp>
        <p:nvGrpSpPr>
          <p:cNvPr id="890" name="Google Shape;890;gc0874ab985_0_887"/>
          <p:cNvGrpSpPr/>
          <p:nvPr/>
        </p:nvGrpSpPr>
        <p:grpSpPr>
          <a:xfrm>
            <a:off x="1143537" y="584641"/>
            <a:ext cx="1157970" cy="3938253"/>
            <a:chOff x="1143537" y="584641"/>
            <a:chExt cx="1157970" cy="3938253"/>
          </a:xfrm>
        </p:grpSpPr>
        <p:sp>
          <p:nvSpPr>
            <p:cNvPr id="891" name="Google Shape;891;gc0874ab985_0_887"/>
            <p:cNvSpPr txBox="1"/>
            <p:nvPr/>
          </p:nvSpPr>
          <p:spPr>
            <a:xfrm>
              <a:off x="1417700" y="2900589"/>
              <a:ext cx="883800" cy="402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Planning &amp; Management Accounting</a:t>
              </a:r>
              <a:endParaRPr sz="1400" b="0" i="0" u="none" strike="noStrike" cap="none">
                <a:solidFill>
                  <a:srgbClr val="000000"/>
                </a:solidFill>
                <a:latin typeface="Public Sans"/>
                <a:ea typeface="Public Sans"/>
                <a:cs typeface="Public Sans"/>
                <a:sym typeface="Public Sans"/>
              </a:endParaRPr>
            </a:p>
          </p:txBody>
        </p:sp>
        <p:sp>
          <p:nvSpPr>
            <p:cNvPr id="892" name="Google Shape;892;gc0874ab985_0_887"/>
            <p:cNvSpPr txBox="1"/>
            <p:nvPr/>
          </p:nvSpPr>
          <p:spPr>
            <a:xfrm>
              <a:off x="1396425" y="3742642"/>
              <a:ext cx="883800" cy="306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Revenue Accounting</a:t>
              </a:r>
              <a:endParaRPr sz="900" b="0" i="0" u="none" strike="noStrike" cap="none">
                <a:solidFill>
                  <a:schemeClr val="lt1"/>
                </a:solidFill>
                <a:latin typeface="Public Sans"/>
                <a:ea typeface="Public Sans"/>
                <a:cs typeface="Public Sans"/>
                <a:sym typeface="Public Sans"/>
              </a:endParaRPr>
            </a:p>
          </p:txBody>
        </p:sp>
        <p:sp>
          <p:nvSpPr>
            <p:cNvPr id="893" name="Google Shape;893;gc0874ab985_0_887"/>
            <p:cNvSpPr/>
            <p:nvPr/>
          </p:nvSpPr>
          <p:spPr>
            <a:xfrm>
              <a:off x="1143537" y="584641"/>
              <a:ext cx="1031700" cy="4908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c0874ab985_0_887"/>
            <p:cNvSpPr txBox="1"/>
            <p:nvPr/>
          </p:nvSpPr>
          <p:spPr>
            <a:xfrm>
              <a:off x="1154358" y="599004"/>
              <a:ext cx="1031746" cy="462121"/>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Finance Services</a:t>
              </a:r>
              <a:endParaRPr sz="1400" b="0" i="0" u="none" strike="noStrike" cap="none">
                <a:solidFill>
                  <a:srgbClr val="000000"/>
                </a:solidFill>
                <a:latin typeface="Public Sans"/>
                <a:ea typeface="Public Sans"/>
                <a:cs typeface="Public Sans"/>
                <a:sym typeface="Public Sans"/>
              </a:endParaRPr>
            </a:p>
          </p:txBody>
        </p:sp>
        <p:sp>
          <p:nvSpPr>
            <p:cNvPr id="895" name="Google Shape;895;gc0874ab985_0_887"/>
            <p:cNvSpPr txBox="1"/>
            <p:nvPr/>
          </p:nvSpPr>
          <p:spPr>
            <a:xfrm>
              <a:off x="1417700" y="1168183"/>
              <a:ext cx="883800" cy="402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Accounts Payables &amp; Expense Reimbursement</a:t>
              </a:r>
              <a:endParaRPr sz="1400" b="0" i="0" u="none" strike="noStrike" cap="none">
                <a:solidFill>
                  <a:srgbClr val="000000"/>
                </a:solidFill>
                <a:latin typeface="Public Sans"/>
                <a:ea typeface="Public Sans"/>
                <a:cs typeface="Public Sans"/>
                <a:sym typeface="Public Sans"/>
              </a:endParaRPr>
            </a:p>
          </p:txBody>
        </p:sp>
        <p:sp>
          <p:nvSpPr>
            <p:cNvPr id="896" name="Google Shape;896;gc0874ab985_0_887"/>
            <p:cNvSpPr txBox="1"/>
            <p:nvPr/>
          </p:nvSpPr>
          <p:spPr>
            <a:xfrm>
              <a:off x="1417700" y="2509262"/>
              <a:ext cx="883800" cy="306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Payroll &amp; Time Reporting</a:t>
              </a:r>
              <a:endParaRPr sz="900" b="0" i="0" u="none" strike="noStrike" cap="none">
                <a:solidFill>
                  <a:schemeClr val="lt1"/>
                </a:solidFill>
                <a:latin typeface="Public Sans"/>
                <a:ea typeface="Public Sans"/>
                <a:cs typeface="Public Sans"/>
                <a:sym typeface="Public Sans"/>
              </a:endParaRPr>
            </a:p>
          </p:txBody>
        </p:sp>
        <p:sp>
          <p:nvSpPr>
            <p:cNvPr id="897" name="Google Shape;897;gc0874ab985_0_887"/>
            <p:cNvSpPr txBox="1"/>
            <p:nvPr/>
          </p:nvSpPr>
          <p:spPr>
            <a:xfrm>
              <a:off x="1417700" y="1654910"/>
              <a:ext cx="883800" cy="270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Accounts Receivable</a:t>
              </a:r>
              <a:endParaRPr sz="1400" b="0" i="0" u="none" strike="noStrike" cap="none">
                <a:solidFill>
                  <a:srgbClr val="000000"/>
                </a:solidFill>
                <a:latin typeface="Public Sans"/>
                <a:ea typeface="Public Sans"/>
                <a:cs typeface="Public Sans"/>
                <a:sym typeface="Public Sans"/>
              </a:endParaRPr>
            </a:p>
          </p:txBody>
        </p:sp>
        <p:sp>
          <p:nvSpPr>
            <p:cNvPr id="898" name="Google Shape;898;gc0874ab985_0_887"/>
            <p:cNvSpPr txBox="1"/>
            <p:nvPr/>
          </p:nvSpPr>
          <p:spPr>
            <a:xfrm>
              <a:off x="1417700" y="2010236"/>
              <a:ext cx="883800" cy="414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General Accounting &amp; Reporting</a:t>
              </a:r>
              <a:endParaRPr sz="1400" b="0" i="0" u="none" strike="noStrike" cap="none">
                <a:solidFill>
                  <a:schemeClr val="lt1"/>
                </a:solidFill>
                <a:latin typeface="Public Sans"/>
                <a:ea typeface="Public Sans"/>
                <a:cs typeface="Public Sans"/>
                <a:sym typeface="Public Sans"/>
              </a:endParaRPr>
            </a:p>
          </p:txBody>
        </p:sp>
        <p:sp>
          <p:nvSpPr>
            <p:cNvPr id="899" name="Google Shape;899;gc0874ab985_0_887"/>
            <p:cNvSpPr txBox="1"/>
            <p:nvPr/>
          </p:nvSpPr>
          <p:spPr>
            <a:xfrm>
              <a:off x="1417707" y="3387315"/>
              <a:ext cx="883800" cy="270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Project Accounting</a:t>
              </a:r>
              <a:endParaRPr sz="1400" b="0" i="0" u="none" strike="noStrike" cap="none">
                <a:solidFill>
                  <a:srgbClr val="000000"/>
                </a:solidFill>
                <a:latin typeface="Public Sans"/>
                <a:ea typeface="Public Sans"/>
                <a:cs typeface="Public Sans"/>
                <a:sym typeface="Public Sans"/>
              </a:endParaRPr>
            </a:p>
          </p:txBody>
        </p:sp>
        <p:sp>
          <p:nvSpPr>
            <p:cNvPr id="900" name="Google Shape;900;gc0874ab985_0_887"/>
            <p:cNvSpPr/>
            <p:nvPr/>
          </p:nvSpPr>
          <p:spPr>
            <a:xfrm>
              <a:off x="1212079" y="2259965"/>
              <a:ext cx="105900" cy="16296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01" name="Google Shape;901;gc0874ab985_0_887"/>
            <p:cNvSpPr/>
            <p:nvPr/>
          </p:nvSpPr>
          <p:spPr>
            <a:xfrm>
              <a:off x="1217179" y="2455053"/>
              <a:ext cx="95700" cy="10686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02" name="Google Shape;902;gc0874ab985_0_887"/>
            <p:cNvSpPr/>
            <p:nvPr/>
          </p:nvSpPr>
          <p:spPr>
            <a:xfrm>
              <a:off x="1212079" y="1437064"/>
              <a:ext cx="105900" cy="16758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03" name="Google Shape;903;gc0874ab985_0_887"/>
            <p:cNvSpPr/>
            <p:nvPr/>
          </p:nvSpPr>
          <p:spPr>
            <a:xfrm>
              <a:off x="1263754" y="1077731"/>
              <a:ext cx="105900" cy="216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04" name="Google Shape;904;gc0874ab985_0_887"/>
            <p:cNvSpPr/>
            <p:nvPr/>
          </p:nvSpPr>
          <p:spPr>
            <a:xfrm>
              <a:off x="1263754" y="1518148"/>
              <a:ext cx="105900" cy="32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05" name="Google Shape;905;gc0874ab985_0_887"/>
            <p:cNvSpPr/>
            <p:nvPr/>
          </p:nvSpPr>
          <p:spPr>
            <a:xfrm>
              <a:off x="1263754" y="1881505"/>
              <a:ext cx="105900" cy="32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06" name="Google Shape;906;gc0874ab985_0_887"/>
            <p:cNvSpPr/>
            <p:nvPr/>
          </p:nvSpPr>
          <p:spPr>
            <a:xfrm>
              <a:off x="1212079" y="1071351"/>
              <a:ext cx="105900" cy="15834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07" name="Google Shape;907;gc0874ab985_0_887"/>
            <p:cNvSpPr/>
            <p:nvPr/>
          </p:nvSpPr>
          <p:spPr>
            <a:xfrm>
              <a:off x="1212079" y="2611305"/>
              <a:ext cx="105900" cy="15954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08" name="Google Shape;908;gc0874ab985_0_887"/>
            <p:cNvSpPr/>
            <p:nvPr/>
          </p:nvSpPr>
          <p:spPr>
            <a:xfrm>
              <a:off x="1212079" y="2851162"/>
              <a:ext cx="105900" cy="15954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09" name="Google Shape;909;gc0874ab985_0_887"/>
            <p:cNvSpPr txBox="1"/>
            <p:nvPr/>
          </p:nvSpPr>
          <p:spPr>
            <a:xfrm>
              <a:off x="1417700" y="4133968"/>
              <a:ext cx="883800" cy="152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Tax</a:t>
              </a:r>
              <a:endParaRPr sz="900" b="0" i="0" u="none" strike="noStrike" cap="none">
                <a:solidFill>
                  <a:srgbClr val="000000"/>
                </a:solidFill>
                <a:latin typeface="Public Sans"/>
                <a:ea typeface="Public Sans"/>
                <a:cs typeface="Public Sans"/>
                <a:sym typeface="Public Sans"/>
              </a:endParaRPr>
            </a:p>
          </p:txBody>
        </p:sp>
        <p:sp>
          <p:nvSpPr>
            <p:cNvPr id="910" name="Google Shape;910;gc0874ab985_0_887"/>
            <p:cNvSpPr txBox="1"/>
            <p:nvPr/>
          </p:nvSpPr>
          <p:spPr>
            <a:xfrm>
              <a:off x="1417700" y="4370794"/>
              <a:ext cx="883800" cy="152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Treasury</a:t>
              </a:r>
              <a:endParaRPr sz="900" b="0" i="0" u="none" strike="noStrike" cap="none">
                <a:solidFill>
                  <a:schemeClr val="lt1"/>
                </a:solidFill>
                <a:latin typeface="Public Sans"/>
                <a:ea typeface="Public Sans"/>
                <a:cs typeface="Public Sans"/>
                <a:sym typeface="Public Sans"/>
              </a:endParaRPr>
            </a:p>
          </p:txBody>
        </p:sp>
      </p:grpSp>
      <p:sp>
        <p:nvSpPr>
          <p:cNvPr id="911" name="Google Shape;911;gc0874ab985_0_887"/>
          <p:cNvSpPr/>
          <p:nvPr/>
        </p:nvSpPr>
        <p:spPr>
          <a:xfrm>
            <a:off x="5893830" y="2060045"/>
            <a:ext cx="105000" cy="32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12" name="Google Shape;912;gc0874ab985_0_887"/>
          <p:cNvSpPr/>
          <p:nvPr/>
        </p:nvSpPr>
        <p:spPr>
          <a:xfrm>
            <a:off x="5820875" y="1951974"/>
            <a:ext cx="145500" cy="18357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13" name="Google Shape;913;gc0874ab985_0_887"/>
          <p:cNvSpPr/>
          <p:nvPr/>
        </p:nvSpPr>
        <p:spPr>
          <a:xfrm>
            <a:off x="5842305" y="982819"/>
            <a:ext cx="105000" cy="18357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914" name="Google Shape;914;gc0874ab985_0_887"/>
          <p:cNvSpPr/>
          <p:nvPr/>
        </p:nvSpPr>
        <p:spPr>
          <a:xfrm>
            <a:off x="5893841" y="1071337"/>
            <a:ext cx="105000" cy="229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15" name="Google Shape;915;gc0874ab985_0_887"/>
          <p:cNvSpPr/>
          <p:nvPr/>
        </p:nvSpPr>
        <p:spPr>
          <a:xfrm>
            <a:off x="5893830" y="1547706"/>
            <a:ext cx="105000" cy="27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16" name="Google Shape;916;gc0874ab985_0_887"/>
          <p:cNvSpPr/>
          <p:nvPr/>
        </p:nvSpPr>
        <p:spPr>
          <a:xfrm>
            <a:off x="5893755" y="2881703"/>
            <a:ext cx="105000" cy="463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917" name="Google Shape;917;gc0874ab985_0_887"/>
          <p:cNvGrpSpPr/>
          <p:nvPr/>
        </p:nvGrpSpPr>
        <p:grpSpPr>
          <a:xfrm>
            <a:off x="6033200" y="1091975"/>
            <a:ext cx="836700" cy="2877000"/>
            <a:chOff x="6033200" y="1091975"/>
            <a:chExt cx="836700" cy="2877000"/>
          </a:xfrm>
        </p:grpSpPr>
        <p:sp>
          <p:nvSpPr>
            <p:cNvPr id="918" name="Google Shape;918;gc0874ab985_0_887"/>
            <p:cNvSpPr txBox="1"/>
            <p:nvPr/>
          </p:nvSpPr>
          <p:spPr>
            <a:xfrm>
              <a:off x="6033200" y="1091975"/>
              <a:ext cx="836700" cy="402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Development &amp; Space Planning</a:t>
              </a:r>
              <a:endParaRPr sz="1400" b="0" i="0" u="none" strike="noStrike" cap="none">
                <a:solidFill>
                  <a:schemeClr val="lt1"/>
                </a:solidFill>
                <a:latin typeface="Public Sans"/>
                <a:ea typeface="Public Sans"/>
                <a:cs typeface="Public Sans"/>
                <a:sym typeface="Public Sans"/>
              </a:endParaRPr>
            </a:p>
          </p:txBody>
        </p:sp>
        <p:sp>
          <p:nvSpPr>
            <p:cNvPr id="919" name="Google Shape;919;gc0874ab985_0_887"/>
            <p:cNvSpPr txBox="1"/>
            <p:nvPr/>
          </p:nvSpPr>
          <p:spPr>
            <a:xfrm>
              <a:off x="6033200" y="3629075"/>
              <a:ext cx="8367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Workspace Services</a:t>
              </a:r>
              <a:endParaRPr sz="1400" b="0" i="0" u="none" strike="noStrike" cap="none">
                <a:solidFill>
                  <a:srgbClr val="000000"/>
                </a:solidFill>
                <a:latin typeface="Public Sans"/>
                <a:ea typeface="Public Sans"/>
                <a:cs typeface="Public Sans"/>
                <a:sym typeface="Public Sans"/>
              </a:endParaRPr>
            </a:p>
          </p:txBody>
        </p:sp>
        <p:sp>
          <p:nvSpPr>
            <p:cNvPr id="920" name="Google Shape;920;gc0874ab985_0_887"/>
            <p:cNvSpPr txBox="1"/>
            <p:nvPr/>
          </p:nvSpPr>
          <p:spPr>
            <a:xfrm>
              <a:off x="6033200" y="3192178"/>
              <a:ext cx="836700" cy="32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Physical Security</a:t>
              </a:r>
              <a:endParaRPr sz="1400" b="0" i="0" u="none" strike="noStrike" cap="none">
                <a:solidFill>
                  <a:schemeClr val="lt1"/>
                </a:solidFill>
                <a:latin typeface="Public Sans"/>
                <a:ea typeface="Public Sans"/>
                <a:cs typeface="Public Sans"/>
                <a:sym typeface="Public Sans"/>
              </a:endParaRPr>
            </a:p>
          </p:txBody>
        </p:sp>
        <p:sp>
          <p:nvSpPr>
            <p:cNvPr id="921" name="Google Shape;921;gc0874ab985_0_887"/>
            <p:cNvSpPr txBox="1"/>
            <p:nvPr/>
          </p:nvSpPr>
          <p:spPr>
            <a:xfrm>
              <a:off x="6033200" y="1605372"/>
              <a:ext cx="836700" cy="463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Fleet Management (non-logistics)</a:t>
              </a:r>
              <a:endParaRPr sz="1400" b="0" i="0" u="none" strike="noStrike" cap="none">
                <a:solidFill>
                  <a:schemeClr val="lt1"/>
                </a:solidFill>
                <a:latin typeface="Public Sans"/>
                <a:ea typeface="Public Sans"/>
                <a:cs typeface="Public Sans"/>
                <a:sym typeface="Public Sans"/>
              </a:endParaRPr>
            </a:p>
          </p:txBody>
        </p:sp>
        <p:sp>
          <p:nvSpPr>
            <p:cNvPr id="922" name="Google Shape;922;gc0874ab985_0_887"/>
            <p:cNvSpPr txBox="1"/>
            <p:nvPr/>
          </p:nvSpPr>
          <p:spPr>
            <a:xfrm>
              <a:off x="6033200" y="2180383"/>
              <a:ext cx="836700" cy="32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Food &amp; Beverage</a:t>
              </a:r>
              <a:endParaRPr sz="900" b="0" i="0" u="none" strike="noStrike" cap="none">
                <a:solidFill>
                  <a:schemeClr val="lt1"/>
                </a:solidFill>
                <a:latin typeface="Public Sans"/>
                <a:ea typeface="Public Sans"/>
                <a:cs typeface="Public Sans"/>
                <a:sym typeface="Public Sans"/>
              </a:endParaRPr>
            </a:p>
          </p:txBody>
        </p:sp>
        <p:sp>
          <p:nvSpPr>
            <p:cNvPr id="923" name="Google Shape;923;gc0874ab985_0_887"/>
            <p:cNvSpPr txBox="1"/>
            <p:nvPr/>
          </p:nvSpPr>
          <p:spPr>
            <a:xfrm>
              <a:off x="6033200" y="2617280"/>
              <a:ext cx="836700" cy="463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Operations, Maintenance, Repair &amp; Improvements</a:t>
              </a:r>
              <a:endParaRPr sz="1400" b="0" i="0" u="none" strike="noStrike" cap="none">
                <a:solidFill>
                  <a:schemeClr val="lt1"/>
                </a:solidFill>
                <a:latin typeface="Public Sans"/>
                <a:ea typeface="Public Sans"/>
                <a:cs typeface="Public Sans"/>
                <a:sym typeface="Public Sans"/>
              </a:endParaRPr>
            </a:p>
          </p:txBody>
        </p:sp>
      </p:grpSp>
      <p:grpSp>
        <p:nvGrpSpPr>
          <p:cNvPr id="924" name="Google Shape;924;gc0874ab985_0_887"/>
          <p:cNvGrpSpPr/>
          <p:nvPr/>
        </p:nvGrpSpPr>
        <p:grpSpPr>
          <a:xfrm>
            <a:off x="5806644" y="585877"/>
            <a:ext cx="987601" cy="488372"/>
            <a:chOff x="2459374" y="393400"/>
            <a:chExt cx="987601" cy="351600"/>
          </a:xfrm>
        </p:grpSpPr>
        <p:grpSp>
          <p:nvGrpSpPr>
            <p:cNvPr id="925" name="Google Shape;925;gc0874ab985_0_887"/>
            <p:cNvGrpSpPr/>
            <p:nvPr/>
          </p:nvGrpSpPr>
          <p:grpSpPr>
            <a:xfrm>
              <a:off x="2459374" y="393410"/>
              <a:ext cx="987600" cy="347400"/>
              <a:chOff x="2313573" y="393410"/>
              <a:chExt cx="987600" cy="347400"/>
            </a:xfrm>
          </p:grpSpPr>
          <p:sp>
            <p:nvSpPr>
              <p:cNvPr id="926" name="Google Shape;926;gc0874ab985_0_887"/>
              <p:cNvSpPr txBox="1"/>
              <p:nvPr/>
            </p:nvSpPr>
            <p:spPr>
              <a:xfrm>
                <a:off x="2323921" y="403705"/>
                <a:ext cx="9099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Recreational/ Heritage Resources</a:t>
                </a:r>
                <a:endParaRPr sz="1400" b="0" i="0" u="none" strike="noStrike" cap="none">
                  <a:solidFill>
                    <a:srgbClr val="000000"/>
                  </a:solidFill>
                  <a:latin typeface="Arial"/>
                  <a:ea typeface="Arial"/>
                  <a:cs typeface="Arial"/>
                  <a:sym typeface="Arial"/>
                </a:endParaRPr>
              </a:p>
            </p:txBody>
          </p:sp>
          <p:sp>
            <p:nvSpPr>
              <p:cNvPr id="927" name="Google Shape;927;gc0874ab985_0_887"/>
              <p:cNvSpPr/>
              <p:nvPr/>
            </p:nvSpPr>
            <p:spPr>
              <a:xfrm>
                <a:off x="2313573"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8" name="Google Shape;928;gc0874ab985_0_887"/>
            <p:cNvSpPr txBox="1"/>
            <p:nvPr/>
          </p:nvSpPr>
          <p:spPr>
            <a:xfrm>
              <a:off x="2459375" y="393400"/>
              <a:ext cx="987600" cy="3516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Property &amp; Facility Services</a:t>
              </a:r>
              <a:endParaRPr sz="1400" b="0" i="0" u="none" strike="noStrike" cap="none">
                <a:solidFill>
                  <a:srgbClr val="000000"/>
                </a:solidFill>
                <a:latin typeface="Public Sans"/>
                <a:ea typeface="Public Sans"/>
                <a:cs typeface="Public Sans"/>
                <a:sym typeface="Public Sans"/>
              </a:endParaRPr>
            </a:p>
          </p:txBody>
        </p:sp>
      </p:grpSp>
      <p:sp>
        <p:nvSpPr>
          <p:cNvPr id="929" name="Google Shape;929;gc0874ab985_0_887"/>
          <p:cNvSpPr/>
          <p:nvPr/>
        </p:nvSpPr>
        <p:spPr>
          <a:xfrm>
            <a:off x="6934581" y="1513368"/>
            <a:ext cx="116100" cy="733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930" name="Google Shape;930;gc0874ab985_0_887"/>
          <p:cNvGrpSpPr/>
          <p:nvPr/>
        </p:nvGrpSpPr>
        <p:grpSpPr>
          <a:xfrm>
            <a:off x="7070475" y="1200900"/>
            <a:ext cx="836706" cy="1121848"/>
            <a:chOff x="7070475" y="1200900"/>
            <a:chExt cx="836706" cy="1121848"/>
          </a:xfrm>
        </p:grpSpPr>
        <p:sp>
          <p:nvSpPr>
            <p:cNvPr id="931" name="Google Shape;931;gc0874ab985_0_887"/>
            <p:cNvSpPr txBox="1"/>
            <p:nvPr/>
          </p:nvSpPr>
          <p:spPr>
            <a:xfrm>
              <a:off x="7070475" y="1200900"/>
              <a:ext cx="8367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Case Management</a:t>
              </a:r>
              <a:endParaRPr sz="900" b="1" i="0" u="none" strike="noStrike" cap="none">
                <a:solidFill>
                  <a:schemeClr val="lt1"/>
                </a:solidFill>
                <a:latin typeface="Public Sans"/>
                <a:ea typeface="Public Sans"/>
                <a:cs typeface="Public Sans"/>
                <a:sym typeface="Public Sans"/>
              </a:endParaRPr>
            </a:p>
          </p:txBody>
        </p:sp>
        <p:sp>
          <p:nvSpPr>
            <p:cNvPr id="932" name="Google Shape;932;gc0874ab985_0_887"/>
            <p:cNvSpPr txBox="1"/>
            <p:nvPr/>
          </p:nvSpPr>
          <p:spPr>
            <a:xfrm>
              <a:off x="7070481" y="1671675"/>
              <a:ext cx="8367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Contract Review</a:t>
              </a:r>
              <a:endParaRPr sz="1400" b="0" i="0" u="none" strike="noStrike" cap="none">
                <a:solidFill>
                  <a:srgbClr val="000000"/>
                </a:solidFill>
                <a:latin typeface="Public Sans"/>
                <a:ea typeface="Public Sans"/>
                <a:cs typeface="Public Sans"/>
                <a:sym typeface="Public Sans"/>
              </a:endParaRPr>
            </a:p>
          </p:txBody>
        </p:sp>
        <p:sp>
          <p:nvSpPr>
            <p:cNvPr id="933" name="Google Shape;933;gc0874ab985_0_887"/>
            <p:cNvSpPr txBox="1"/>
            <p:nvPr/>
          </p:nvSpPr>
          <p:spPr>
            <a:xfrm>
              <a:off x="7070475" y="2142448"/>
              <a:ext cx="836700" cy="180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Legal Counsel</a:t>
              </a:r>
              <a:endParaRPr sz="1400" b="0" i="0" u="none" strike="noStrike" cap="none">
                <a:solidFill>
                  <a:srgbClr val="000000"/>
                </a:solidFill>
                <a:latin typeface="Public Sans"/>
                <a:ea typeface="Public Sans"/>
                <a:cs typeface="Public Sans"/>
                <a:sym typeface="Public Sans"/>
              </a:endParaRPr>
            </a:p>
          </p:txBody>
        </p:sp>
      </p:grpSp>
      <p:grpSp>
        <p:nvGrpSpPr>
          <p:cNvPr id="934" name="Google Shape;934;gc0874ab985_0_887"/>
          <p:cNvGrpSpPr/>
          <p:nvPr/>
        </p:nvGrpSpPr>
        <p:grpSpPr>
          <a:xfrm>
            <a:off x="3452561" y="588803"/>
            <a:ext cx="1208414" cy="4198547"/>
            <a:chOff x="3452561" y="588803"/>
            <a:chExt cx="1208414" cy="4198547"/>
          </a:xfrm>
        </p:grpSpPr>
        <p:sp>
          <p:nvSpPr>
            <p:cNvPr id="935" name="Google Shape;935;gc0874ab985_0_887"/>
            <p:cNvSpPr txBox="1"/>
            <p:nvPr/>
          </p:nvSpPr>
          <p:spPr>
            <a:xfrm>
              <a:off x="3740570" y="1123079"/>
              <a:ext cx="9204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Benefits Management</a:t>
              </a:r>
              <a:endParaRPr sz="1400" b="0" i="0" u="none" strike="noStrike" cap="none">
                <a:solidFill>
                  <a:srgbClr val="000000"/>
                </a:solidFill>
                <a:latin typeface="Public Sans"/>
                <a:ea typeface="Public Sans"/>
                <a:cs typeface="Public Sans"/>
                <a:sym typeface="Public Sans"/>
              </a:endParaRPr>
            </a:p>
          </p:txBody>
        </p:sp>
        <p:sp>
          <p:nvSpPr>
            <p:cNvPr id="936" name="Google Shape;936;gc0874ab985_0_887"/>
            <p:cNvSpPr txBox="1"/>
            <p:nvPr/>
          </p:nvSpPr>
          <p:spPr>
            <a:xfrm>
              <a:off x="3740575" y="1587850"/>
              <a:ext cx="9204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Employee Communications   &amp; Relations</a:t>
              </a:r>
              <a:endParaRPr sz="1400" b="0" i="0" u="none" strike="noStrike" cap="none">
                <a:solidFill>
                  <a:srgbClr val="000000"/>
                </a:solidFill>
                <a:latin typeface="Public Sans"/>
                <a:ea typeface="Public Sans"/>
                <a:cs typeface="Public Sans"/>
                <a:sym typeface="Public Sans"/>
              </a:endParaRPr>
            </a:p>
          </p:txBody>
        </p:sp>
        <p:sp>
          <p:nvSpPr>
            <p:cNvPr id="937" name="Google Shape;937;gc0874ab985_0_887"/>
            <p:cNvSpPr txBox="1"/>
            <p:nvPr/>
          </p:nvSpPr>
          <p:spPr>
            <a:xfrm>
              <a:off x="3740570" y="2517401"/>
              <a:ext cx="9204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Employee Transitions &amp; Separation</a:t>
              </a:r>
              <a:endParaRPr sz="1400" b="0" i="0" u="none" strike="noStrike" cap="none">
                <a:solidFill>
                  <a:srgbClr val="000000"/>
                </a:solidFill>
                <a:latin typeface="Public Sans"/>
                <a:ea typeface="Public Sans"/>
                <a:cs typeface="Public Sans"/>
                <a:sym typeface="Public Sans"/>
              </a:endParaRPr>
            </a:p>
          </p:txBody>
        </p:sp>
        <p:sp>
          <p:nvSpPr>
            <p:cNvPr id="938" name="Google Shape;938;gc0874ab985_0_887"/>
            <p:cNvSpPr txBox="1"/>
            <p:nvPr/>
          </p:nvSpPr>
          <p:spPr>
            <a:xfrm>
              <a:off x="3740575" y="2982175"/>
              <a:ext cx="920400" cy="530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Performance, Retention &amp; Rewards Management</a:t>
              </a:r>
              <a:endParaRPr sz="1400" b="0" i="0" u="none" strike="noStrike" cap="none">
                <a:solidFill>
                  <a:srgbClr val="000000"/>
                </a:solidFill>
                <a:latin typeface="Public Sans"/>
                <a:ea typeface="Public Sans"/>
                <a:cs typeface="Public Sans"/>
                <a:sym typeface="Public Sans"/>
              </a:endParaRPr>
            </a:p>
          </p:txBody>
        </p:sp>
        <p:sp>
          <p:nvSpPr>
            <p:cNvPr id="939" name="Google Shape;939;gc0874ab985_0_887"/>
            <p:cNvSpPr txBox="1"/>
            <p:nvPr/>
          </p:nvSpPr>
          <p:spPr>
            <a:xfrm>
              <a:off x="3740570" y="3637229"/>
              <a:ext cx="9204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Policy Management</a:t>
              </a:r>
              <a:endParaRPr sz="1400" b="0" i="0" u="none" strike="noStrike" cap="none">
                <a:solidFill>
                  <a:srgbClr val="000000"/>
                </a:solidFill>
                <a:latin typeface="Public Sans"/>
                <a:ea typeface="Public Sans"/>
                <a:cs typeface="Public Sans"/>
                <a:sym typeface="Public Sans"/>
              </a:endParaRPr>
            </a:p>
          </p:txBody>
        </p:sp>
        <p:sp>
          <p:nvSpPr>
            <p:cNvPr id="940" name="Google Shape;940;gc0874ab985_0_887"/>
            <p:cNvSpPr txBox="1"/>
            <p:nvPr/>
          </p:nvSpPr>
          <p:spPr>
            <a:xfrm>
              <a:off x="3740575" y="4102003"/>
              <a:ext cx="920400" cy="220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Recruitment</a:t>
              </a:r>
              <a:endParaRPr sz="1400" b="0" i="0" u="none" strike="noStrike" cap="none">
                <a:solidFill>
                  <a:srgbClr val="000000"/>
                </a:solidFill>
                <a:latin typeface="Public Sans"/>
                <a:ea typeface="Public Sans"/>
                <a:cs typeface="Public Sans"/>
                <a:sym typeface="Public Sans"/>
              </a:endParaRPr>
            </a:p>
          </p:txBody>
        </p:sp>
        <p:sp>
          <p:nvSpPr>
            <p:cNvPr id="941" name="Google Shape;941;gc0874ab985_0_887"/>
            <p:cNvSpPr txBox="1"/>
            <p:nvPr/>
          </p:nvSpPr>
          <p:spPr>
            <a:xfrm>
              <a:off x="3718650" y="4447450"/>
              <a:ext cx="9204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Workforce Management</a:t>
              </a:r>
              <a:endParaRPr sz="1400" b="0" i="0" u="none" strike="noStrike" cap="none">
                <a:solidFill>
                  <a:srgbClr val="000000"/>
                </a:solidFill>
                <a:latin typeface="Public Sans"/>
                <a:ea typeface="Public Sans"/>
                <a:cs typeface="Public Sans"/>
                <a:sym typeface="Public Sans"/>
              </a:endParaRPr>
            </a:p>
          </p:txBody>
        </p:sp>
        <p:grpSp>
          <p:nvGrpSpPr>
            <p:cNvPr id="942" name="Google Shape;942;gc0874ab985_0_887"/>
            <p:cNvGrpSpPr/>
            <p:nvPr/>
          </p:nvGrpSpPr>
          <p:grpSpPr>
            <a:xfrm>
              <a:off x="3452561" y="588803"/>
              <a:ext cx="1102314" cy="482539"/>
              <a:chOff x="3518330" y="393410"/>
              <a:chExt cx="987737" cy="347400"/>
            </a:xfrm>
          </p:grpSpPr>
          <p:sp>
            <p:nvSpPr>
              <p:cNvPr id="943" name="Google Shape;943;gc0874ab985_0_887"/>
              <p:cNvSpPr/>
              <p:nvPr/>
            </p:nvSpPr>
            <p:spPr>
              <a:xfrm>
                <a:off x="3518330"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gc0874ab985_0_887"/>
              <p:cNvSpPr txBox="1"/>
              <p:nvPr/>
            </p:nvSpPr>
            <p:spPr>
              <a:xfrm>
                <a:off x="3528667" y="403700"/>
                <a:ext cx="9774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Workforce Services</a:t>
                </a:r>
                <a:endParaRPr sz="1400" b="0" i="0" u="none" strike="noStrike" cap="none">
                  <a:solidFill>
                    <a:srgbClr val="000000"/>
                  </a:solidFill>
                  <a:latin typeface="Public Sans"/>
                  <a:ea typeface="Public Sans"/>
                  <a:cs typeface="Public Sans"/>
                  <a:sym typeface="Public Sans"/>
                </a:endParaRPr>
              </a:p>
            </p:txBody>
          </p:sp>
        </p:grpSp>
        <p:sp>
          <p:nvSpPr>
            <p:cNvPr id="945" name="Google Shape;945;gc0874ab985_0_887"/>
            <p:cNvSpPr/>
            <p:nvPr/>
          </p:nvSpPr>
          <p:spPr>
            <a:xfrm>
              <a:off x="3567054" y="1085338"/>
              <a:ext cx="129568" cy="220622"/>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46" name="Google Shape;946;gc0874ab985_0_887"/>
            <p:cNvSpPr/>
            <p:nvPr/>
          </p:nvSpPr>
          <p:spPr>
            <a:xfrm>
              <a:off x="3567054" y="1085338"/>
              <a:ext cx="129568" cy="667996"/>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47" name="Google Shape;947;gc0874ab985_0_887"/>
            <p:cNvSpPr/>
            <p:nvPr/>
          </p:nvSpPr>
          <p:spPr>
            <a:xfrm>
              <a:off x="3567054" y="1085338"/>
              <a:ext cx="129568" cy="1116595"/>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48" name="Google Shape;948;gc0874ab985_0_887"/>
            <p:cNvSpPr/>
            <p:nvPr/>
          </p:nvSpPr>
          <p:spPr>
            <a:xfrm>
              <a:off x="3567054" y="1135561"/>
              <a:ext cx="129600" cy="158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49" name="Google Shape;949;gc0874ab985_0_887"/>
            <p:cNvSpPr/>
            <p:nvPr/>
          </p:nvSpPr>
          <p:spPr>
            <a:xfrm>
              <a:off x="3567054" y="1124305"/>
              <a:ext cx="129568" cy="207477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50" name="Google Shape;950;gc0874ab985_0_887"/>
            <p:cNvSpPr/>
            <p:nvPr/>
          </p:nvSpPr>
          <p:spPr>
            <a:xfrm>
              <a:off x="3567054" y="1276705"/>
              <a:ext cx="129600" cy="2515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51" name="Google Shape;951;gc0874ab985_0_887"/>
            <p:cNvSpPr/>
            <p:nvPr/>
          </p:nvSpPr>
          <p:spPr>
            <a:xfrm>
              <a:off x="3567054" y="1276705"/>
              <a:ext cx="129600" cy="2968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52" name="Google Shape;952;gc0874ab985_0_887"/>
            <p:cNvSpPr/>
            <p:nvPr/>
          </p:nvSpPr>
          <p:spPr>
            <a:xfrm>
              <a:off x="3567061" y="1223745"/>
              <a:ext cx="129600" cy="3441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953" name="Google Shape;953;gc0874ab985_0_887"/>
            <p:cNvSpPr txBox="1"/>
            <p:nvPr/>
          </p:nvSpPr>
          <p:spPr>
            <a:xfrm>
              <a:off x="3740570" y="2052627"/>
              <a:ext cx="920400" cy="339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Employee  </a:t>
              </a:r>
              <a:endParaRPr sz="900" b="0" i="0" u="none" strike="noStrike" cap="none">
                <a:solidFill>
                  <a:schemeClr val="lt1"/>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Development</a:t>
              </a:r>
              <a:endParaRPr sz="1400" b="0" i="0" u="none" strike="noStrike" cap="none">
                <a:solidFill>
                  <a:srgbClr val="000000"/>
                </a:solidFill>
                <a:latin typeface="Public Sans"/>
                <a:ea typeface="Public Sans"/>
                <a:cs typeface="Public Sans"/>
                <a:sym typeface="Public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2" name="Title 1">
            <a:extLst>
              <a:ext uri="{FF2B5EF4-FFF2-40B4-BE49-F238E27FC236}">
                <a16:creationId xmlns:a16="http://schemas.microsoft.com/office/drawing/2014/main" id="{0AF8F663-962C-43B0-B778-B1D5446DAB8B}"/>
              </a:ext>
            </a:extLst>
          </p:cNvPr>
          <p:cNvSpPr>
            <a:spLocks noGrp="1"/>
          </p:cNvSpPr>
          <p:nvPr>
            <p:ph type="title" idx="4294967295"/>
          </p:nvPr>
        </p:nvSpPr>
        <p:spPr/>
        <p:txBody>
          <a:bodyPr/>
          <a:lstStyle/>
          <a:p>
            <a:r>
              <a:rPr lang="en-US" dirty="0">
                <a:solidFill>
                  <a:schemeClr val="bg1"/>
                </a:solidFill>
              </a:rPr>
              <a:t>Business</a:t>
            </a:r>
            <a:r>
              <a:rPr lang="en-US" baseline="0" dirty="0">
                <a:solidFill>
                  <a:schemeClr val="bg1"/>
                </a:solidFill>
              </a:rPr>
              <a:t> Services - Federal</a:t>
            </a:r>
            <a:endParaRPr lang="en-US" dirty="0">
              <a:solidFill>
                <a:schemeClr val="bg1"/>
              </a:solidFill>
            </a:endParaRPr>
          </a:p>
        </p:txBody>
      </p:sp>
      <p:sp>
        <p:nvSpPr>
          <p:cNvPr id="959" name="Google Shape;959;gc0874ab985_0_0"/>
          <p:cNvSpPr/>
          <p:nvPr/>
        </p:nvSpPr>
        <p:spPr>
          <a:xfrm>
            <a:off x="82489" y="37504"/>
            <a:ext cx="8969700" cy="50292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0" name="Google Shape;960;gc0874ab985_0_0"/>
          <p:cNvSpPr/>
          <p:nvPr/>
        </p:nvSpPr>
        <p:spPr>
          <a:xfrm>
            <a:off x="150841" y="457206"/>
            <a:ext cx="8815200" cy="37365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
        <p:nvSpPr>
          <p:cNvPr id="961" name="Google Shape;961;gc0874ab985_0_0"/>
          <p:cNvSpPr/>
          <p:nvPr/>
        </p:nvSpPr>
        <p:spPr>
          <a:xfrm>
            <a:off x="150840" y="686590"/>
            <a:ext cx="8825519" cy="39018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0D96C9"/>
              </a:solidFill>
              <a:latin typeface="Calibri"/>
              <a:ea typeface="Calibri"/>
              <a:cs typeface="Calibri"/>
              <a:sym typeface="Calibri"/>
            </a:endParaRPr>
          </a:p>
        </p:txBody>
      </p:sp>
      <p:sp>
        <p:nvSpPr>
          <p:cNvPr id="962" name="Google Shape;962;gc0874ab985_0_0"/>
          <p:cNvSpPr/>
          <p:nvPr/>
        </p:nvSpPr>
        <p:spPr>
          <a:xfrm>
            <a:off x="174400" y="777033"/>
            <a:ext cx="8768100" cy="37866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sp>
        <p:nvSpPr>
          <p:cNvPr id="963" name="Google Shape;963;gc0874ab985_0_0"/>
          <p:cNvSpPr/>
          <p:nvPr/>
        </p:nvSpPr>
        <p:spPr>
          <a:xfrm>
            <a:off x="157111" y="125644"/>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a:solidFill>
                  <a:srgbClr val="75757B"/>
                </a:solidFill>
                <a:latin typeface="Calibri"/>
                <a:ea typeface="Calibri"/>
                <a:cs typeface="Calibri"/>
                <a:sym typeface="Calibri"/>
              </a:rPr>
              <a:t>AGENCY MISSION &amp; </a:t>
            </a:r>
            <a:r>
              <a:rPr lang="en-US" sz="1200" b="1" i="0" u="none" strike="noStrike" cap="none">
                <a:solidFill>
                  <a:srgbClr val="75757B"/>
                </a:solidFill>
                <a:latin typeface="Calibri"/>
                <a:ea typeface="Calibri"/>
                <a:cs typeface="Calibri"/>
                <a:sym typeface="Calibri"/>
              </a:rPr>
              <a:t>BUSINESS CAPABILITIES</a:t>
            </a:r>
            <a:endParaRPr sz="1400" b="0" i="0" u="none" strike="noStrike" cap="none">
              <a:solidFill>
                <a:srgbClr val="000000"/>
              </a:solidFill>
              <a:latin typeface="Arial"/>
              <a:ea typeface="Arial"/>
              <a:cs typeface="Arial"/>
              <a:sym typeface="Arial"/>
            </a:endParaRPr>
          </a:p>
        </p:txBody>
      </p:sp>
      <p:sp>
        <p:nvSpPr>
          <p:cNvPr id="964" name="Google Shape;964;gc0874ab985_0_0"/>
          <p:cNvSpPr/>
          <p:nvPr/>
        </p:nvSpPr>
        <p:spPr>
          <a:xfrm>
            <a:off x="154927" y="4838136"/>
            <a:ext cx="8816100" cy="1920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COST POOLS</a:t>
            </a:r>
            <a:endParaRPr sz="1400" b="0" i="0" u="none" strike="noStrike" cap="none">
              <a:solidFill>
                <a:srgbClr val="000000"/>
              </a:solidFill>
              <a:latin typeface="Arial"/>
              <a:ea typeface="Arial"/>
              <a:cs typeface="Arial"/>
              <a:sym typeface="Arial"/>
            </a:endParaRPr>
          </a:p>
        </p:txBody>
      </p:sp>
      <p:sp>
        <p:nvSpPr>
          <p:cNvPr id="965" name="Google Shape;965;gc0874ab985_0_0"/>
          <p:cNvSpPr/>
          <p:nvPr/>
        </p:nvSpPr>
        <p:spPr>
          <a:xfrm>
            <a:off x="154927" y="4612279"/>
            <a:ext cx="8816100" cy="1920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IT TOWERS</a:t>
            </a:r>
            <a:endParaRPr sz="1200" b="0" i="0" u="none" strike="noStrike" cap="none">
              <a:solidFill>
                <a:srgbClr val="75757B"/>
              </a:solidFill>
              <a:latin typeface="Calibri"/>
              <a:ea typeface="Calibri"/>
              <a:cs typeface="Calibri"/>
              <a:sym typeface="Calibri"/>
            </a:endParaRPr>
          </a:p>
        </p:txBody>
      </p:sp>
      <p:sp>
        <p:nvSpPr>
          <p:cNvPr id="966" name="Google Shape;966;gc0874ab985_0_0"/>
          <p:cNvSpPr/>
          <p:nvPr/>
        </p:nvSpPr>
        <p:spPr>
          <a:xfrm>
            <a:off x="257788" y="1206821"/>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Energy</a:t>
            </a:r>
            <a:endParaRPr sz="1400" b="0" i="0" u="none" strike="noStrike" cap="none">
              <a:solidFill>
                <a:srgbClr val="000000"/>
              </a:solidFill>
              <a:latin typeface="Arial"/>
              <a:ea typeface="Arial"/>
              <a:cs typeface="Arial"/>
              <a:sym typeface="Arial"/>
            </a:endParaRPr>
          </a:p>
        </p:txBody>
      </p:sp>
      <p:sp>
        <p:nvSpPr>
          <p:cNvPr id="967" name="Google Shape;967;gc0874ab985_0_0"/>
          <p:cNvSpPr/>
          <p:nvPr/>
        </p:nvSpPr>
        <p:spPr>
          <a:xfrm>
            <a:off x="257788" y="1629241"/>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General Science &amp; Basic Research</a:t>
            </a:r>
            <a:endParaRPr sz="1400" b="0" i="0" u="none" strike="noStrike" cap="none">
              <a:solidFill>
                <a:srgbClr val="000000"/>
              </a:solidFill>
              <a:latin typeface="Arial"/>
              <a:ea typeface="Arial"/>
              <a:cs typeface="Arial"/>
              <a:sym typeface="Arial"/>
            </a:endParaRPr>
          </a:p>
        </p:txBody>
      </p:sp>
      <p:sp>
        <p:nvSpPr>
          <p:cNvPr id="968" name="Google Shape;968;gc0874ab985_0_0"/>
          <p:cNvSpPr/>
          <p:nvPr/>
        </p:nvSpPr>
        <p:spPr>
          <a:xfrm>
            <a:off x="1224422" y="1206821"/>
            <a:ext cx="914400" cy="387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Consumer &amp; Occupational Health &amp; Safety</a:t>
            </a:r>
            <a:endParaRPr sz="1400" b="0" i="0" u="none" strike="noStrike" cap="none">
              <a:solidFill>
                <a:srgbClr val="000000"/>
              </a:solidFill>
              <a:latin typeface="Arial"/>
              <a:ea typeface="Arial"/>
              <a:cs typeface="Arial"/>
              <a:sym typeface="Arial"/>
            </a:endParaRPr>
          </a:p>
        </p:txBody>
      </p:sp>
      <p:sp>
        <p:nvSpPr>
          <p:cNvPr id="969" name="Google Shape;969;gc0874ab985_0_0"/>
          <p:cNvSpPr/>
          <p:nvPr/>
        </p:nvSpPr>
        <p:spPr>
          <a:xfrm>
            <a:off x="1224422" y="1629241"/>
            <a:ext cx="914400" cy="387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Health Care Delivery </a:t>
            </a:r>
            <a:r>
              <a:rPr lang="en-US" sz="650" b="0" i="0" u="none" strike="noStrike" cap="none">
                <a:solidFill>
                  <a:schemeClr val="lt1"/>
                </a:solidFill>
                <a:latin typeface="Arial"/>
                <a:ea typeface="Arial"/>
                <a:cs typeface="Arial"/>
                <a:sym typeface="Arial"/>
              </a:rPr>
              <a:t>Domestic/Foreign</a:t>
            </a:r>
            <a:endParaRPr sz="1400" b="0" i="0" u="none" strike="noStrike" cap="none">
              <a:solidFill>
                <a:srgbClr val="000000"/>
              </a:solidFill>
              <a:latin typeface="Arial"/>
              <a:ea typeface="Arial"/>
              <a:cs typeface="Arial"/>
              <a:sym typeface="Arial"/>
            </a:endParaRPr>
          </a:p>
        </p:txBody>
      </p:sp>
      <p:sp>
        <p:nvSpPr>
          <p:cNvPr id="970" name="Google Shape;970;gc0874ab985_0_0"/>
          <p:cNvSpPr/>
          <p:nvPr/>
        </p:nvSpPr>
        <p:spPr>
          <a:xfrm>
            <a:off x="1224422" y="2051662"/>
            <a:ext cx="914400" cy="387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Income Security</a:t>
            </a:r>
            <a:endParaRPr sz="1400" b="0" i="0" u="none" strike="noStrike" cap="none">
              <a:solidFill>
                <a:srgbClr val="000000"/>
              </a:solidFill>
              <a:latin typeface="Arial"/>
              <a:ea typeface="Arial"/>
              <a:cs typeface="Arial"/>
              <a:sym typeface="Arial"/>
            </a:endParaRPr>
          </a:p>
        </p:txBody>
      </p:sp>
      <p:sp>
        <p:nvSpPr>
          <p:cNvPr id="971" name="Google Shape;971;gc0874ab985_0_0"/>
          <p:cNvSpPr/>
          <p:nvPr/>
        </p:nvSpPr>
        <p:spPr>
          <a:xfrm>
            <a:off x="1224422" y="2474083"/>
            <a:ext cx="914400" cy="387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Public Health Management </a:t>
            </a:r>
            <a:r>
              <a:rPr lang="en-US" sz="650" b="0" i="0" u="none" strike="noStrike" cap="none">
                <a:solidFill>
                  <a:schemeClr val="lt1"/>
                </a:solidFill>
                <a:latin typeface="Arial"/>
                <a:ea typeface="Arial"/>
                <a:cs typeface="Arial"/>
                <a:sym typeface="Arial"/>
              </a:rPr>
              <a:t>Domestic/Foreign</a:t>
            </a:r>
            <a:endParaRPr sz="1400" b="0" i="0" u="none" strike="noStrike" cap="none">
              <a:solidFill>
                <a:srgbClr val="000000"/>
              </a:solidFill>
              <a:latin typeface="Arial"/>
              <a:ea typeface="Arial"/>
              <a:cs typeface="Arial"/>
              <a:sym typeface="Arial"/>
            </a:endParaRPr>
          </a:p>
        </p:txBody>
      </p:sp>
      <p:sp>
        <p:nvSpPr>
          <p:cNvPr id="972" name="Google Shape;972;gc0874ab985_0_0"/>
          <p:cNvSpPr/>
          <p:nvPr/>
        </p:nvSpPr>
        <p:spPr>
          <a:xfrm>
            <a:off x="2191050" y="1206821"/>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Collect &amp; Analyze Intelligence</a:t>
            </a:r>
            <a:endParaRPr sz="1400" b="0" i="0" u="none" strike="noStrike" cap="none">
              <a:solidFill>
                <a:srgbClr val="000000"/>
              </a:solidFill>
              <a:latin typeface="Arial"/>
              <a:ea typeface="Arial"/>
              <a:cs typeface="Arial"/>
              <a:sym typeface="Arial"/>
            </a:endParaRPr>
          </a:p>
        </p:txBody>
      </p:sp>
      <p:sp>
        <p:nvSpPr>
          <p:cNvPr id="973" name="Google Shape;973;gc0874ab985_0_0"/>
          <p:cNvSpPr/>
          <p:nvPr/>
        </p:nvSpPr>
        <p:spPr>
          <a:xfrm>
            <a:off x="2191055" y="1628304"/>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Correctional Activities</a:t>
            </a:r>
            <a:endParaRPr sz="1400" b="0" i="0" u="none" strike="noStrike" cap="none">
              <a:solidFill>
                <a:srgbClr val="000000"/>
              </a:solidFill>
              <a:latin typeface="Arial"/>
              <a:ea typeface="Arial"/>
              <a:cs typeface="Arial"/>
              <a:sym typeface="Arial"/>
            </a:endParaRPr>
          </a:p>
        </p:txBody>
      </p:sp>
      <p:sp>
        <p:nvSpPr>
          <p:cNvPr id="974" name="Google Shape;974;gc0874ab985_0_0"/>
          <p:cNvSpPr/>
          <p:nvPr/>
        </p:nvSpPr>
        <p:spPr>
          <a:xfrm>
            <a:off x="2191054" y="2049787"/>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Information Sharing</a:t>
            </a:r>
            <a:endParaRPr sz="1400" b="0" i="0" u="none" strike="noStrike" cap="none">
              <a:solidFill>
                <a:srgbClr val="000000"/>
              </a:solidFill>
              <a:latin typeface="Arial"/>
              <a:ea typeface="Arial"/>
              <a:cs typeface="Arial"/>
              <a:sym typeface="Arial"/>
            </a:endParaRPr>
          </a:p>
        </p:txBody>
      </p:sp>
      <p:sp>
        <p:nvSpPr>
          <p:cNvPr id="975" name="Google Shape;975;gc0874ab985_0_0"/>
          <p:cNvSpPr/>
          <p:nvPr/>
        </p:nvSpPr>
        <p:spPr>
          <a:xfrm>
            <a:off x="2191054" y="2471270"/>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Law Enforcement Activities</a:t>
            </a:r>
            <a:endParaRPr sz="1400" b="0" i="0" u="none" strike="noStrike" cap="none">
              <a:solidFill>
                <a:srgbClr val="000000"/>
              </a:solidFill>
              <a:latin typeface="Arial"/>
              <a:ea typeface="Arial"/>
              <a:cs typeface="Arial"/>
              <a:sym typeface="Arial"/>
            </a:endParaRPr>
          </a:p>
        </p:txBody>
      </p:sp>
      <p:sp>
        <p:nvSpPr>
          <p:cNvPr id="976" name="Google Shape;976;gc0874ab985_0_0"/>
          <p:cNvSpPr/>
          <p:nvPr/>
        </p:nvSpPr>
        <p:spPr>
          <a:xfrm>
            <a:off x="2191054" y="2892753"/>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Litigative &amp; Judicial Activities</a:t>
            </a:r>
            <a:endParaRPr sz="1400" b="0" i="0" u="none" strike="noStrike" cap="none">
              <a:solidFill>
                <a:srgbClr val="000000"/>
              </a:solidFill>
              <a:latin typeface="Arial"/>
              <a:ea typeface="Arial"/>
              <a:cs typeface="Arial"/>
              <a:sym typeface="Arial"/>
            </a:endParaRPr>
          </a:p>
        </p:txBody>
      </p:sp>
      <p:sp>
        <p:nvSpPr>
          <p:cNvPr id="977" name="Google Shape;977;gc0874ab985_0_0"/>
          <p:cNvSpPr/>
          <p:nvPr/>
        </p:nvSpPr>
        <p:spPr>
          <a:xfrm>
            <a:off x="2191054" y="3314235"/>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Mis-attributable</a:t>
            </a:r>
            <a:endParaRPr sz="1400" b="0" i="0" u="none" strike="noStrike" cap="none">
              <a:solidFill>
                <a:srgbClr val="000000"/>
              </a:solidFill>
              <a:latin typeface="Arial"/>
              <a:ea typeface="Arial"/>
              <a:cs typeface="Arial"/>
              <a:sym typeface="Arial"/>
            </a:endParaRPr>
          </a:p>
        </p:txBody>
      </p:sp>
      <p:sp>
        <p:nvSpPr>
          <p:cNvPr id="978" name="Google Shape;978;gc0874ab985_0_0"/>
          <p:cNvSpPr/>
          <p:nvPr/>
        </p:nvSpPr>
        <p:spPr>
          <a:xfrm>
            <a:off x="3157690" y="1205196"/>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Conservation &amp; Land Management</a:t>
            </a:r>
            <a:endParaRPr sz="1400" b="0" i="0" u="none" strike="noStrike" cap="none">
              <a:solidFill>
                <a:srgbClr val="000000"/>
              </a:solidFill>
              <a:latin typeface="Arial"/>
              <a:ea typeface="Arial"/>
              <a:cs typeface="Arial"/>
              <a:sym typeface="Arial"/>
            </a:endParaRPr>
          </a:p>
        </p:txBody>
      </p:sp>
      <p:sp>
        <p:nvSpPr>
          <p:cNvPr id="979" name="Google Shape;979;gc0874ab985_0_0"/>
          <p:cNvSpPr/>
          <p:nvPr/>
        </p:nvSpPr>
        <p:spPr>
          <a:xfrm>
            <a:off x="3157690" y="1628304"/>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Environmental Management</a:t>
            </a:r>
            <a:endParaRPr sz="1400" b="0" i="0" u="none" strike="noStrike" cap="none">
              <a:solidFill>
                <a:srgbClr val="000000"/>
              </a:solidFill>
              <a:latin typeface="Arial"/>
              <a:ea typeface="Arial"/>
              <a:cs typeface="Arial"/>
              <a:sym typeface="Arial"/>
            </a:endParaRPr>
          </a:p>
        </p:txBody>
      </p:sp>
      <p:sp>
        <p:nvSpPr>
          <p:cNvPr id="980" name="Google Shape;980;gc0874ab985_0_0"/>
          <p:cNvSpPr/>
          <p:nvPr/>
        </p:nvSpPr>
        <p:spPr>
          <a:xfrm>
            <a:off x="3157690" y="2049787"/>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Food Management</a:t>
            </a:r>
            <a:endParaRPr sz="1400" b="0" i="0" u="none" strike="noStrike" cap="none">
              <a:solidFill>
                <a:srgbClr val="000000"/>
              </a:solidFill>
              <a:latin typeface="Arial"/>
              <a:ea typeface="Arial"/>
              <a:cs typeface="Arial"/>
              <a:sym typeface="Arial"/>
            </a:endParaRPr>
          </a:p>
        </p:txBody>
      </p:sp>
      <p:sp>
        <p:nvSpPr>
          <p:cNvPr id="981" name="Google Shape;981;gc0874ab985_0_0"/>
          <p:cNvSpPr/>
          <p:nvPr/>
        </p:nvSpPr>
        <p:spPr>
          <a:xfrm>
            <a:off x="3157690" y="2471270"/>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Land Use</a:t>
            </a:r>
            <a:endParaRPr sz="1400" b="0" i="0" u="none" strike="noStrike" cap="none">
              <a:solidFill>
                <a:srgbClr val="000000"/>
              </a:solidFill>
              <a:latin typeface="Arial"/>
              <a:ea typeface="Arial"/>
              <a:cs typeface="Arial"/>
              <a:sym typeface="Arial"/>
            </a:endParaRPr>
          </a:p>
        </p:txBody>
      </p:sp>
      <p:sp>
        <p:nvSpPr>
          <p:cNvPr id="982" name="Google Shape;982;gc0874ab985_0_0"/>
          <p:cNvSpPr/>
          <p:nvPr/>
        </p:nvSpPr>
        <p:spPr>
          <a:xfrm>
            <a:off x="3157688" y="2892753"/>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 Natural Resources</a:t>
            </a:r>
            <a:endParaRPr sz="1400" b="0" i="0" u="none" strike="noStrike" cap="none">
              <a:solidFill>
                <a:srgbClr val="000000"/>
              </a:solidFill>
              <a:latin typeface="Arial"/>
              <a:ea typeface="Arial"/>
              <a:cs typeface="Arial"/>
              <a:sym typeface="Arial"/>
            </a:endParaRPr>
          </a:p>
        </p:txBody>
      </p:sp>
      <p:sp>
        <p:nvSpPr>
          <p:cNvPr id="983" name="Google Shape;983;gc0874ab985_0_0"/>
          <p:cNvSpPr/>
          <p:nvPr/>
        </p:nvSpPr>
        <p:spPr>
          <a:xfrm>
            <a:off x="3161445" y="3314235"/>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Recreational/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Heritage Resources</a:t>
            </a:r>
            <a:endParaRPr sz="1400" b="0" i="0" u="none" strike="noStrike" cap="none">
              <a:solidFill>
                <a:srgbClr val="000000"/>
              </a:solidFill>
              <a:latin typeface="Arial"/>
              <a:ea typeface="Arial"/>
              <a:cs typeface="Arial"/>
              <a:sym typeface="Arial"/>
            </a:endParaRPr>
          </a:p>
        </p:txBody>
      </p:sp>
      <p:sp>
        <p:nvSpPr>
          <p:cNvPr id="984" name="Google Shape;984;gc0874ab985_0_0"/>
          <p:cNvSpPr/>
          <p:nvPr/>
        </p:nvSpPr>
        <p:spPr>
          <a:xfrm>
            <a:off x="3161445" y="3735718"/>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Water Resources</a:t>
            </a:r>
            <a:endParaRPr sz="1400" b="0" i="0" u="none" strike="noStrike" cap="none">
              <a:solidFill>
                <a:srgbClr val="000000"/>
              </a:solidFill>
              <a:latin typeface="Arial"/>
              <a:ea typeface="Arial"/>
              <a:cs typeface="Arial"/>
              <a:sym typeface="Arial"/>
            </a:endParaRPr>
          </a:p>
        </p:txBody>
      </p:sp>
      <p:sp>
        <p:nvSpPr>
          <p:cNvPr id="985" name="Google Shape;985;gc0874ab985_0_0"/>
          <p:cNvSpPr/>
          <p:nvPr/>
        </p:nvSpPr>
        <p:spPr>
          <a:xfrm>
            <a:off x="3161445" y="4157202"/>
            <a:ext cx="914400" cy="3873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Wildfire Land</a:t>
            </a:r>
            <a:endParaRPr sz="1400" b="0" i="0" u="none" strike="noStrike" cap="none">
              <a:solidFill>
                <a:srgbClr val="000000"/>
              </a:solidFill>
              <a:latin typeface="Arial"/>
              <a:ea typeface="Arial"/>
              <a:cs typeface="Arial"/>
              <a:sym typeface="Arial"/>
            </a:endParaRPr>
          </a:p>
        </p:txBody>
      </p:sp>
      <p:sp>
        <p:nvSpPr>
          <p:cNvPr id="986" name="Google Shape;986;gc0874ab985_0_0"/>
          <p:cNvSpPr/>
          <p:nvPr/>
        </p:nvSpPr>
        <p:spPr>
          <a:xfrm>
            <a:off x="5090950" y="1211200"/>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Consular Services</a:t>
            </a:r>
            <a:endParaRPr sz="1400" b="0" i="0" u="none" strike="noStrike" cap="none">
              <a:solidFill>
                <a:srgbClr val="000000"/>
              </a:solidFill>
              <a:latin typeface="Arial"/>
              <a:ea typeface="Arial"/>
              <a:cs typeface="Arial"/>
              <a:sym typeface="Arial"/>
            </a:endParaRPr>
          </a:p>
        </p:txBody>
      </p:sp>
      <p:sp>
        <p:nvSpPr>
          <p:cNvPr id="987" name="Google Shape;987;gc0874ab985_0_0"/>
          <p:cNvSpPr/>
          <p:nvPr/>
        </p:nvSpPr>
        <p:spPr>
          <a:xfrm>
            <a:off x="4122411" y="1208496"/>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Atomic Energy Defense Activities</a:t>
            </a:r>
            <a:endParaRPr sz="1400" b="0" i="0" u="none" strike="noStrike" cap="none">
              <a:solidFill>
                <a:srgbClr val="000000"/>
              </a:solidFill>
              <a:latin typeface="Arial"/>
              <a:ea typeface="Arial"/>
              <a:cs typeface="Arial"/>
              <a:sym typeface="Arial"/>
            </a:endParaRPr>
          </a:p>
        </p:txBody>
      </p:sp>
      <p:sp>
        <p:nvSpPr>
          <p:cNvPr id="988" name="Google Shape;988;gc0874ab985_0_0"/>
          <p:cNvSpPr/>
          <p:nvPr/>
        </p:nvSpPr>
        <p:spPr>
          <a:xfrm>
            <a:off x="4122411" y="1631604"/>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Disaster &amp; Emergency Management</a:t>
            </a:r>
            <a:endParaRPr sz="1400" b="0" i="0" u="none" strike="noStrike" cap="none">
              <a:solidFill>
                <a:srgbClr val="000000"/>
              </a:solidFill>
              <a:latin typeface="Arial"/>
              <a:ea typeface="Arial"/>
              <a:cs typeface="Arial"/>
              <a:sym typeface="Arial"/>
            </a:endParaRPr>
          </a:p>
        </p:txBody>
      </p:sp>
      <p:sp>
        <p:nvSpPr>
          <p:cNvPr id="989" name="Google Shape;989;gc0874ab985_0_0"/>
          <p:cNvSpPr/>
          <p:nvPr/>
        </p:nvSpPr>
        <p:spPr>
          <a:xfrm>
            <a:off x="4122411" y="2053087"/>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Intelligence Operations</a:t>
            </a:r>
            <a:endParaRPr sz="1400" b="0" i="0" u="none" strike="noStrike" cap="none">
              <a:solidFill>
                <a:srgbClr val="000000"/>
              </a:solidFill>
              <a:latin typeface="Arial"/>
              <a:ea typeface="Arial"/>
              <a:cs typeface="Arial"/>
              <a:sym typeface="Arial"/>
            </a:endParaRPr>
          </a:p>
        </p:txBody>
      </p:sp>
      <p:sp>
        <p:nvSpPr>
          <p:cNvPr id="990" name="Google Shape;990;gc0874ab985_0_0"/>
          <p:cNvSpPr/>
          <p:nvPr/>
        </p:nvSpPr>
        <p:spPr>
          <a:xfrm>
            <a:off x="4122411" y="2474570"/>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National Defense</a:t>
            </a:r>
            <a:endParaRPr sz="1400" b="0" i="0" u="none" strike="noStrike" cap="none">
              <a:solidFill>
                <a:srgbClr val="000000"/>
              </a:solidFill>
              <a:latin typeface="Arial"/>
              <a:ea typeface="Arial"/>
              <a:cs typeface="Arial"/>
              <a:sym typeface="Arial"/>
            </a:endParaRPr>
          </a:p>
        </p:txBody>
      </p:sp>
      <p:sp>
        <p:nvSpPr>
          <p:cNvPr id="991" name="Google Shape;991;gc0874ab985_0_0"/>
          <p:cNvSpPr/>
          <p:nvPr/>
        </p:nvSpPr>
        <p:spPr>
          <a:xfrm>
            <a:off x="5090950" y="1632311"/>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Foreign Assistance</a:t>
            </a:r>
            <a:endParaRPr sz="1400" b="0" i="0" u="none" strike="noStrike" cap="none">
              <a:solidFill>
                <a:srgbClr val="000000"/>
              </a:solidFill>
              <a:latin typeface="Arial"/>
              <a:ea typeface="Arial"/>
              <a:cs typeface="Arial"/>
              <a:sym typeface="Arial"/>
            </a:endParaRPr>
          </a:p>
        </p:txBody>
      </p:sp>
      <p:sp>
        <p:nvSpPr>
          <p:cNvPr id="992" name="Google Shape;992;gc0874ab985_0_0"/>
          <p:cNvSpPr/>
          <p:nvPr/>
        </p:nvSpPr>
        <p:spPr>
          <a:xfrm>
            <a:off x="6057600" y="1208500"/>
            <a:ext cx="914400" cy="3867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Area &amp; Regional Development</a:t>
            </a:r>
            <a:endParaRPr sz="1400" b="0" i="0" u="none" strike="noStrike" cap="none">
              <a:solidFill>
                <a:srgbClr val="000000"/>
              </a:solidFill>
              <a:latin typeface="Arial"/>
              <a:ea typeface="Arial"/>
              <a:cs typeface="Arial"/>
              <a:sym typeface="Arial"/>
            </a:endParaRPr>
          </a:p>
        </p:txBody>
      </p:sp>
      <p:sp>
        <p:nvSpPr>
          <p:cNvPr id="993" name="Google Shape;993;gc0874ab985_0_0"/>
          <p:cNvSpPr/>
          <p:nvPr/>
        </p:nvSpPr>
        <p:spPr>
          <a:xfrm>
            <a:off x="6057600" y="1629611"/>
            <a:ext cx="914400" cy="3867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National Currency</a:t>
            </a:r>
            <a:endParaRPr sz="1400" b="0" i="0" u="none" strike="noStrike" cap="none">
              <a:solidFill>
                <a:srgbClr val="000000"/>
              </a:solidFill>
              <a:latin typeface="Arial"/>
              <a:ea typeface="Arial"/>
              <a:cs typeface="Arial"/>
              <a:sym typeface="Arial"/>
            </a:endParaRPr>
          </a:p>
        </p:txBody>
      </p:sp>
      <p:sp>
        <p:nvSpPr>
          <p:cNvPr id="994" name="Google Shape;994;gc0874ab985_0_0"/>
          <p:cNvSpPr/>
          <p:nvPr/>
        </p:nvSpPr>
        <p:spPr>
          <a:xfrm>
            <a:off x="6057600" y="2050722"/>
            <a:ext cx="914400" cy="3867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 Advancement of Commerce</a:t>
            </a:r>
            <a:endParaRPr sz="1400" b="0" i="0" u="none" strike="noStrike" cap="none">
              <a:solidFill>
                <a:srgbClr val="000000"/>
              </a:solidFill>
              <a:latin typeface="Arial"/>
              <a:ea typeface="Arial"/>
              <a:cs typeface="Arial"/>
              <a:sym typeface="Arial"/>
            </a:endParaRPr>
          </a:p>
        </p:txBody>
      </p:sp>
      <p:sp>
        <p:nvSpPr>
          <p:cNvPr id="995" name="Google Shape;995;gc0874ab985_0_0"/>
          <p:cNvSpPr/>
          <p:nvPr/>
        </p:nvSpPr>
        <p:spPr>
          <a:xfrm>
            <a:off x="6057600" y="2471832"/>
            <a:ext cx="914400" cy="3867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Postal Service</a:t>
            </a:r>
            <a:endParaRPr sz="1400" b="0" i="0" u="none" strike="noStrike" cap="none">
              <a:solidFill>
                <a:srgbClr val="000000"/>
              </a:solidFill>
              <a:latin typeface="Arial"/>
              <a:ea typeface="Arial"/>
              <a:cs typeface="Arial"/>
              <a:sym typeface="Arial"/>
            </a:endParaRPr>
          </a:p>
        </p:txBody>
      </p:sp>
      <p:sp>
        <p:nvSpPr>
          <p:cNvPr id="996" name="Google Shape;996;gc0874ab985_0_0"/>
          <p:cNvSpPr/>
          <p:nvPr/>
        </p:nvSpPr>
        <p:spPr>
          <a:xfrm>
            <a:off x="5090950" y="2053422"/>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Peace &amp; Security Assistance</a:t>
            </a:r>
            <a:endParaRPr sz="1400" b="0" i="0" u="none" strike="noStrike" cap="none">
              <a:solidFill>
                <a:srgbClr val="000000"/>
              </a:solidFill>
              <a:latin typeface="Arial"/>
              <a:ea typeface="Arial"/>
              <a:cs typeface="Arial"/>
              <a:sym typeface="Arial"/>
            </a:endParaRPr>
          </a:p>
        </p:txBody>
      </p:sp>
      <p:sp>
        <p:nvSpPr>
          <p:cNvPr id="997" name="Google Shape;997;gc0874ab985_0_0"/>
          <p:cNvSpPr/>
          <p:nvPr/>
        </p:nvSpPr>
        <p:spPr>
          <a:xfrm>
            <a:off x="5090950" y="2474570"/>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International/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Foreign Affairs</a:t>
            </a:r>
            <a:endParaRPr sz="1400" b="0" i="0" u="none" strike="noStrike" cap="none">
              <a:solidFill>
                <a:srgbClr val="000000"/>
              </a:solidFill>
              <a:latin typeface="Arial"/>
              <a:ea typeface="Arial"/>
              <a:cs typeface="Arial"/>
              <a:sym typeface="Arial"/>
            </a:endParaRPr>
          </a:p>
        </p:txBody>
      </p:sp>
      <p:sp>
        <p:nvSpPr>
          <p:cNvPr id="998" name="Google Shape;998;gc0874ab985_0_0"/>
          <p:cNvSpPr/>
          <p:nvPr/>
        </p:nvSpPr>
        <p:spPr>
          <a:xfrm>
            <a:off x="7024225" y="1208500"/>
            <a:ext cx="914400" cy="3852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Space Flight, Aeronautics &amp; Research</a:t>
            </a:r>
            <a:endParaRPr sz="1400" b="0" i="0" u="none" strike="noStrike" cap="none">
              <a:solidFill>
                <a:srgbClr val="000000"/>
              </a:solidFill>
              <a:latin typeface="Arial"/>
              <a:ea typeface="Arial"/>
              <a:cs typeface="Arial"/>
              <a:sym typeface="Arial"/>
            </a:endParaRPr>
          </a:p>
        </p:txBody>
      </p:sp>
      <p:sp>
        <p:nvSpPr>
          <p:cNvPr id="999" name="Google Shape;999;gc0874ab985_0_0"/>
          <p:cNvSpPr/>
          <p:nvPr/>
        </p:nvSpPr>
        <p:spPr>
          <a:xfrm>
            <a:off x="7024225" y="1628005"/>
            <a:ext cx="914400" cy="3852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Transportation</a:t>
            </a:r>
            <a:endParaRPr sz="1400" b="0" i="0" u="none" strike="noStrike" cap="none">
              <a:solidFill>
                <a:srgbClr val="000000"/>
              </a:solidFill>
              <a:latin typeface="Arial"/>
              <a:ea typeface="Arial"/>
              <a:cs typeface="Arial"/>
              <a:sym typeface="Arial"/>
            </a:endParaRPr>
          </a:p>
        </p:txBody>
      </p:sp>
      <p:sp>
        <p:nvSpPr>
          <p:cNvPr id="1000" name="Google Shape;1000;gc0874ab985_0_0"/>
          <p:cNvSpPr/>
          <p:nvPr/>
        </p:nvSpPr>
        <p:spPr>
          <a:xfrm>
            <a:off x="7990850" y="1209700"/>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Elementary, Secondary &amp; Vocational Education</a:t>
            </a:r>
            <a:endParaRPr sz="1400" b="0" i="0" u="none" strike="noStrike" cap="none">
              <a:solidFill>
                <a:srgbClr val="000000"/>
              </a:solidFill>
              <a:latin typeface="Arial"/>
              <a:ea typeface="Arial"/>
              <a:cs typeface="Arial"/>
              <a:sym typeface="Arial"/>
            </a:endParaRPr>
          </a:p>
        </p:txBody>
      </p:sp>
      <p:sp>
        <p:nvSpPr>
          <p:cNvPr id="1001" name="Google Shape;1001;gc0874ab985_0_0"/>
          <p:cNvSpPr/>
          <p:nvPr/>
        </p:nvSpPr>
        <p:spPr>
          <a:xfrm>
            <a:off x="7990850" y="1629205"/>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General Education Aids</a:t>
            </a:r>
            <a:endParaRPr sz="1400" b="0" i="0" u="none" strike="noStrike" cap="none">
              <a:solidFill>
                <a:srgbClr val="000000"/>
              </a:solidFill>
              <a:latin typeface="Arial"/>
              <a:ea typeface="Arial"/>
              <a:cs typeface="Arial"/>
              <a:sym typeface="Arial"/>
            </a:endParaRPr>
          </a:p>
        </p:txBody>
      </p:sp>
      <p:sp>
        <p:nvSpPr>
          <p:cNvPr id="1002" name="Google Shape;1002;gc0874ab985_0_0"/>
          <p:cNvSpPr/>
          <p:nvPr/>
        </p:nvSpPr>
        <p:spPr>
          <a:xfrm>
            <a:off x="7990850" y="2053422"/>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Higher Education</a:t>
            </a:r>
            <a:endParaRPr sz="1400" b="0" i="0" u="none" strike="noStrike" cap="none">
              <a:solidFill>
                <a:srgbClr val="000000"/>
              </a:solidFill>
              <a:latin typeface="Arial"/>
              <a:ea typeface="Arial"/>
              <a:cs typeface="Arial"/>
              <a:sym typeface="Arial"/>
            </a:endParaRPr>
          </a:p>
        </p:txBody>
      </p:sp>
      <p:sp>
        <p:nvSpPr>
          <p:cNvPr id="1003" name="Google Shape;1003;gc0874ab985_0_0"/>
          <p:cNvSpPr/>
          <p:nvPr/>
        </p:nvSpPr>
        <p:spPr>
          <a:xfrm>
            <a:off x="7990850" y="2474532"/>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Labor Market Aids &amp; Regulation</a:t>
            </a:r>
            <a:endParaRPr sz="1400" b="0" i="0" u="none" strike="noStrike" cap="none">
              <a:solidFill>
                <a:srgbClr val="000000"/>
              </a:solidFill>
              <a:latin typeface="Arial"/>
              <a:ea typeface="Arial"/>
              <a:cs typeface="Arial"/>
              <a:sym typeface="Arial"/>
            </a:endParaRPr>
          </a:p>
        </p:txBody>
      </p:sp>
      <p:sp>
        <p:nvSpPr>
          <p:cNvPr id="1004" name="Google Shape;1004;gc0874ab985_0_0"/>
          <p:cNvSpPr/>
          <p:nvPr/>
        </p:nvSpPr>
        <p:spPr>
          <a:xfrm>
            <a:off x="7990850" y="2896053"/>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Social Services</a:t>
            </a:r>
            <a:endParaRPr sz="1400" b="0" i="0" u="none" strike="noStrike" cap="none">
              <a:solidFill>
                <a:srgbClr val="000000"/>
              </a:solidFill>
              <a:latin typeface="Arial"/>
              <a:ea typeface="Arial"/>
              <a:cs typeface="Arial"/>
              <a:sym typeface="Arial"/>
            </a:endParaRPr>
          </a:p>
        </p:txBody>
      </p:sp>
      <p:sp>
        <p:nvSpPr>
          <p:cNvPr id="1005" name="Google Shape;1005;gc0874ab985_0_0"/>
          <p:cNvSpPr/>
          <p:nvPr/>
        </p:nvSpPr>
        <p:spPr>
          <a:xfrm>
            <a:off x="7990850" y="3317535"/>
            <a:ext cx="914400" cy="384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Training &amp; Employment</a:t>
            </a:r>
            <a:endParaRPr sz="1400" b="0" i="0" u="none" strike="noStrike" cap="none">
              <a:solidFill>
                <a:srgbClr val="000000"/>
              </a:solidFill>
              <a:latin typeface="Arial"/>
              <a:ea typeface="Arial"/>
              <a:cs typeface="Arial"/>
              <a:sym typeface="Arial"/>
            </a:endParaRPr>
          </a:p>
        </p:txBody>
      </p:sp>
      <p:sp>
        <p:nvSpPr>
          <p:cNvPr id="1006" name="Google Shape;1006;gc0874ab985_0_0"/>
          <p:cNvSpPr/>
          <p:nvPr/>
        </p:nvSpPr>
        <p:spPr>
          <a:xfrm>
            <a:off x="250225" y="886575"/>
            <a:ext cx="923400" cy="10982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Energy, Science, &amp; Technology</a:t>
            </a:r>
            <a:endParaRPr sz="900" b="0" i="0" u="none" strike="noStrike" cap="none">
              <a:solidFill>
                <a:srgbClr val="000000"/>
              </a:solidFill>
              <a:latin typeface="Arial Narrow"/>
              <a:ea typeface="Arial Narrow"/>
              <a:cs typeface="Arial Narrow"/>
              <a:sym typeface="Arial Narrow"/>
            </a:endParaRPr>
          </a:p>
        </p:txBody>
      </p:sp>
      <p:sp>
        <p:nvSpPr>
          <p:cNvPr id="1007" name="Google Shape;1007;gc0874ab985_0_0"/>
          <p:cNvSpPr/>
          <p:nvPr/>
        </p:nvSpPr>
        <p:spPr>
          <a:xfrm>
            <a:off x="5093725" y="889250"/>
            <a:ext cx="914400" cy="1959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Diplomacy, Trade &amp; Assistance</a:t>
            </a:r>
            <a:endParaRPr sz="900" b="1" i="0" u="none" strike="noStrike" cap="none">
              <a:solidFill>
                <a:srgbClr val="353C45"/>
              </a:solidFill>
              <a:latin typeface="Arial Narrow"/>
              <a:ea typeface="Arial Narrow"/>
              <a:cs typeface="Arial Narrow"/>
              <a:sym typeface="Arial Narrow"/>
            </a:endParaRPr>
          </a:p>
        </p:txBody>
      </p:sp>
      <p:sp>
        <p:nvSpPr>
          <p:cNvPr id="1008" name="Google Shape;1008;gc0874ab985_0_0"/>
          <p:cNvSpPr/>
          <p:nvPr/>
        </p:nvSpPr>
        <p:spPr>
          <a:xfrm>
            <a:off x="6055800" y="893375"/>
            <a:ext cx="914400" cy="1959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Economic &amp; Financial</a:t>
            </a:r>
            <a:endParaRPr sz="900" b="0" i="0" u="none" strike="noStrike" cap="none">
              <a:solidFill>
                <a:srgbClr val="000000"/>
              </a:solidFill>
              <a:latin typeface="Arial Narrow"/>
              <a:ea typeface="Arial Narrow"/>
              <a:cs typeface="Arial Narrow"/>
              <a:sym typeface="Arial Narrow"/>
            </a:endParaRPr>
          </a:p>
        </p:txBody>
      </p:sp>
      <p:sp>
        <p:nvSpPr>
          <p:cNvPr id="1009" name="Google Shape;1009;gc0874ab985_0_0"/>
          <p:cNvSpPr/>
          <p:nvPr/>
        </p:nvSpPr>
        <p:spPr>
          <a:xfrm>
            <a:off x="4114800" y="884676"/>
            <a:ext cx="923400" cy="1959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1" i="0" u="none" strike="noStrike" cap="none">
                <a:solidFill>
                  <a:srgbClr val="353C45"/>
                </a:solidFill>
                <a:latin typeface="Arial Narrow"/>
                <a:ea typeface="Arial Narrow"/>
                <a:cs typeface="Arial Narrow"/>
                <a:sym typeface="Arial Narrow"/>
              </a:rPr>
              <a:t>Defense &amp; National Security</a:t>
            </a:r>
            <a:endParaRPr sz="900" b="0" i="1" u="none" strike="noStrike" cap="none">
              <a:solidFill>
                <a:srgbClr val="353C45"/>
              </a:solidFill>
              <a:latin typeface="Arial Narrow"/>
              <a:ea typeface="Arial Narrow"/>
              <a:cs typeface="Arial Narrow"/>
              <a:sym typeface="Arial Narrow"/>
            </a:endParaRPr>
          </a:p>
        </p:txBody>
      </p:sp>
      <p:sp>
        <p:nvSpPr>
          <p:cNvPr id="1010" name="Google Shape;1010;gc0874ab985_0_0"/>
          <p:cNvSpPr/>
          <p:nvPr/>
        </p:nvSpPr>
        <p:spPr>
          <a:xfrm>
            <a:off x="1219325" y="884675"/>
            <a:ext cx="923400" cy="1959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Health &amp; Well-Being</a:t>
            </a:r>
            <a:endParaRPr sz="900" b="0" i="0" u="none" strike="noStrike" cap="none">
              <a:solidFill>
                <a:srgbClr val="000000"/>
              </a:solidFill>
              <a:latin typeface="Arial Narrow"/>
              <a:ea typeface="Arial Narrow"/>
              <a:cs typeface="Arial Narrow"/>
              <a:sym typeface="Arial Narrow"/>
            </a:endParaRPr>
          </a:p>
        </p:txBody>
      </p:sp>
      <p:sp>
        <p:nvSpPr>
          <p:cNvPr id="1011" name="Google Shape;1011;gc0874ab985_0_0"/>
          <p:cNvSpPr/>
          <p:nvPr/>
        </p:nvSpPr>
        <p:spPr>
          <a:xfrm>
            <a:off x="2185000" y="884675"/>
            <a:ext cx="923400" cy="2802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1" i="0" u="none" strike="noStrike" cap="none">
                <a:solidFill>
                  <a:srgbClr val="353C45"/>
                </a:solidFill>
                <a:latin typeface="Arial Narrow"/>
                <a:ea typeface="Arial Narrow"/>
                <a:cs typeface="Arial Narrow"/>
                <a:sym typeface="Arial Narrow"/>
              </a:rPr>
              <a:t>Law &amp; Justice</a:t>
            </a:r>
            <a:endParaRPr sz="900" b="0" i="0" u="none" strike="noStrike" cap="none">
              <a:solidFill>
                <a:srgbClr val="000000"/>
              </a:solidFill>
              <a:latin typeface="Arial Narrow"/>
              <a:ea typeface="Arial Narrow"/>
              <a:cs typeface="Arial Narrow"/>
              <a:sym typeface="Arial Narrow"/>
            </a:endParaRPr>
          </a:p>
        </p:txBody>
      </p:sp>
      <p:sp>
        <p:nvSpPr>
          <p:cNvPr id="1012" name="Google Shape;1012;gc0874ab985_0_0"/>
          <p:cNvSpPr/>
          <p:nvPr/>
        </p:nvSpPr>
        <p:spPr>
          <a:xfrm>
            <a:off x="3151600" y="886575"/>
            <a:ext cx="923400" cy="3645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353C45"/>
                </a:solidFill>
                <a:latin typeface="Arial Narrow"/>
                <a:ea typeface="Arial Narrow"/>
                <a:cs typeface="Arial Narrow"/>
                <a:sym typeface="Arial Narrow"/>
              </a:rPr>
              <a:t>Natural Resources, Env &amp; Agriculture</a:t>
            </a:r>
            <a:endParaRPr sz="1400" b="0" i="0" u="none" strike="noStrike" cap="none">
              <a:solidFill>
                <a:srgbClr val="000000"/>
              </a:solidFill>
              <a:latin typeface="Arial"/>
              <a:ea typeface="Arial"/>
              <a:cs typeface="Arial"/>
              <a:sym typeface="Arial"/>
            </a:endParaRPr>
          </a:p>
        </p:txBody>
      </p:sp>
      <p:sp>
        <p:nvSpPr>
          <p:cNvPr id="1013" name="Google Shape;1013;gc0874ab985_0_0"/>
          <p:cNvSpPr/>
          <p:nvPr/>
        </p:nvSpPr>
        <p:spPr>
          <a:xfrm>
            <a:off x="7018825" y="893075"/>
            <a:ext cx="923400" cy="1091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Transport &amp; Space</a:t>
            </a:r>
            <a:endParaRPr sz="900" b="1" i="0" u="none" strike="noStrike" cap="none">
              <a:solidFill>
                <a:srgbClr val="353C45"/>
              </a:solidFill>
              <a:latin typeface="Arial Narrow"/>
              <a:ea typeface="Arial Narrow"/>
              <a:cs typeface="Arial Narrow"/>
              <a:sym typeface="Arial Narrow"/>
            </a:endParaRPr>
          </a:p>
        </p:txBody>
      </p:sp>
      <p:sp>
        <p:nvSpPr>
          <p:cNvPr id="1014" name="Google Shape;1014;gc0874ab985_0_0"/>
          <p:cNvSpPr/>
          <p:nvPr/>
        </p:nvSpPr>
        <p:spPr>
          <a:xfrm>
            <a:off x="7986975" y="892050"/>
            <a:ext cx="923400" cy="2802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Education &amp; Workforce</a:t>
            </a:r>
            <a:endParaRPr sz="900" b="0" i="0" u="none" strike="noStrike" cap="none">
              <a:solidFill>
                <a:srgbClr val="000000"/>
              </a:solidFill>
              <a:latin typeface="Arial Narrow"/>
              <a:ea typeface="Arial Narrow"/>
              <a:cs typeface="Arial Narrow"/>
              <a:sym typeface="Arial Narrow"/>
            </a:endParaRPr>
          </a:p>
        </p:txBody>
      </p:sp>
      <p:sp>
        <p:nvSpPr>
          <p:cNvPr id="1015" name="Google Shape;1015;gc0874ab985_0_0"/>
          <p:cNvSpPr/>
          <p:nvPr/>
        </p:nvSpPr>
        <p:spPr>
          <a:xfrm>
            <a:off x="149950" y="388800"/>
            <a:ext cx="8823262" cy="330300"/>
          </a:xfrm>
          <a:prstGeom prst="rect">
            <a:avLst/>
          </a:prstGeom>
          <a:solidFill>
            <a:srgbClr val="F2F2F2"/>
          </a:solidFill>
          <a:ln>
            <a:noFill/>
          </a:ln>
          <a:effectLst>
            <a:outerShdw blurRad="57150" dist="19050" dir="5400000" algn="bl" rotWithShape="0">
              <a:srgbClr val="000000">
                <a:alpha val="498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B</a:t>
            </a:r>
            <a:r>
              <a:rPr lang="en-US" sz="1600" b="1">
                <a:solidFill>
                  <a:schemeClr val="dk1"/>
                </a:solidFill>
                <a:latin typeface="Calibri"/>
                <a:ea typeface="Calibri"/>
                <a:cs typeface="Calibri"/>
                <a:sym typeface="Calibri"/>
              </a:rPr>
              <a:t>USINESS SERVICES</a:t>
            </a:r>
            <a:r>
              <a:rPr lang="en-US" sz="1600" b="1" i="0" u="none" strike="noStrike" cap="none">
                <a:solidFill>
                  <a:schemeClr val="dk1"/>
                </a:solidFill>
                <a:latin typeface="Calibri"/>
                <a:ea typeface="Calibri"/>
                <a:cs typeface="Calibri"/>
                <a:sym typeface="Calibri"/>
              </a:rPr>
              <a:t> - F</a:t>
            </a:r>
            <a:r>
              <a:rPr lang="en-US" sz="1600" b="1">
                <a:solidFill>
                  <a:schemeClr val="dk1"/>
                </a:solidFill>
                <a:latin typeface="Calibri"/>
                <a:ea typeface="Calibri"/>
                <a:cs typeface="Calibri"/>
                <a:sym typeface="Calibri"/>
              </a:rPr>
              <a:t>EDERAL</a:t>
            </a:r>
            <a:endParaRPr sz="16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gc0874ab985_0_500"/>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Defense &amp; National Security</a:t>
            </a:r>
            <a:endParaRPr dirty="0">
              <a:latin typeface="Public Sans"/>
              <a:ea typeface="Public Sans"/>
              <a:cs typeface="Public Sans"/>
              <a:sym typeface="Public Sans"/>
            </a:endParaRPr>
          </a:p>
        </p:txBody>
      </p:sp>
      <p:grpSp>
        <p:nvGrpSpPr>
          <p:cNvPr id="1021" name="Google Shape;1021;gc0874ab985_0_500"/>
          <p:cNvGrpSpPr/>
          <p:nvPr/>
        </p:nvGrpSpPr>
        <p:grpSpPr>
          <a:xfrm>
            <a:off x="478155" y="648060"/>
            <a:ext cx="1557614" cy="3273567"/>
            <a:chOff x="652111" y="648060"/>
            <a:chExt cx="1557614" cy="3273567"/>
          </a:xfrm>
        </p:grpSpPr>
        <p:grpSp>
          <p:nvGrpSpPr>
            <p:cNvPr id="1022" name="Google Shape;1022;gc0874ab985_0_500"/>
            <p:cNvGrpSpPr/>
            <p:nvPr/>
          </p:nvGrpSpPr>
          <p:grpSpPr>
            <a:xfrm>
              <a:off x="756525" y="1101050"/>
              <a:ext cx="1453200" cy="2820577"/>
              <a:chOff x="756525" y="1101050"/>
              <a:chExt cx="1453200" cy="2820577"/>
            </a:xfrm>
          </p:grpSpPr>
          <p:sp>
            <p:nvSpPr>
              <p:cNvPr id="1023" name="Google Shape;1023;gc0874ab985_0_500"/>
              <p:cNvSpPr/>
              <p:nvPr/>
            </p:nvSpPr>
            <p:spPr>
              <a:xfrm>
                <a:off x="756525" y="1112849"/>
                <a:ext cx="164700" cy="17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24" name="Google Shape;1024;gc0874ab985_0_500"/>
              <p:cNvSpPr/>
              <p:nvPr/>
            </p:nvSpPr>
            <p:spPr>
              <a:xfrm>
                <a:off x="756525" y="1112850"/>
                <a:ext cx="164700" cy="47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25" name="Google Shape;1025;gc0874ab985_0_500"/>
              <p:cNvSpPr/>
              <p:nvPr/>
            </p:nvSpPr>
            <p:spPr>
              <a:xfrm>
                <a:off x="756525" y="1112850"/>
                <a:ext cx="164700" cy="914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26" name="Google Shape;1026;gc0874ab985_0_500"/>
              <p:cNvSpPr/>
              <p:nvPr/>
            </p:nvSpPr>
            <p:spPr>
              <a:xfrm>
                <a:off x="756525" y="1112850"/>
                <a:ext cx="164700" cy="124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27" name="Google Shape;1027;gc0874ab985_0_500"/>
              <p:cNvSpPr/>
              <p:nvPr/>
            </p:nvSpPr>
            <p:spPr>
              <a:xfrm>
                <a:off x="756525" y="1108400"/>
                <a:ext cx="177000" cy="1532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28" name="Google Shape;1028;gc0874ab985_0_500"/>
              <p:cNvSpPr/>
              <p:nvPr/>
            </p:nvSpPr>
            <p:spPr>
              <a:xfrm>
                <a:off x="756525" y="1108400"/>
                <a:ext cx="177000" cy="1788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29" name="Google Shape;1029;gc0874ab985_0_500"/>
              <p:cNvSpPr/>
              <p:nvPr/>
            </p:nvSpPr>
            <p:spPr>
              <a:xfrm>
                <a:off x="756525" y="1101050"/>
                <a:ext cx="170400" cy="2052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30" name="Google Shape;1030;gc0874ab985_0_500"/>
              <p:cNvSpPr/>
              <p:nvPr/>
            </p:nvSpPr>
            <p:spPr>
              <a:xfrm>
                <a:off x="756525" y="1108400"/>
                <a:ext cx="164700" cy="2364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31" name="Google Shape;1031;gc0874ab985_0_500"/>
              <p:cNvSpPr/>
              <p:nvPr/>
            </p:nvSpPr>
            <p:spPr>
              <a:xfrm>
                <a:off x="756525" y="1108400"/>
                <a:ext cx="159300" cy="272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32" name="Google Shape;1032;gc0874ab985_0_500"/>
              <p:cNvSpPr txBox="1"/>
              <p:nvPr/>
            </p:nvSpPr>
            <p:spPr>
              <a:xfrm>
                <a:off x="956325" y="1196076"/>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Battlespace Networks</a:t>
                </a:r>
                <a:endParaRPr sz="1400" b="0" i="0" u="none" strike="noStrike" cap="none">
                  <a:solidFill>
                    <a:srgbClr val="000000"/>
                  </a:solidFill>
                  <a:latin typeface="Arial"/>
                  <a:ea typeface="Arial"/>
                  <a:cs typeface="Arial"/>
                  <a:sym typeface="Arial"/>
                </a:endParaRPr>
              </a:p>
            </p:txBody>
          </p:sp>
          <p:sp>
            <p:nvSpPr>
              <p:cNvPr id="1033" name="Google Shape;1033;gc0874ab985_0_500"/>
              <p:cNvSpPr txBox="1"/>
              <p:nvPr/>
            </p:nvSpPr>
            <p:spPr>
              <a:xfrm>
                <a:off x="956321" y="1880164"/>
                <a:ext cx="1253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Defense Command &amp; Control</a:t>
                </a:r>
                <a:endParaRPr sz="900" b="0" i="0" u="none" strike="noStrike" cap="none">
                  <a:solidFill>
                    <a:schemeClr val="lt1"/>
                  </a:solidFill>
                  <a:latin typeface="Arial"/>
                  <a:ea typeface="Arial"/>
                  <a:cs typeface="Arial"/>
                  <a:sym typeface="Arial"/>
                </a:endParaRPr>
              </a:p>
            </p:txBody>
          </p:sp>
          <p:sp>
            <p:nvSpPr>
              <p:cNvPr id="1034" name="Google Shape;1034;gc0874ab985_0_500"/>
              <p:cNvSpPr txBox="1"/>
              <p:nvPr/>
            </p:nvSpPr>
            <p:spPr>
              <a:xfrm>
                <a:off x="956325" y="2539352"/>
                <a:ext cx="1097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Force Application</a:t>
                </a:r>
                <a:endParaRPr sz="900" b="0" i="0" u="none" strike="noStrike" cap="none">
                  <a:solidFill>
                    <a:schemeClr val="lt1"/>
                  </a:solidFill>
                  <a:latin typeface="Arial"/>
                  <a:ea typeface="Arial"/>
                  <a:cs typeface="Arial"/>
                  <a:sym typeface="Arial"/>
                </a:endParaRPr>
              </a:p>
            </p:txBody>
          </p:sp>
          <p:sp>
            <p:nvSpPr>
              <p:cNvPr id="1035" name="Google Shape;1035;gc0874ab985_0_500"/>
              <p:cNvSpPr txBox="1"/>
              <p:nvPr/>
            </p:nvSpPr>
            <p:spPr>
              <a:xfrm>
                <a:off x="956325" y="2809246"/>
                <a:ext cx="1097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Force Protection</a:t>
                </a:r>
                <a:endParaRPr sz="900" b="0" i="0" u="none" strike="noStrike" cap="none">
                  <a:solidFill>
                    <a:schemeClr val="lt1"/>
                  </a:solidFill>
                  <a:latin typeface="Arial"/>
                  <a:ea typeface="Arial"/>
                  <a:cs typeface="Arial"/>
                  <a:sym typeface="Arial"/>
                </a:endParaRPr>
              </a:p>
            </p:txBody>
          </p:sp>
          <p:sp>
            <p:nvSpPr>
              <p:cNvPr id="1036" name="Google Shape;1036;gc0874ab985_0_500"/>
              <p:cNvSpPr txBox="1"/>
              <p:nvPr/>
            </p:nvSpPr>
            <p:spPr>
              <a:xfrm>
                <a:off x="956313" y="3331333"/>
                <a:ext cx="1253400" cy="320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Population Protection (Domestic/ Foreign)</a:t>
                </a:r>
                <a:endParaRPr sz="900" b="0" i="0" u="none" strike="noStrike" cap="none">
                  <a:solidFill>
                    <a:schemeClr val="lt1"/>
                  </a:solidFill>
                  <a:latin typeface="Arial"/>
                  <a:ea typeface="Arial"/>
                  <a:cs typeface="Arial"/>
                  <a:sym typeface="Arial"/>
                </a:endParaRPr>
              </a:p>
            </p:txBody>
          </p:sp>
          <p:sp>
            <p:nvSpPr>
              <p:cNvPr id="1037" name="Google Shape;1037;gc0874ab985_0_500"/>
              <p:cNvSpPr txBox="1"/>
              <p:nvPr/>
            </p:nvSpPr>
            <p:spPr>
              <a:xfrm>
                <a:off x="956325" y="3079140"/>
                <a:ext cx="1097400" cy="158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Force Training</a:t>
                </a:r>
                <a:endParaRPr sz="900" b="0" i="0" u="none" strike="noStrike" cap="none">
                  <a:solidFill>
                    <a:schemeClr val="lt1"/>
                  </a:solidFill>
                  <a:latin typeface="Arial"/>
                  <a:ea typeface="Arial"/>
                  <a:cs typeface="Arial"/>
                  <a:sym typeface="Arial"/>
                </a:endParaRPr>
              </a:p>
            </p:txBody>
          </p:sp>
          <p:sp>
            <p:nvSpPr>
              <p:cNvPr id="1038" name="Google Shape;1038;gc0874ab985_0_500"/>
              <p:cNvSpPr txBox="1"/>
              <p:nvPr/>
            </p:nvSpPr>
            <p:spPr>
              <a:xfrm>
                <a:off x="956325" y="2269458"/>
                <a:ext cx="1097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Force Allocation</a:t>
                </a:r>
                <a:endParaRPr sz="900" b="0" i="0" u="none" strike="noStrike" cap="none">
                  <a:solidFill>
                    <a:schemeClr val="lt1"/>
                  </a:solidFill>
                  <a:latin typeface="Arial"/>
                  <a:ea typeface="Arial"/>
                  <a:cs typeface="Arial"/>
                  <a:sym typeface="Arial"/>
                </a:endParaRPr>
              </a:p>
            </p:txBody>
          </p:sp>
          <p:sp>
            <p:nvSpPr>
              <p:cNvPr id="1039" name="Google Shape;1039;gc0874ab985_0_500"/>
              <p:cNvSpPr txBox="1"/>
              <p:nvPr/>
            </p:nvSpPr>
            <p:spPr>
              <a:xfrm>
                <a:off x="956325" y="3745527"/>
                <a:ext cx="1097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Security Clearance</a:t>
                </a:r>
                <a:endParaRPr sz="900" b="0" i="0" u="none" strike="noStrike" cap="none">
                  <a:solidFill>
                    <a:schemeClr val="lt1"/>
                  </a:solidFill>
                  <a:latin typeface="Arial"/>
                  <a:ea typeface="Arial"/>
                  <a:cs typeface="Arial"/>
                  <a:sym typeface="Arial"/>
                </a:endParaRPr>
              </a:p>
            </p:txBody>
          </p:sp>
          <p:sp>
            <p:nvSpPr>
              <p:cNvPr id="1040" name="Google Shape;1040;gc0874ab985_0_500"/>
              <p:cNvSpPr txBox="1"/>
              <p:nvPr/>
            </p:nvSpPr>
            <p:spPr>
              <a:xfrm>
                <a:off x="956313" y="1465970"/>
                <a:ext cx="1253400" cy="320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Border &amp; Transportation Security</a:t>
                </a:r>
                <a:endParaRPr sz="1400" b="0" i="0" u="none" strike="noStrike" cap="none">
                  <a:solidFill>
                    <a:srgbClr val="000000"/>
                  </a:solidFill>
                  <a:latin typeface="Arial"/>
                  <a:ea typeface="Arial"/>
                  <a:cs typeface="Arial"/>
                  <a:sym typeface="Arial"/>
                </a:endParaRPr>
              </a:p>
            </p:txBody>
          </p:sp>
        </p:grpSp>
        <p:grpSp>
          <p:nvGrpSpPr>
            <p:cNvPr id="1041" name="Google Shape;1041;gc0874ab985_0_500"/>
            <p:cNvGrpSpPr/>
            <p:nvPr/>
          </p:nvGrpSpPr>
          <p:grpSpPr>
            <a:xfrm>
              <a:off x="652111" y="648060"/>
              <a:ext cx="987600" cy="475500"/>
              <a:chOff x="652111" y="781688"/>
              <a:chExt cx="987600" cy="475500"/>
            </a:xfrm>
          </p:grpSpPr>
          <p:sp>
            <p:nvSpPr>
              <p:cNvPr id="1042" name="Google Shape;1042;gc0874ab985_0_500"/>
              <p:cNvSpPr/>
              <p:nvPr/>
            </p:nvSpPr>
            <p:spPr>
              <a:xfrm>
                <a:off x="652111" y="781688"/>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043" name="Google Shape;1043;gc0874ab985_0_500"/>
              <p:cNvSpPr txBox="1"/>
              <p:nvPr/>
            </p:nvSpPr>
            <p:spPr>
              <a:xfrm>
                <a:off x="652111" y="781688"/>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National Defense</a:t>
                </a:r>
                <a:endParaRPr sz="1400" b="0" i="0" u="none" strike="noStrike" cap="none">
                  <a:solidFill>
                    <a:srgbClr val="000000"/>
                  </a:solidFill>
                  <a:latin typeface="Public Sans"/>
                  <a:ea typeface="Public Sans"/>
                  <a:cs typeface="Public Sans"/>
                  <a:sym typeface="Public Sans"/>
                </a:endParaRPr>
              </a:p>
            </p:txBody>
          </p:sp>
        </p:grpSp>
      </p:grpSp>
      <p:grpSp>
        <p:nvGrpSpPr>
          <p:cNvPr id="1044" name="Google Shape;1044;gc0874ab985_0_500"/>
          <p:cNvGrpSpPr/>
          <p:nvPr/>
        </p:nvGrpSpPr>
        <p:grpSpPr>
          <a:xfrm>
            <a:off x="2490579" y="658472"/>
            <a:ext cx="1570296" cy="2446852"/>
            <a:chOff x="2614929" y="658472"/>
            <a:chExt cx="1570296" cy="2446852"/>
          </a:xfrm>
        </p:grpSpPr>
        <p:grpSp>
          <p:nvGrpSpPr>
            <p:cNvPr id="1045" name="Google Shape;1045;gc0874ab985_0_500"/>
            <p:cNvGrpSpPr/>
            <p:nvPr/>
          </p:nvGrpSpPr>
          <p:grpSpPr>
            <a:xfrm>
              <a:off x="2718650" y="1120425"/>
              <a:ext cx="1466575" cy="1984899"/>
              <a:chOff x="2718650" y="1120425"/>
              <a:chExt cx="1466575" cy="1984899"/>
            </a:xfrm>
          </p:grpSpPr>
          <p:sp>
            <p:nvSpPr>
              <p:cNvPr id="1046" name="Google Shape;1046;gc0874ab985_0_500"/>
              <p:cNvSpPr/>
              <p:nvPr/>
            </p:nvSpPr>
            <p:spPr>
              <a:xfrm>
                <a:off x="2718650" y="1120425"/>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47" name="Google Shape;1047;gc0874ab985_0_500"/>
              <p:cNvSpPr/>
              <p:nvPr/>
            </p:nvSpPr>
            <p:spPr>
              <a:xfrm>
                <a:off x="2718650" y="1120425"/>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48" name="Google Shape;1048;gc0874ab985_0_500"/>
              <p:cNvSpPr/>
              <p:nvPr/>
            </p:nvSpPr>
            <p:spPr>
              <a:xfrm>
                <a:off x="2718650" y="1120425"/>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49" name="Google Shape;1049;gc0874ab985_0_500"/>
              <p:cNvSpPr/>
              <p:nvPr/>
            </p:nvSpPr>
            <p:spPr>
              <a:xfrm>
                <a:off x="2718650" y="11204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50" name="Google Shape;1050;gc0874ab985_0_500"/>
              <p:cNvSpPr/>
              <p:nvPr/>
            </p:nvSpPr>
            <p:spPr>
              <a:xfrm>
                <a:off x="2718650" y="1345800"/>
                <a:ext cx="195000" cy="1588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51" name="Google Shape;1051;gc0874ab985_0_500"/>
              <p:cNvSpPr txBox="1"/>
              <p:nvPr/>
            </p:nvSpPr>
            <p:spPr>
              <a:xfrm>
                <a:off x="2922225" y="2809824"/>
                <a:ext cx="1196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Nuclear Weapons Stockpile Oversight</a:t>
                </a:r>
                <a:endParaRPr sz="900" b="0" i="0" u="none" strike="noStrike" cap="none">
                  <a:solidFill>
                    <a:schemeClr val="lt1"/>
                  </a:solidFill>
                  <a:latin typeface="Public Sans"/>
                  <a:ea typeface="Public Sans"/>
                  <a:cs typeface="Public Sans"/>
                  <a:sym typeface="Public Sans"/>
                </a:endParaRPr>
              </a:p>
            </p:txBody>
          </p:sp>
          <p:sp>
            <p:nvSpPr>
              <p:cNvPr id="1052" name="Google Shape;1052;gc0874ab985_0_500"/>
              <p:cNvSpPr txBox="1"/>
              <p:nvPr/>
            </p:nvSpPr>
            <p:spPr>
              <a:xfrm>
                <a:off x="2922225" y="1969950"/>
                <a:ext cx="1196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Nonproliferation &amp; Threat Reduction</a:t>
                </a:r>
                <a:endParaRPr sz="900" b="0" i="0" u="none" strike="noStrike" cap="none">
                  <a:solidFill>
                    <a:schemeClr val="lt1"/>
                  </a:solidFill>
                  <a:latin typeface="Public Sans"/>
                  <a:ea typeface="Public Sans"/>
                  <a:cs typeface="Public Sans"/>
                  <a:sym typeface="Public Sans"/>
                </a:endParaRPr>
              </a:p>
            </p:txBody>
          </p:sp>
          <p:sp>
            <p:nvSpPr>
              <p:cNvPr id="1053" name="Google Shape;1053;gc0874ab985_0_500"/>
              <p:cNvSpPr txBox="1"/>
              <p:nvPr/>
            </p:nvSpPr>
            <p:spPr>
              <a:xfrm>
                <a:off x="2922225" y="2344437"/>
                <a:ext cx="1196700" cy="386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Nuclear Emergency Management &amp; Response</a:t>
                </a:r>
                <a:endParaRPr sz="900" b="0" i="0" u="none" strike="noStrike" cap="none">
                  <a:solidFill>
                    <a:schemeClr val="lt1"/>
                  </a:solidFill>
                  <a:latin typeface="Public Sans"/>
                  <a:ea typeface="Public Sans"/>
                  <a:cs typeface="Public Sans"/>
                  <a:sym typeface="Public Sans"/>
                </a:endParaRPr>
              </a:p>
            </p:txBody>
          </p:sp>
          <p:sp>
            <p:nvSpPr>
              <p:cNvPr id="1054" name="Google Shape;1054;gc0874ab985_0_500"/>
              <p:cNvSpPr txBox="1"/>
              <p:nvPr/>
            </p:nvSpPr>
            <p:spPr>
              <a:xfrm>
                <a:off x="2922225" y="1595462"/>
                <a:ext cx="1196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Defense Nuclear Security</a:t>
                </a:r>
                <a:endParaRPr sz="900" b="0" i="0" u="none" strike="noStrike" cap="none">
                  <a:solidFill>
                    <a:schemeClr val="lt1"/>
                  </a:solidFill>
                  <a:latin typeface="Public Sans"/>
                  <a:ea typeface="Public Sans"/>
                  <a:cs typeface="Public Sans"/>
                  <a:sym typeface="Public Sans"/>
                </a:endParaRPr>
              </a:p>
            </p:txBody>
          </p:sp>
          <p:sp>
            <p:nvSpPr>
              <p:cNvPr id="1055" name="Google Shape;1055;gc0874ab985_0_500"/>
              <p:cNvSpPr txBox="1"/>
              <p:nvPr/>
            </p:nvSpPr>
            <p:spPr>
              <a:xfrm>
                <a:off x="2922225" y="1196075"/>
                <a:ext cx="1263000" cy="320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Counter-Proliferation &amp; Counter-Terrorism</a:t>
                </a:r>
                <a:endParaRPr sz="900" b="0" i="0" u="none" strike="noStrike" cap="none">
                  <a:solidFill>
                    <a:schemeClr val="lt1"/>
                  </a:solidFill>
                  <a:latin typeface="Public Sans"/>
                  <a:ea typeface="Public Sans"/>
                  <a:cs typeface="Public Sans"/>
                  <a:sym typeface="Public Sans"/>
                </a:endParaRPr>
              </a:p>
            </p:txBody>
          </p:sp>
        </p:grpSp>
        <p:grpSp>
          <p:nvGrpSpPr>
            <p:cNvPr id="1056" name="Google Shape;1056;gc0874ab985_0_500"/>
            <p:cNvGrpSpPr/>
            <p:nvPr/>
          </p:nvGrpSpPr>
          <p:grpSpPr>
            <a:xfrm>
              <a:off x="2614929" y="658472"/>
              <a:ext cx="987600" cy="475500"/>
              <a:chOff x="2614929" y="792100"/>
              <a:chExt cx="987600" cy="475500"/>
            </a:xfrm>
          </p:grpSpPr>
          <p:sp>
            <p:nvSpPr>
              <p:cNvPr id="1057" name="Google Shape;1057;gc0874ab985_0_500"/>
              <p:cNvSpPr/>
              <p:nvPr/>
            </p:nvSpPr>
            <p:spPr>
              <a:xfrm>
                <a:off x="2614929"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058" name="Google Shape;1058;gc0874ab985_0_500"/>
              <p:cNvSpPr txBox="1"/>
              <p:nvPr/>
            </p:nvSpPr>
            <p:spPr>
              <a:xfrm>
                <a:off x="2614929"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Atomic Energy Defense Activities</a:t>
                </a:r>
                <a:endParaRPr sz="900" b="1" i="0" u="none" strike="noStrike" cap="none">
                  <a:solidFill>
                    <a:schemeClr val="dk1"/>
                  </a:solidFill>
                  <a:latin typeface="Public Sans"/>
                  <a:ea typeface="Public Sans"/>
                  <a:cs typeface="Public Sans"/>
                  <a:sym typeface="Public Sans"/>
                </a:endParaRPr>
              </a:p>
            </p:txBody>
          </p:sp>
        </p:grpSp>
      </p:grpSp>
      <p:grpSp>
        <p:nvGrpSpPr>
          <p:cNvPr id="1059" name="Google Shape;1059;gc0874ab985_0_500"/>
          <p:cNvGrpSpPr/>
          <p:nvPr/>
        </p:nvGrpSpPr>
        <p:grpSpPr>
          <a:xfrm>
            <a:off x="6566068" y="658470"/>
            <a:ext cx="2099777" cy="4294255"/>
            <a:chOff x="6740023" y="658470"/>
            <a:chExt cx="2099777" cy="4294255"/>
          </a:xfrm>
        </p:grpSpPr>
        <p:grpSp>
          <p:nvGrpSpPr>
            <p:cNvPr id="1060" name="Google Shape;1060;gc0874ab985_0_500"/>
            <p:cNvGrpSpPr/>
            <p:nvPr/>
          </p:nvGrpSpPr>
          <p:grpSpPr>
            <a:xfrm>
              <a:off x="6849600" y="1120300"/>
              <a:ext cx="1990200" cy="3832425"/>
              <a:chOff x="6849600" y="1120300"/>
              <a:chExt cx="1990200" cy="3832425"/>
            </a:xfrm>
          </p:grpSpPr>
          <p:sp>
            <p:nvSpPr>
              <p:cNvPr id="1061" name="Google Shape;1061;gc0874ab985_0_500"/>
              <p:cNvSpPr/>
              <p:nvPr/>
            </p:nvSpPr>
            <p:spPr>
              <a:xfrm>
                <a:off x="6849600" y="1120302"/>
                <a:ext cx="255900" cy="17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62" name="Google Shape;1062;gc0874ab985_0_500"/>
              <p:cNvSpPr txBox="1"/>
              <p:nvPr/>
            </p:nvSpPr>
            <p:spPr>
              <a:xfrm>
                <a:off x="7147500" y="1196075"/>
                <a:ext cx="1691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Counter-Intelligence</a:t>
                </a:r>
                <a:endParaRPr sz="900" b="1" i="0" u="none" strike="noStrike" cap="none">
                  <a:solidFill>
                    <a:schemeClr val="dk1"/>
                  </a:solidFill>
                  <a:latin typeface="Public Sans"/>
                  <a:ea typeface="Public Sans"/>
                  <a:cs typeface="Public Sans"/>
                  <a:sym typeface="Public Sans"/>
                </a:endParaRPr>
              </a:p>
            </p:txBody>
          </p:sp>
          <p:sp>
            <p:nvSpPr>
              <p:cNvPr id="1063" name="Google Shape;1063;gc0874ab985_0_500"/>
              <p:cNvSpPr/>
              <p:nvPr/>
            </p:nvSpPr>
            <p:spPr>
              <a:xfrm>
                <a:off x="6849600" y="1120300"/>
                <a:ext cx="255900" cy="431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64" name="Google Shape;1064;gc0874ab985_0_500"/>
              <p:cNvSpPr txBox="1"/>
              <p:nvPr/>
            </p:nvSpPr>
            <p:spPr>
              <a:xfrm>
                <a:off x="7147500" y="4095452"/>
                <a:ext cx="1691400" cy="276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Surveillance, &amp; Reconnaissance</a:t>
                </a:r>
                <a:endParaRPr sz="900" b="0" i="0" u="none" strike="noStrike" cap="none">
                  <a:solidFill>
                    <a:schemeClr val="lt1"/>
                  </a:solidFill>
                  <a:latin typeface="Public Sans"/>
                  <a:ea typeface="Public Sans"/>
                  <a:cs typeface="Public Sans"/>
                  <a:sym typeface="Public Sans"/>
                </a:endParaRPr>
              </a:p>
            </p:txBody>
          </p:sp>
          <p:sp>
            <p:nvSpPr>
              <p:cNvPr id="1065" name="Google Shape;1065;gc0874ab985_0_500"/>
              <p:cNvSpPr/>
              <p:nvPr/>
            </p:nvSpPr>
            <p:spPr>
              <a:xfrm>
                <a:off x="6849600" y="1120300"/>
                <a:ext cx="255900" cy="760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66" name="Google Shape;1066;gc0874ab985_0_500"/>
              <p:cNvSpPr txBox="1"/>
              <p:nvPr/>
            </p:nvSpPr>
            <p:spPr>
              <a:xfrm>
                <a:off x="7147500" y="3738066"/>
                <a:ext cx="1691400" cy="276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Strategy &amp; Policy Integration</a:t>
                </a:r>
                <a:endParaRPr sz="900" b="0" i="0" u="none" strike="noStrike" cap="none">
                  <a:solidFill>
                    <a:schemeClr val="lt1"/>
                  </a:solidFill>
                  <a:latin typeface="Public Sans"/>
                  <a:ea typeface="Public Sans"/>
                  <a:cs typeface="Public Sans"/>
                  <a:sym typeface="Public Sans"/>
                </a:endParaRPr>
              </a:p>
            </p:txBody>
          </p:sp>
          <p:sp>
            <p:nvSpPr>
              <p:cNvPr id="1067" name="Google Shape;1067;gc0874ab985_0_500"/>
              <p:cNvSpPr/>
              <p:nvPr/>
            </p:nvSpPr>
            <p:spPr>
              <a:xfrm>
                <a:off x="6849600" y="1120300"/>
                <a:ext cx="255900" cy="1069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68" name="Google Shape;1068;gc0874ab985_0_500"/>
              <p:cNvSpPr txBox="1"/>
              <p:nvPr/>
            </p:nvSpPr>
            <p:spPr>
              <a:xfrm>
                <a:off x="7147500" y="3090493"/>
                <a:ext cx="1691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Lifecycle Planning</a:t>
                </a:r>
                <a:endParaRPr sz="900" b="0" i="0" u="none" strike="noStrike" cap="none">
                  <a:solidFill>
                    <a:schemeClr val="lt1"/>
                  </a:solidFill>
                  <a:latin typeface="Public Sans"/>
                  <a:ea typeface="Public Sans"/>
                  <a:cs typeface="Public Sans"/>
                  <a:sym typeface="Public Sans"/>
                </a:endParaRPr>
              </a:p>
            </p:txBody>
          </p:sp>
          <p:sp>
            <p:nvSpPr>
              <p:cNvPr id="1069" name="Google Shape;1069;gc0874ab985_0_500"/>
              <p:cNvSpPr/>
              <p:nvPr/>
            </p:nvSpPr>
            <p:spPr>
              <a:xfrm>
                <a:off x="6849600" y="1120300"/>
                <a:ext cx="255900" cy="1407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70" name="Google Shape;1070;gc0874ab985_0_500"/>
              <p:cNvSpPr txBox="1"/>
              <p:nvPr/>
            </p:nvSpPr>
            <p:spPr>
              <a:xfrm>
                <a:off x="7147500" y="1452661"/>
                <a:ext cx="1691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Collection Tasking</a:t>
                </a:r>
                <a:endParaRPr sz="900" b="0" i="0" u="none" strike="noStrike" cap="none">
                  <a:solidFill>
                    <a:schemeClr val="lt1"/>
                  </a:solidFill>
                  <a:latin typeface="Public Sans"/>
                  <a:ea typeface="Public Sans"/>
                  <a:cs typeface="Public Sans"/>
                  <a:sym typeface="Public Sans"/>
                </a:endParaRPr>
              </a:p>
            </p:txBody>
          </p:sp>
          <p:sp>
            <p:nvSpPr>
              <p:cNvPr id="1071" name="Google Shape;1071;gc0874ab985_0_500"/>
              <p:cNvSpPr/>
              <p:nvPr/>
            </p:nvSpPr>
            <p:spPr>
              <a:xfrm>
                <a:off x="6849600" y="1120300"/>
                <a:ext cx="255900" cy="1787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72" name="Google Shape;1072;gc0874ab985_0_500"/>
              <p:cNvSpPr txBox="1"/>
              <p:nvPr/>
            </p:nvSpPr>
            <p:spPr>
              <a:xfrm>
                <a:off x="7147500" y="4452839"/>
                <a:ext cx="16923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Target Collection</a:t>
                </a:r>
                <a:endParaRPr sz="900" b="0" i="0" u="none" strike="noStrike" cap="none">
                  <a:solidFill>
                    <a:schemeClr val="lt1"/>
                  </a:solidFill>
                  <a:latin typeface="Public Sans"/>
                  <a:ea typeface="Public Sans"/>
                  <a:cs typeface="Public Sans"/>
                  <a:sym typeface="Public Sans"/>
                </a:endParaRPr>
              </a:p>
            </p:txBody>
          </p:sp>
          <p:sp>
            <p:nvSpPr>
              <p:cNvPr id="1073" name="Google Shape;1073;gc0874ab985_0_500"/>
              <p:cNvSpPr/>
              <p:nvPr/>
            </p:nvSpPr>
            <p:spPr>
              <a:xfrm>
                <a:off x="6849600" y="1120300"/>
                <a:ext cx="255900" cy="2058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74" name="Google Shape;1074;gc0874ab985_0_500"/>
              <p:cNvSpPr txBox="1"/>
              <p:nvPr/>
            </p:nvSpPr>
            <p:spPr>
              <a:xfrm>
                <a:off x="7147500" y="2747807"/>
                <a:ext cx="1692300" cy="262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Holdings Processing</a:t>
                </a:r>
                <a:endParaRPr sz="900" b="0" i="0" u="none" strike="noStrike" cap="none">
                  <a:solidFill>
                    <a:schemeClr val="lt1"/>
                  </a:solidFill>
                  <a:latin typeface="Public Sans"/>
                  <a:ea typeface="Public Sans"/>
                  <a:cs typeface="Public Sans"/>
                  <a:sym typeface="Public Sans"/>
                </a:endParaRPr>
              </a:p>
            </p:txBody>
          </p:sp>
          <p:sp>
            <p:nvSpPr>
              <p:cNvPr id="1075" name="Google Shape;1075;gc0874ab985_0_500"/>
              <p:cNvSpPr/>
              <p:nvPr/>
            </p:nvSpPr>
            <p:spPr>
              <a:xfrm>
                <a:off x="6849600" y="1120300"/>
                <a:ext cx="255900" cy="240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76" name="Google Shape;1076;gc0874ab985_0_500"/>
              <p:cNvSpPr txBox="1"/>
              <p:nvPr/>
            </p:nvSpPr>
            <p:spPr>
              <a:xfrm>
                <a:off x="7147500" y="2390420"/>
                <a:ext cx="1691400" cy="276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Holdings Ingest &amp; Storage</a:t>
                </a:r>
                <a:endParaRPr sz="900" b="0" i="0" u="none" strike="noStrike" cap="none">
                  <a:solidFill>
                    <a:srgbClr val="000000"/>
                  </a:solidFill>
                  <a:latin typeface="Public Sans"/>
                  <a:ea typeface="Public Sans"/>
                  <a:cs typeface="Public Sans"/>
                  <a:sym typeface="Public Sans"/>
                </a:endParaRPr>
              </a:p>
            </p:txBody>
          </p:sp>
          <p:sp>
            <p:nvSpPr>
              <p:cNvPr id="1077" name="Google Shape;1077;gc0874ab985_0_500"/>
              <p:cNvSpPr/>
              <p:nvPr/>
            </p:nvSpPr>
            <p:spPr>
              <a:xfrm>
                <a:off x="6849600" y="1120300"/>
                <a:ext cx="255900" cy="2777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78" name="Google Shape;1078;gc0874ab985_0_500"/>
              <p:cNvSpPr txBox="1"/>
              <p:nvPr/>
            </p:nvSpPr>
            <p:spPr>
              <a:xfrm>
                <a:off x="7147500" y="2100234"/>
                <a:ext cx="1691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Holdings Analysis</a:t>
                </a:r>
                <a:endParaRPr sz="900" b="0" i="0" u="none" strike="noStrike" cap="none">
                  <a:solidFill>
                    <a:schemeClr val="lt1"/>
                  </a:solidFill>
                  <a:latin typeface="Public Sans"/>
                  <a:ea typeface="Public Sans"/>
                  <a:cs typeface="Public Sans"/>
                  <a:sym typeface="Public Sans"/>
                </a:endParaRPr>
              </a:p>
            </p:txBody>
          </p:sp>
          <p:sp>
            <p:nvSpPr>
              <p:cNvPr id="1079" name="Google Shape;1079;gc0874ab985_0_500"/>
              <p:cNvSpPr/>
              <p:nvPr/>
            </p:nvSpPr>
            <p:spPr>
              <a:xfrm>
                <a:off x="6849600" y="1120300"/>
                <a:ext cx="255900" cy="3115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80" name="Google Shape;1080;gc0874ab985_0_500"/>
              <p:cNvSpPr txBox="1"/>
              <p:nvPr/>
            </p:nvSpPr>
            <p:spPr>
              <a:xfrm>
                <a:off x="7147500" y="3380680"/>
                <a:ext cx="1691400" cy="276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Product Production</a:t>
                </a:r>
                <a:endParaRPr sz="900" b="0" i="0" u="none" strike="noStrike" cap="none">
                  <a:solidFill>
                    <a:schemeClr val="lt1"/>
                  </a:solidFill>
                  <a:latin typeface="Public Sans"/>
                  <a:ea typeface="Public Sans"/>
                  <a:cs typeface="Public Sans"/>
                  <a:sym typeface="Public Sans"/>
                </a:endParaRPr>
              </a:p>
            </p:txBody>
          </p:sp>
          <p:sp>
            <p:nvSpPr>
              <p:cNvPr id="1081" name="Google Shape;1081;gc0874ab985_0_500"/>
              <p:cNvSpPr/>
              <p:nvPr/>
            </p:nvSpPr>
            <p:spPr>
              <a:xfrm>
                <a:off x="6849600" y="1120300"/>
                <a:ext cx="255900" cy="3422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82" name="Google Shape;1082;gc0874ab985_0_500"/>
              <p:cNvSpPr txBox="1"/>
              <p:nvPr/>
            </p:nvSpPr>
            <p:spPr>
              <a:xfrm>
                <a:off x="7147500" y="1742848"/>
                <a:ext cx="1691400" cy="276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Data Access &amp; Delivery</a:t>
                </a:r>
                <a:endParaRPr sz="900" b="0" i="0" u="none" strike="noStrike" cap="none">
                  <a:solidFill>
                    <a:schemeClr val="lt1"/>
                  </a:solidFill>
                  <a:latin typeface="Public Sans"/>
                  <a:ea typeface="Public Sans"/>
                  <a:cs typeface="Public Sans"/>
                  <a:sym typeface="Public Sans"/>
                </a:endParaRPr>
              </a:p>
            </p:txBody>
          </p:sp>
          <p:sp>
            <p:nvSpPr>
              <p:cNvPr id="1083" name="Google Shape;1083;gc0874ab985_0_500"/>
              <p:cNvSpPr/>
              <p:nvPr/>
            </p:nvSpPr>
            <p:spPr>
              <a:xfrm>
                <a:off x="6849600" y="1120300"/>
                <a:ext cx="255900" cy="3704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84" name="Google Shape;1084;gc0874ab985_0_500"/>
              <p:cNvSpPr txBox="1"/>
              <p:nvPr/>
            </p:nvSpPr>
            <p:spPr>
              <a:xfrm>
                <a:off x="7147500" y="4743025"/>
                <a:ext cx="1691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Special Intelligence Activities</a:t>
                </a:r>
                <a:endParaRPr sz="900" b="1" i="0" u="none" strike="noStrike" cap="none">
                  <a:solidFill>
                    <a:schemeClr val="dk1"/>
                  </a:solidFill>
                  <a:latin typeface="Public Sans"/>
                  <a:ea typeface="Public Sans"/>
                  <a:cs typeface="Public Sans"/>
                  <a:sym typeface="Public Sans"/>
                </a:endParaRPr>
              </a:p>
            </p:txBody>
          </p:sp>
        </p:grpSp>
        <p:grpSp>
          <p:nvGrpSpPr>
            <p:cNvPr id="1085" name="Google Shape;1085;gc0874ab985_0_500"/>
            <p:cNvGrpSpPr/>
            <p:nvPr/>
          </p:nvGrpSpPr>
          <p:grpSpPr>
            <a:xfrm>
              <a:off x="6740023" y="658470"/>
              <a:ext cx="987600" cy="475500"/>
              <a:chOff x="6740023" y="792098"/>
              <a:chExt cx="987600" cy="475500"/>
            </a:xfrm>
          </p:grpSpPr>
          <p:sp>
            <p:nvSpPr>
              <p:cNvPr id="1086" name="Google Shape;1086;gc0874ab985_0_500"/>
              <p:cNvSpPr/>
              <p:nvPr/>
            </p:nvSpPr>
            <p:spPr>
              <a:xfrm>
                <a:off x="6740023" y="792098"/>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087" name="Google Shape;1087;gc0874ab985_0_500"/>
              <p:cNvSpPr txBox="1"/>
              <p:nvPr/>
            </p:nvSpPr>
            <p:spPr>
              <a:xfrm>
                <a:off x="6740023" y="792098"/>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Intelligence Operations</a:t>
                </a:r>
                <a:endParaRPr sz="900" b="1" i="0" u="none" strike="noStrike" cap="none">
                  <a:solidFill>
                    <a:schemeClr val="dk1"/>
                  </a:solidFill>
                  <a:latin typeface="Public Sans"/>
                  <a:ea typeface="Public Sans"/>
                  <a:cs typeface="Public Sans"/>
                  <a:sym typeface="Public Sans"/>
                </a:endParaRPr>
              </a:p>
            </p:txBody>
          </p:sp>
        </p:grpSp>
      </p:grpSp>
      <p:grpSp>
        <p:nvGrpSpPr>
          <p:cNvPr id="1088" name="Google Shape;1088;gc0874ab985_0_500"/>
          <p:cNvGrpSpPr/>
          <p:nvPr/>
        </p:nvGrpSpPr>
        <p:grpSpPr>
          <a:xfrm>
            <a:off x="4515683" y="658472"/>
            <a:ext cx="1595575" cy="3638379"/>
            <a:chOff x="4608650" y="658472"/>
            <a:chExt cx="1595575" cy="3638379"/>
          </a:xfrm>
        </p:grpSpPr>
        <p:grpSp>
          <p:nvGrpSpPr>
            <p:cNvPr id="1089" name="Google Shape;1089;gc0874ab985_0_500"/>
            <p:cNvGrpSpPr/>
            <p:nvPr/>
          </p:nvGrpSpPr>
          <p:grpSpPr>
            <a:xfrm>
              <a:off x="4735875" y="1120425"/>
              <a:ext cx="1468350" cy="3176426"/>
              <a:chOff x="4735875" y="1120425"/>
              <a:chExt cx="1468350" cy="3176426"/>
            </a:xfrm>
          </p:grpSpPr>
          <p:sp>
            <p:nvSpPr>
              <p:cNvPr id="1090" name="Google Shape;1090;gc0874ab985_0_500"/>
              <p:cNvSpPr/>
              <p:nvPr/>
            </p:nvSpPr>
            <p:spPr>
              <a:xfrm>
                <a:off x="4735875" y="1120425"/>
                <a:ext cx="186900" cy="17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1" name="Google Shape;1091;gc0874ab985_0_500"/>
              <p:cNvSpPr/>
              <p:nvPr/>
            </p:nvSpPr>
            <p:spPr>
              <a:xfrm>
                <a:off x="4735875" y="1120425"/>
                <a:ext cx="186900" cy="47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2" name="Google Shape;1092;gc0874ab985_0_500"/>
              <p:cNvSpPr/>
              <p:nvPr/>
            </p:nvSpPr>
            <p:spPr>
              <a:xfrm>
                <a:off x="4735875" y="1120425"/>
                <a:ext cx="186900" cy="800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3" name="Google Shape;1093;gc0874ab985_0_500"/>
              <p:cNvSpPr/>
              <p:nvPr/>
            </p:nvSpPr>
            <p:spPr>
              <a:xfrm>
                <a:off x="4735875" y="1120425"/>
                <a:ext cx="186900" cy="1194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4" name="Google Shape;1094;gc0874ab985_0_500"/>
              <p:cNvSpPr/>
              <p:nvPr/>
            </p:nvSpPr>
            <p:spPr>
              <a:xfrm>
                <a:off x="4735875" y="1120425"/>
                <a:ext cx="186900" cy="1539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5" name="Google Shape;1095;gc0874ab985_0_500"/>
              <p:cNvSpPr/>
              <p:nvPr/>
            </p:nvSpPr>
            <p:spPr>
              <a:xfrm>
                <a:off x="4735875" y="1120425"/>
                <a:ext cx="186900" cy="1889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6" name="Google Shape;1096;gc0874ab985_0_500"/>
              <p:cNvSpPr/>
              <p:nvPr/>
            </p:nvSpPr>
            <p:spPr>
              <a:xfrm>
                <a:off x="4735875" y="1120425"/>
                <a:ext cx="186900" cy="2220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7" name="Google Shape;1097;gc0874ab985_0_500"/>
              <p:cNvSpPr/>
              <p:nvPr/>
            </p:nvSpPr>
            <p:spPr>
              <a:xfrm>
                <a:off x="4735875" y="3531125"/>
                <a:ext cx="186900" cy="20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098" name="Google Shape;1098;gc0874ab985_0_500"/>
              <p:cNvSpPr txBox="1"/>
              <p:nvPr/>
            </p:nvSpPr>
            <p:spPr>
              <a:xfrm>
                <a:off x="4941225" y="1506573"/>
                <a:ext cx="12630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Disaster Forecasting</a:t>
                </a:r>
                <a:endParaRPr sz="1400" b="0" i="0" u="none" strike="noStrike" cap="none">
                  <a:solidFill>
                    <a:srgbClr val="000000"/>
                  </a:solidFill>
                  <a:latin typeface="Arial"/>
                  <a:ea typeface="Arial"/>
                  <a:cs typeface="Arial"/>
                  <a:sym typeface="Arial"/>
                </a:endParaRPr>
              </a:p>
            </p:txBody>
          </p:sp>
          <p:sp>
            <p:nvSpPr>
              <p:cNvPr id="1099" name="Google Shape;1099;gc0874ab985_0_500"/>
              <p:cNvSpPr txBox="1"/>
              <p:nvPr/>
            </p:nvSpPr>
            <p:spPr>
              <a:xfrm>
                <a:off x="4941225" y="2574563"/>
                <a:ext cx="12630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Disaster Risk Mitigation</a:t>
                </a:r>
                <a:endParaRPr sz="1400" b="0" i="0" u="none" strike="noStrike" cap="none">
                  <a:solidFill>
                    <a:srgbClr val="000000"/>
                  </a:solidFill>
                  <a:latin typeface="Arial"/>
                  <a:ea typeface="Arial"/>
                  <a:cs typeface="Arial"/>
                  <a:sym typeface="Arial"/>
                </a:endParaRPr>
              </a:p>
            </p:txBody>
          </p:sp>
          <p:sp>
            <p:nvSpPr>
              <p:cNvPr id="1100" name="Google Shape;1100;gc0874ab985_0_500"/>
              <p:cNvSpPr txBox="1"/>
              <p:nvPr/>
            </p:nvSpPr>
            <p:spPr>
              <a:xfrm>
                <a:off x="4941225" y="1789169"/>
                <a:ext cx="1253400" cy="276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Disaster Preparedness &amp; Planning</a:t>
                </a:r>
                <a:endParaRPr sz="900" b="0" i="0" u="none" strike="noStrike" cap="none">
                  <a:solidFill>
                    <a:schemeClr val="lt1"/>
                  </a:solidFill>
                  <a:latin typeface="Arial"/>
                  <a:ea typeface="Arial"/>
                  <a:cs typeface="Arial"/>
                  <a:sym typeface="Arial"/>
                </a:endParaRPr>
              </a:p>
            </p:txBody>
          </p:sp>
          <p:sp>
            <p:nvSpPr>
              <p:cNvPr id="1101" name="Google Shape;1101;gc0874ab985_0_500"/>
              <p:cNvSpPr txBox="1"/>
              <p:nvPr/>
            </p:nvSpPr>
            <p:spPr>
              <a:xfrm>
                <a:off x="4941225" y="2172566"/>
                <a:ext cx="1253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Disaster Repair &amp; Restore</a:t>
                </a:r>
                <a:endParaRPr sz="900" b="0" i="0" u="none" strike="noStrike" cap="none">
                  <a:solidFill>
                    <a:schemeClr val="lt1"/>
                  </a:solidFill>
                  <a:latin typeface="Arial"/>
                  <a:ea typeface="Arial"/>
                  <a:cs typeface="Arial"/>
                  <a:sym typeface="Arial"/>
                </a:endParaRPr>
              </a:p>
            </p:txBody>
          </p:sp>
          <p:sp>
            <p:nvSpPr>
              <p:cNvPr id="1102" name="Google Shape;1102;gc0874ab985_0_500"/>
              <p:cNvSpPr txBox="1"/>
              <p:nvPr/>
            </p:nvSpPr>
            <p:spPr>
              <a:xfrm>
                <a:off x="4941225" y="3259157"/>
                <a:ext cx="1253400" cy="208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Emergency Response</a:t>
                </a:r>
                <a:endParaRPr sz="900" b="0" i="0" u="none" strike="noStrike" cap="none">
                  <a:solidFill>
                    <a:schemeClr val="lt1"/>
                  </a:solidFill>
                  <a:latin typeface="Arial"/>
                  <a:ea typeface="Arial"/>
                  <a:cs typeface="Arial"/>
                  <a:sym typeface="Arial"/>
                </a:endParaRPr>
              </a:p>
            </p:txBody>
          </p:sp>
          <p:sp>
            <p:nvSpPr>
              <p:cNvPr id="1103" name="Google Shape;1103;gc0874ab985_0_500"/>
              <p:cNvSpPr txBox="1"/>
              <p:nvPr/>
            </p:nvSpPr>
            <p:spPr>
              <a:xfrm>
                <a:off x="4941225" y="3976451"/>
                <a:ext cx="1253400" cy="320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Warning System Communication</a:t>
                </a:r>
                <a:endParaRPr sz="900" b="0" i="0" u="none" strike="noStrike" cap="none">
                  <a:solidFill>
                    <a:schemeClr val="lt1"/>
                  </a:solidFill>
                  <a:latin typeface="Arial"/>
                  <a:ea typeface="Arial"/>
                  <a:cs typeface="Arial"/>
                  <a:sym typeface="Arial"/>
                </a:endParaRPr>
              </a:p>
            </p:txBody>
          </p:sp>
          <p:sp>
            <p:nvSpPr>
              <p:cNvPr id="1104" name="Google Shape;1104;gc0874ab985_0_500"/>
              <p:cNvSpPr txBox="1"/>
              <p:nvPr/>
            </p:nvSpPr>
            <p:spPr>
              <a:xfrm>
                <a:off x="4941225" y="3574454"/>
                <a:ext cx="1253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Evacuation Management</a:t>
                </a:r>
                <a:endParaRPr sz="1400" b="0" i="0" u="none" strike="noStrike" cap="none">
                  <a:solidFill>
                    <a:srgbClr val="000000"/>
                  </a:solidFill>
                  <a:latin typeface="Arial"/>
                  <a:ea typeface="Arial"/>
                  <a:cs typeface="Arial"/>
                  <a:sym typeface="Arial"/>
                </a:endParaRPr>
              </a:p>
            </p:txBody>
          </p:sp>
          <p:sp>
            <p:nvSpPr>
              <p:cNvPr id="1105" name="Google Shape;1105;gc0874ab985_0_500"/>
              <p:cNvSpPr txBox="1"/>
              <p:nvPr/>
            </p:nvSpPr>
            <p:spPr>
              <a:xfrm>
                <a:off x="4941225" y="2857160"/>
                <a:ext cx="1253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Emergency Command &amp; Control</a:t>
                </a:r>
                <a:endParaRPr sz="900" b="0" i="0" u="none" strike="noStrike" cap="none">
                  <a:solidFill>
                    <a:schemeClr val="lt1"/>
                  </a:solidFill>
                  <a:latin typeface="Arial"/>
                  <a:ea typeface="Arial"/>
                  <a:cs typeface="Arial"/>
                  <a:sym typeface="Arial"/>
                </a:endParaRPr>
              </a:p>
            </p:txBody>
          </p:sp>
          <p:sp>
            <p:nvSpPr>
              <p:cNvPr id="1106" name="Google Shape;1106;gc0874ab985_0_500"/>
              <p:cNvSpPr txBox="1"/>
              <p:nvPr/>
            </p:nvSpPr>
            <p:spPr>
              <a:xfrm>
                <a:off x="4941225" y="1196076"/>
                <a:ext cx="1253400" cy="204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Crisis Management</a:t>
                </a:r>
                <a:endParaRPr sz="1400" b="0" i="0" u="none" strike="noStrike" cap="none">
                  <a:solidFill>
                    <a:srgbClr val="000000"/>
                  </a:solidFill>
                  <a:latin typeface="Arial"/>
                  <a:ea typeface="Arial"/>
                  <a:cs typeface="Arial"/>
                  <a:sym typeface="Arial"/>
                </a:endParaRPr>
              </a:p>
            </p:txBody>
          </p:sp>
          <p:sp>
            <p:nvSpPr>
              <p:cNvPr id="1107" name="Google Shape;1107;gc0874ab985_0_500"/>
              <p:cNvSpPr/>
              <p:nvPr/>
            </p:nvSpPr>
            <p:spPr>
              <a:xfrm>
                <a:off x="4735875" y="1531175"/>
                <a:ext cx="186900" cy="2586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108" name="Google Shape;1108;gc0874ab985_0_500"/>
            <p:cNvGrpSpPr/>
            <p:nvPr/>
          </p:nvGrpSpPr>
          <p:grpSpPr>
            <a:xfrm>
              <a:off x="4608650" y="658472"/>
              <a:ext cx="987600" cy="475500"/>
              <a:chOff x="4608650" y="792100"/>
              <a:chExt cx="987600" cy="475500"/>
            </a:xfrm>
          </p:grpSpPr>
          <p:sp>
            <p:nvSpPr>
              <p:cNvPr id="1109" name="Google Shape;1109;gc0874ab985_0_500"/>
              <p:cNvSpPr/>
              <p:nvPr/>
            </p:nvSpPr>
            <p:spPr>
              <a:xfrm>
                <a:off x="4608650"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110" name="Google Shape;1110;gc0874ab985_0_500"/>
              <p:cNvSpPr txBox="1"/>
              <p:nvPr/>
            </p:nvSpPr>
            <p:spPr>
              <a:xfrm>
                <a:off x="4608650"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Disaster &amp; Emergency Management</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3"/>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Diplomacy, Trade, &amp; Assistance</a:t>
            </a:r>
            <a:endParaRPr dirty="0">
              <a:latin typeface="Public Sans"/>
              <a:ea typeface="Public Sans"/>
              <a:cs typeface="Public Sans"/>
              <a:sym typeface="Public Sans"/>
            </a:endParaRPr>
          </a:p>
        </p:txBody>
      </p:sp>
      <p:sp>
        <p:nvSpPr>
          <p:cNvPr id="1116" name="Google Shape;11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grpSp>
        <p:nvGrpSpPr>
          <p:cNvPr id="1117" name="Google Shape;1117;p3"/>
          <p:cNvGrpSpPr/>
          <p:nvPr/>
        </p:nvGrpSpPr>
        <p:grpSpPr>
          <a:xfrm>
            <a:off x="4526925" y="673906"/>
            <a:ext cx="1438527" cy="1929845"/>
            <a:chOff x="5010958" y="445306"/>
            <a:chExt cx="1438527" cy="1929845"/>
          </a:xfrm>
        </p:grpSpPr>
        <p:grpSp>
          <p:nvGrpSpPr>
            <p:cNvPr id="1118" name="Google Shape;1118;p3"/>
            <p:cNvGrpSpPr/>
            <p:nvPr/>
          </p:nvGrpSpPr>
          <p:grpSpPr>
            <a:xfrm>
              <a:off x="5121950" y="869900"/>
              <a:ext cx="1327535" cy="1505251"/>
              <a:chOff x="5121950" y="869900"/>
              <a:chExt cx="1327535" cy="1505251"/>
            </a:xfrm>
          </p:grpSpPr>
          <p:sp>
            <p:nvSpPr>
              <p:cNvPr id="1119" name="Google Shape;1119;p3"/>
              <p:cNvSpPr/>
              <p:nvPr/>
            </p:nvSpPr>
            <p:spPr>
              <a:xfrm>
                <a:off x="5121950" y="869900"/>
                <a:ext cx="164700" cy="252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20" name="Google Shape;1120;p3"/>
              <p:cNvSpPr txBox="1"/>
              <p:nvPr/>
            </p:nvSpPr>
            <p:spPr>
              <a:xfrm>
                <a:off x="5352085" y="1772679"/>
                <a:ext cx="1097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Passport Processing</a:t>
                </a:r>
                <a:endParaRPr sz="1400" b="0" i="0" u="none" strike="noStrike" cap="none">
                  <a:solidFill>
                    <a:srgbClr val="000000"/>
                  </a:solidFill>
                  <a:latin typeface="Public Sans"/>
                  <a:ea typeface="Public Sans"/>
                  <a:cs typeface="Public Sans"/>
                  <a:sym typeface="Public Sans"/>
                </a:endParaRPr>
              </a:p>
            </p:txBody>
          </p:sp>
          <p:sp>
            <p:nvSpPr>
              <p:cNvPr id="1121" name="Google Shape;1121;p3"/>
              <p:cNvSpPr/>
              <p:nvPr/>
            </p:nvSpPr>
            <p:spPr>
              <a:xfrm>
                <a:off x="5121950" y="869900"/>
                <a:ext cx="164700" cy="663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22" name="Google Shape;1122;p3"/>
              <p:cNvSpPr txBox="1"/>
              <p:nvPr/>
            </p:nvSpPr>
            <p:spPr>
              <a:xfrm>
                <a:off x="5352085" y="979635"/>
                <a:ext cx="10974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American Citizen Overseas Services</a:t>
                </a:r>
                <a:endParaRPr sz="1400" b="0" i="0" u="none" strike="noStrike" cap="none">
                  <a:solidFill>
                    <a:srgbClr val="000000"/>
                  </a:solidFill>
                  <a:latin typeface="Public Sans"/>
                  <a:ea typeface="Public Sans"/>
                  <a:cs typeface="Public Sans"/>
                  <a:sym typeface="Public Sans"/>
                </a:endParaRPr>
              </a:p>
            </p:txBody>
          </p:sp>
          <p:sp>
            <p:nvSpPr>
              <p:cNvPr id="1123" name="Google Shape;1123;p3"/>
              <p:cNvSpPr/>
              <p:nvPr/>
            </p:nvSpPr>
            <p:spPr>
              <a:xfrm>
                <a:off x="5121950" y="869900"/>
                <a:ext cx="164700" cy="1055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24" name="Google Shape;1124;p3"/>
              <p:cNvSpPr txBox="1"/>
              <p:nvPr/>
            </p:nvSpPr>
            <p:spPr>
              <a:xfrm>
                <a:off x="5352085" y="1388307"/>
                <a:ext cx="10974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Consular Infrastructure</a:t>
                </a:r>
                <a:endParaRPr sz="1400" b="0" i="0" u="none" strike="noStrike" cap="none">
                  <a:solidFill>
                    <a:srgbClr val="000000"/>
                  </a:solidFill>
                  <a:latin typeface="Public Sans"/>
                  <a:ea typeface="Public Sans"/>
                  <a:cs typeface="Public Sans"/>
                  <a:sym typeface="Public Sans"/>
                </a:endParaRPr>
              </a:p>
            </p:txBody>
          </p:sp>
          <p:sp>
            <p:nvSpPr>
              <p:cNvPr id="1125" name="Google Shape;1125;p3"/>
              <p:cNvSpPr/>
              <p:nvPr/>
            </p:nvSpPr>
            <p:spPr>
              <a:xfrm>
                <a:off x="5121950" y="869900"/>
                <a:ext cx="164700" cy="1359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26" name="Google Shape;1126;p3"/>
              <p:cNvSpPr txBox="1"/>
              <p:nvPr/>
            </p:nvSpPr>
            <p:spPr>
              <a:xfrm>
                <a:off x="5352085" y="2157051"/>
                <a:ext cx="1097400" cy="218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Visa Processing</a:t>
                </a:r>
                <a:endParaRPr sz="1400" b="0" i="0" u="none" strike="noStrike" cap="none">
                  <a:solidFill>
                    <a:srgbClr val="000000"/>
                  </a:solidFill>
                  <a:latin typeface="Public Sans"/>
                  <a:ea typeface="Public Sans"/>
                  <a:cs typeface="Public Sans"/>
                  <a:sym typeface="Public Sans"/>
                </a:endParaRPr>
              </a:p>
            </p:txBody>
          </p:sp>
        </p:grpSp>
        <p:grpSp>
          <p:nvGrpSpPr>
            <p:cNvPr id="1127" name="Google Shape;1127;p3"/>
            <p:cNvGrpSpPr/>
            <p:nvPr/>
          </p:nvGrpSpPr>
          <p:grpSpPr>
            <a:xfrm>
              <a:off x="5010958" y="445306"/>
              <a:ext cx="987600" cy="475500"/>
              <a:chOff x="5010958" y="575423"/>
              <a:chExt cx="987600" cy="475500"/>
            </a:xfrm>
          </p:grpSpPr>
          <p:sp>
            <p:nvSpPr>
              <p:cNvPr id="1128" name="Google Shape;1128;p3"/>
              <p:cNvSpPr/>
              <p:nvPr/>
            </p:nvSpPr>
            <p:spPr>
              <a:xfrm>
                <a:off x="5010958" y="57542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3"/>
              <p:cNvSpPr txBox="1"/>
              <p:nvPr/>
            </p:nvSpPr>
            <p:spPr>
              <a:xfrm>
                <a:off x="5010958" y="575423"/>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Consular Services</a:t>
                </a:r>
                <a:endParaRPr sz="900" b="1" i="0" u="none" strike="noStrike" cap="none">
                  <a:solidFill>
                    <a:schemeClr val="dk1"/>
                  </a:solidFill>
                  <a:latin typeface="Public Sans"/>
                  <a:ea typeface="Public Sans"/>
                  <a:cs typeface="Public Sans"/>
                  <a:sym typeface="Public Sans"/>
                </a:endParaRPr>
              </a:p>
            </p:txBody>
          </p:sp>
        </p:grpSp>
      </p:grpSp>
      <p:grpSp>
        <p:nvGrpSpPr>
          <p:cNvPr id="1130" name="Google Shape;1130;p3"/>
          <p:cNvGrpSpPr/>
          <p:nvPr/>
        </p:nvGrpSpPr>
        <p:grpSpPr>
          <a:xfrm>
            <a:off x="6204119" y="673906"/>
            <a:ext cx="1359813" cy="4123246"/>
            <a:chOff x="7102876" y="445306"/>
            <a:chExt cx="1359813" cy="4123246"/>
          </a:xfrm>
        </p:grpSpPr>
        <p:grpSp>
          <p:nvGrpSpPr>
            <p:cNvPr id="1131" name="Google Shape;1131;p3"/>
            <p:cNvGrpSpPr/>
            <p:nvPr/>
          </p:nvGrpSpPr>
          <p:grpSpPr>
            <a:xfrm>
              <a:off x="7201875" y="858875"/>
              <a:ext cx="1260813" cy="3709677"/>
              <a:chOff x="7201875" y="858875"/>
              <a:chExt cx="1260813" cy="3709677"/>
            </a:xfrm>
          </p:grpSpPr>
          <p:sp>
            <p:nvSpPr>
              <p:cNvPr id="1132" name="Google Shape;1132;p3"/>
              <p:cNvSpPr/>
              <p:nvPr/>
            </p:nvSpPr>
            <p:spPr>
              <a:xfrm>
                <a:off x="7204125" y="869898"/>
                <a:ext cx="162300" cy="184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33" name="Google Shape;1133;p3"/>
              <p:cNvSpPr txBox="1"/>
              <p:nvPr/>
            </p:nvSpPr>
            <p:spPr>
              <a:xfrm>
                <a:off x="7396788" y="3851050"/>
                <a:ext cx="1065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Treaty Management</a:t>
                </a:r>
                <a:endParaRPr sz="900" b="0" i="0" u="none" strike="noStrike" cap="none">
                  <a:solidFill>
                    <a:schemeClr val="lt1"/>
                  </a:solidFill>
                  <a:latin typeface="Public Sans"/>
                  <a:ea typeface="Public Sans"/>
                  <a:cs typeface="Public Sans"/>
                  <a:sym typeface="Public Sans"/>
                </a:endParaRPr>
              </a:p>
            </p:txBody>
          </p:sp>
          <p:sp>
            <p:nvSpPr>
              <p:cNvPr id="1134" name="Google Shape;1134;p3"/>
              <p:cNvSpPr/>
              <p:nvPr/>
            </p:nvSpPr>
            <p:spPr>
              <a:xfrm>
                <a:off x="7204125" y="880901"/>
                <a:ext cx="162300" cy="53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35" name="Google Shape;1135;p3"/>
              <p:cNvSpPr txBox="1"/>
              <p:nvPr/>
            </p:nvSpPr>
            <p:spPr>
              <a:xfrm>
                <a:off x="7396788" y="2046741"/>
                <a:ext cx="10659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Diplomatic Personnel Services</a:t>
                </a:r>
                <a:endParaRPr sz="1400" b="0" i="0" u="none" strike="noStrike" cap="none">
                  <a:solidFill>
                    <a:srgbClr val="000000"/>
                  </a:solidFill>
                  <a:latin typeface="Public Sans"/>
                  <a:ea typeface="Public Sans"/>
                  <a:cs typeface="Public Sans"/>
                  <a:sym typeface="Public Sans"/>
                </a:endParaRPr>
              </a:p>
            </p:txBody>
          </p:sp>
          <p:sp>
            <p:nvSpPr>
              <p:cNvPr id="1136" name="Google Shape;1136;p3"/>
              <p:cNvSpPr/>
              <p:nvPr/>
            </p:nvSpPr>
            <p:spPr>
              <a:xfrm>
                <a:off x="7203375" y="880901"/>
                <a:ext cx="154500" cy="891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37" name="Google Shape;1137;p3"/>
              <p:cNvSpPr txBox="1"/>
              <p:nvPr/>
            </p:nvSpPr>
            <p:spPr>
              <a:xfrm>
                <a:off x="7396788" y="979635"/>
                <a:ext cx="1065900" cy="218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Arms Control</a:t>
                </a:r>
                <a:endParaRPr sz="900" b="0" i="0" u="none" strike="noStrike" cap="none">
                  <a:solidFill>
                    <a:schemeClr val="lt1"/>
                  </a:solidFill>
                  <a:latin typeface="Public Sans"/>
                  <a:ea typeface="Public Sans"/>
                  <a:cs typeface="Public Sans"/>
                  <a:sym typeface="Public Sans"/>
                </a:endParaRPr>
              </a:p>
            </p:txBody>
          </p:sp>
          <p:sp>
            <p:nvSpPr>
              <p:cNvPr id="1138" name="Google Shape;1138;p3"/>
              <p:cNvSpPr/>
              <p:nvPr/>
            </p:nvSpPr>
            <p:spPr>
              <a:xfrm>
                <a:off x="7204125" y="880901"/>
                <a:ext cx="162300" cy="131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39" name="Google Shape;1139;p3"/>
              <p:cNvSpPr txBox="1"/>
              <p:nvPr/>
            </p:nvSpPr>
            <p:spPr>
              <a:xfrm>
                <a:off x="7396788" y="2420143"/>
                <a:ext cx="10659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Foreign National Vetting</a:t>
                </a:r>
                <a:endParaRPr sz="900" b="0" i="0" u="none" strike="noStrike" cap="none">
                  <a:solidFill>
                    <a:schemeClr val="lt1"/>
                  </a:solidFill>
                  <a:latin typeface="Public Sans"/>
                  <a:ea typeface="Public Sans"/>
                  <a:cs typeface="Public Sans"/>
                  <a:sym typeface="Public Sans"/>
                </a:endParaRPr>
              </a:p>
            </p:txBody>
          </p:sp>
          <p:sp>
            <p:nvSpPr>
              <p:cNvPr id="1140" name="Google Shape;1140;p3"/>
              <p:cNvSpPr/>
              <p:nvPr/>
            </p:nvSpPr>
            <p:spPr>
              <a:xfrm>
                <a:off x="7204125" y="880925"/>
                <a:ext cx="162300" cy="1651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41" name="Google Shape;1141;p3"/>
              <p:cNvSpPr txBox="1"/>
              <p:nvPr/>
            </p:nvSpPr>
            <p:spPr>
              <a:xfrm>
                <a:off x="7396788" y="1649039"/>
                <a:ext cx="1065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Community Engagement</a:t>
                </a:r>
                <a:endParaRPr sz="1400" b="0" i="0" u="none" strike="noStrike" cap="none">
                  <a:solidFill>
                    <a:srgbClr val="000000"/>
                  </a:solidFill>
                  <a:latin typeface="Public Sans"/>
                  <a:ea typeface="Public Sans"/>
                  <a:cs typeface="Public Sans"/>
                  <a:sym typeface="Public Sans"/>
                </a:endParaRPr>
              </a:p>
            </p:txBody>
          </p:sp>
          <p:sp>
            <p:nvSpPr>
              <p:cNvPr id="1142" name="Google Shape;1142;p3"/>
              <p:cNvSpPr/>
              <p:nvPr/>
            </p:nvSpPr>
            <p:spPr>
              <a:xfrm>
                <a:off x="7204125" y="858875"/>
                <a:ext cx="162300" cy="2019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43" name="Google Shape;1143;p3"/>
              <p:cNvSpPr txBox="1"/>
              <p:nvPr/>
            </p:nvSpPr>
            <p:spPr>
              <a:xfrm>
                <a:off x="7396788" y="2793545"/>
                <a:ext cx="1065900" cy="184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Global Trade</a:t>
                </a:r>
                <a:endParaRPr sz="1400" b="0" i="0" u="none" strike="noStrike" cap="none">
                  <a:solidFill>
                    <a:srgbClr val="000000"/>
                  </a:solidFill>
                  <a:latin typeface="Public Sans"/>
                  <a:ea typeface="Public Sans"/>
                  <a:cs typeface="Public Sans"/>
                  <a:sym typeface="Public Sans"/>
                </a:endParaRPr>
              </a:p>
            </p:txBody>
          </p:sp>
          <p:sp>
            <p:nvSpPr>
              <p:cNvPr id="1144" name="Google Shape;1144;p3"/>
              <p:cNvSpPr txBox="1"/>
              <p:nvPr/>
            </p:nvSpPr>
            <p:spPr>
              <a:xfrm>
                <a:off x="7396788" y="3055647"/>
                <a:ext cx="1065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Human Rights &amp; Governance</a:t>
                </a:r>
                <a:endParaRPr sz="1400" b="0" i="0" u="none" strike="noStrike" cap="none">
                  <a:solidFill>
                    <a:schemeClr val="lt1"/>
                  </a:solidFill>
                  <a:latin typeface="Public Sans"/>
                  <a:ea typeface="Public Sans"/>
                  <a:cs typeface="Public Sans"/>
                  <a:sym typeface="Public Sans"/>
                </a:endParaRPr>
              </a:p>
            </p:txBody>
          </p:sp>
          <p:sp>
            <p:nvSpPr>
              <p:cNvPr id="1145" name="Google Shape;1145;p3"/>
              <p:cNvSpPr/>
              <p:nvPr/>
            </p:nvSpPr>
            <p:spPr>
              <a:xfrm>
                <a:off x="7203150" y="994025"/>
                <a:ext cx="162300" cy="2622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46" name="Google Shape;1146;p3"/>
              <p:cNvSpPr txBox="1"/>
              <p:nvPr/>
            </p:nvSpPr>
            <p:spPr>
              <a:xfrm>
                <a:off x="7396788" y="1275637"/>
                <a:ext cx="10659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Civilian &amp; Military Cooperation</a:t>
                </a:r>
                <a:endParaRPr sz="1400" b="0" i="0" u="none" strike="noStrike" cap="none">
                  <a:solidFill>
                    <a:schemeClr val="lt1"/>
                  </a:solidFill>
                  <a:latin typeface="Public Sans"/>
                  <a:ea typeface="Public Sans"/>
                  <a:cs typeface="Public Sans"/>
                  <a:sym typeface="Public Sans"/>
                </a:endParaRPr>
              </a:p>
            </p:txBody>
          </p:sp>
          <p:sp>
            <p:nvSpPr>
              <p:cNvPr id="1147" name="Google Shape;1147;p3"/>
              <p:cNvSpPr txBox="1"/>
              <p:nvPr/>
            </p:nvSpPr>
            <p:spPr>
              <a:xfrm>
                <a:off x="7396788" y="3453348"/>
                <a:ext cx="1065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Promoting Democratic Values</a:t>
                </a:r>
                <a:endParaRPr sz="1400" b="0" i="0" u="none" strike="noStrike" cap="none">
                  <a:solidFill>
                    <a:schemeClr val="lt1"/>
                  </a:solidFill>
                  <a:latin typeface="Public Sans"/>
                  <a:ea typeface="Public Sans"/>
                  <a:cs typeface="Public Sans"/>
                  <a:sym typeface="Public Sans"/>
                </a:endParaRPr>
              </a:p>
            </p:txBody>
          </p:sp>
          <p:sp>
            <p:nvSpPr>
              <p:cNvPr id="1148" name="Google Shape;1148;p3"/>
              <p:cNvSpPr/>
              <p:nvPr/>
            </p:nvSpPr>
            <p:spPr>
              <a:xfrm>
                <a:off x="7201875" y="1384400"/>
                <a:ext cx="162300" cy="2589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49" name="Google Shape;1149;p3"/>
              <p:cNvSpPr/>
              <p:nvPr/>
            </p:nvSpPr>
            <p:spPr>
              <a:xfrm>
                <a:off x="7204125" y="1821475"/>
                <a:ext cx="162300" cy="255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50" name="Google Shape;1150;p3"/>
              <p:cNvSpPr txBox="1"/>
              <p:nvPr/>
            </p:nvSpPr>
            <p:spPr>
              <a:xfrm>
                <a:off x="7396788" y="4248752"/>
                <a:ext cx="1065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Upholding Rule of Law Overseas</a:t>
                </a:r>
                <a:endParaRPr sz="900" b="0" i="0" u="none" strike="noStrike" cap="none">
                  <a:solidFill>
                    <a:schemeClr val="lt1"/>
                  </a:solidFill>
                  <a:latin typeface="Public Sans"/>
                  <a:ea typeface="Public Sans"/>
                  <a:cs typeface="Public Sans"/>
                  <a:sym typeface="Public Sans"/>
                </a:endParaRPr>
              </a:p>
            </p:txBody>
          </p:sp>
          <p:sp>
            <p:nvSpPr>
              <p:cNvPr id="1151" name="Google Shape;1151;p3"/>
              <p:cNvSpPr/>
              <p:nvPr/>
            </p:nvSpPr>
            <p:spPr>
              <a:xfrm>
                <a:off x="7203150" y="858875"/>
                <a:ext cx="162300" cy="2332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152" name="Google Shape;1152;p3"/>
            <p:cNvGrpSpPr/>
            <p:nvPr/>
          </p:nvGrpSpPr>
          <p:grpSpPr>
            <a:xfrm>
              <a:off x="7102876" y="445306"/>
              <a:ext cx="987600" cy="475500"/>
              <a:chOff x="7102876" y="575423"/>
              <a:chExt cx="987600" cy="475500"/>
            </a:xfrm>
          </p:grpSpPr>
          <p:sp>
            <p:nvSpPr>
              <p:cNvPr id="1153" name="Google Shape;1153;p3"/>
              <p:cNvSpPr/>
              <p:nvPr/>
            </p:nvSpPr>
            <p:spPr>
              <a:xfrm>
                <a:off x="7102876" y="57542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3"/>
              <p:cNvSpPr txBox="1"/>
              <p:nvPr/>
            </p:nvSpPr>
            <p:spPr>
              <a:xfrm>
                <a:off x="7102876" y="575423"/>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International/</a:t>
                </a:r>
                <a:endParaRPr sz="900" b="0" i="0" u="none" strike="noStrike" cap="none">
                  <a:solidFill>
                    <a:srgbClr val="000000"/>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marR="0" lvl="0" indent="0" algn="ctr" rtl="0">
                  <a:lnSpc>
                    <a:spcPct val="90000"/>
                  </a:lnSpc>
                  <a:spcBef>
                    <a:spcPts val="35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Foreign Affairs</a:t>
                </a:r>
                <a:endParaRPr sz="900" b="1" i="0" u="none" strike="noStrike" cap="none">
                  <a:solidFill>
                    <a:schemeClr val="dk1"/>
                  </a:solidFill>
                  <a:latin typeface="Public Sans"/>
                  <a:ea typeface="Public Sans"/>
                  <a:cs typeface="Public Sans"/>
                  <a:sym typeface="Public Sans"/>
                </a:endParaRPr>
              </a:p>
            </p:txBody>
          </p:sp>
        </p:grpSp>
      </p:grpSp>
      <p:grpSp>
        <p:nvGrpSpPr>
          <p:cNvPr id="1155" name="Google Shape;1155;p3"/>
          <p:cNvGrpSpPr/>
          <p:nvPr/>
        </p:nvGrpSpPr>
        <p:grpSpPr>
          <a:xfrm>
            <a:off x="2703735" y="673906"/>
            <a:ext cx="1584523" cy="2793044"/>
            <a:chOff x="2785552" y="445306"/>
            <a:chExt cx="1584523" cy="2793044"/>
          </a:xfrm>
        </p:grpSpPr>
        <p:grpSp>
          <p:nvGrpSpPr>
            <p:cNvPr id="1156" name="Google Shape;1156;p3"/>
            <p:cNvGrpSpPr/>
            <p:nvPr/>
          </p:nvGrpSpPr>
          <p:grpSpPr>
            <a:xfrm>
              <a:off x="2896496" y="869900"/>
              <a:ext cx="1473579" cy="2368450"/>
              <a:chOff x="2896496" y="869900"/>
              <a:chExt cx="1473579" cy="2368450"/>
            </a:xfrm>
          </p:grpSpPr>
          <p:sp>
            <p:nvSpPr>
              <p:cNvPr id="1157" name="Google Shape;1157;p3"/>
              <p:cNvSpPr txBox="1"/>
              <p:nvPr/>
            </p:nvSpPr>
            <p:spPr>
              <a:xfrm>
                <a:off x="3121175" y="2375321"/>
                <a:ext cx="12489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Program Development &amp; Oversight</a:t>
                </a:r>
                <a:endParaRPr sz="900" b="0" i="0" u="none" strike="noStrike" cap="none">
                  <a:solidFill>
                    <a:srgbClr val="000000"/>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Public Sans"/>
                  <a:ea typeface="Public Sans"/>
                  <a:cs typeface="Public Sans"/>
                  <a:sym typeface="Public Sans"/>
                </a:endParaRPr>
              </a:p>
            </p:txBody>
          </p:sp>
          <p:sp>
            <p:nvSpPr>
              <p:cNvPr id="1158" name="Google Shape;1158;p3"/>
              <p:cNvSpPr txBox="1"/>
              <p:nvPr/>
            </p:nvSpPr>
            <p:spPr>
              <a:xfrm>
                <a:off x="3121175" y="1444864"/>
                <a:ext cx="1248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Foreign Environmental </a:t>
                </a:r>
                <a:r>
                  <a:rPr lang="en-US" sz="900" b="0" i="0" u="none" strike="noStrike" cap="none">
                    <a:solidFill>
                      <a:schemeClr val="lt1"/>
                    </a:solidFill>
                    <a:latin typeface="Public Sans"/>
                    <a:ea typeface="Public Sans"/>
                    <a:cs typeface="Public Sans"/>
                    <a:sym typeface="Public Sans"/>
                  </a:rPr>
                  <a:t>Protection </a:t>
                </a:r>
                <a:endParaRPr sz="900" b="0" i="0" u="none" strike="noStrike" cap="none">
                  <a:solidFill>
                    <a:srgbClr val="000000"/>
                  </a:solidFill>
                  <a:latin typeface="Public Sans"/>
                  <a:ea typeface="Public Sans"/>
                  <a:cs typeface="Public Sans"/>
                  <a:sym typeface="Public Sans"/>
                </a:endParaRPr>
              </a:p>
            </p:txBody>
          </p:sp>
          <p:sp>
            <p:nvSpPr>
              <p:cNvPr id="1159" name="Google Shape;1159;p3"/>
              <p:cNvSpPr/>
              <p:nvPr/>
            </p:nvSpPr>
            <p:spPr>
              <a:xfrm>
                <a:off x="2896496" y="869900"/>
                <a:ext cx="164700" cy="282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60" name="Google Shape;1160;p3"/>
              <p:cNvSpPr/>
              <p:nvPr/>
            </p:nvSpPr>
            <p:spPr>
              <a:xfrm>
                <a:off x="2896500" y="869900"/>
                <a:ext cx="164700" cy="725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61" name="Google Shape;1161;p3"/>
              <p:cNvSpPr/>
              <p:nvPr/>
            </p:nvSpPr>
            <p:spPr>
              <a:xfrm>
                <a:off x="2896500" y="869900"/>
                <a:ext cx="164700" cy="1176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62" name="Google Shape;1162;p3"/>
              <p:cNvSpPr txBox="1"/>
              <p:nvPr/>
            </p:nvSpPr>
            <p:spPr>
              <a:xfrm>
                <a:off x="3121175" y="2816250"/>
                <a:ext cx="1248900" cy="422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Refugee &amp; Migrant Assistance Management</a:t>
                </a:r>
                <a:endParaRPr sz="900" b="0" i="0" u="none" strike="noStrike" cap="none">
                  <a:solidFill>
                    <a:schemeClr val="lt1"/>
                  </a:solidFill>
                  <a:latin typeface="Public Sans"/>
                  <a:ea typeface="Public Sans"/>
                  <a:cs typeface="Public Sans"/>
                  <a:sym typeface="Public Sans"/>
                </a:endParaRPr>
              </a:p>
            </p:txBody>
          </p:sp>
          <p:sp>
            <p:nvSpPr>
              <p:cNvPr id="1163" name="Google Shape;1163;p3"/>
              <p:cNvSpPr/>
              <p:nvPr/>
            </p:nvSpPr>
            <p:spPr>
              <a:xfrm>
                <a:off x="2896500" y="869900"/>
                <a:ext cx="164700" cy="1651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64" name="Google Shape;1164;p3"/>
              <p:cNvSpPr txBox="1"/>
              <p:nvPr/>
            </p:nvSpPr>
            <p:spPr>
              <a:xfrm>
                <a:off x="3121175" y="1910093"/>
                <a:ext cx="1248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Humanitarian Assistance</a:t>
                </a:r>
                <a:endParaRPr sz="1400" b="0" i="0" u="none" strike="noStrike" cap="none">
                  <a:solidFill>
                    <a:schemeClr val="lt1"/>
                  </a:solidFill>
                  <a:latin typeface="Public Sans"/>
                  <a:ea typeface="Public Sans"/>
                  <a:cs typeface="Public Sans"/>
                  <a:sym typeface="Public Sans"/>
                </a:endParaRPr>
              </a:p>
            </p:txBody>
          </p:sp>
          <p:sp>
            <p:nvSpPr>
              <p:cNvPr id="1165" name="Google Shape;1165;p3"/>
              <p:cNvSpPr/>
              <p:nvPr/>
            </p:nvSpPr>
            <p:spPr>
              <a:xfrm>
                <a:off x="2896496" y="869900"/>
                <a:ext cx="164700" cy="2163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66" name="Google Shape;1166;p3"/>
              <p:cNvSpPr txBox="1"/>
              <p:nvPr/>
            </p:nvSpPr>
            <p:spPr>
              <a:xfrm>
                <a:off x="3121175" y="979635"/>
                <a:ext cx="12489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Cross-Functional Foreign Assistance</a:t>
                </a:r>
                <a:endParaRPr sz="1400" b="0" i="0" u="none" strike="noStrike" cap="none">
                  <a:solidFill>
                    <a:schemeClr val="lt1"/>
                  </a:solidFill>
                  <a:latin typeface="Public Sans"/>
                  <a:ea typeface="Public Sans"/>
                  <a:cs typeface="Public Sans"/>
                  <a:sym typeface="Public Sans"/>
                </a:endParaRPr>
              </a:p>
            </p:txBody>
          </p:sp>
        </p:grpSp>
        <p:grpSp>
          <p:nvGrpSpPr>
            <p:cNvPr id="1167" name="Google Shape;1167;p3"/>
            <p:cNvGrpSpPr/>
            <p:nvPr/>
          </p:nvGrpSpPr>
          <p:grpSpPr>
            <a:xfrm>
              <a:off x="2785552" y="445306"/>
              <a:ext cx="987600" cy="475500"/>
              <a:chOff x="2785552" y="575419"/>
              <a:chExt cx="987600" cy="475500"/>
            </a:xfrm>
          </p:grpSpPr>
          <p:sp>
            <p:nvSpPr>
              <p:cNvPr id="1168" name="Google Shape;1168;p3"/>
              <p:cNvSpPr/>
              <p:nvPr/>
            </p:nvSpPr>
            <p:spPr>
              <a:xfrm>
                <a:off x="2785552" y="575419"/>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3"/>
              <p:cNvSpPr txBox="1"/>
              <p:nvPr/>
            </p:nvSpPr>
            <p:spPr>
              <a:xfrm>
                <a:off x="2785552" y="575419"/>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Foreign Assistance</a:t>
                </a:r>
                <a:endParaRPr sz="900" b="0" i="0" u="none" strike="noStrike" cap="none">
                  <a:solidFill>
                    <a:srgbClr val="000000"/>
                  </a:solidFill>
                  <a:latin typeface="Public Sans"/>
                  <a:ea typeface="Public Sans"/>
                  <a:cs typeface="Public Sans"/>
                  <a:sym typeface="Public Sans"/>
                </a:endParaRPr>
              </a:p>
            </p:txBody>
          </p:sp>
        </p:grpSp>
      </p:grpSp>
      <p:grpSp>
        <p:nvGrpSpPr>
          <p:cNvPr id="1170" name="Google Shape;1170;p3"/>
          <p:cNvGrpSpPr/>
          <p:nvPr/>
        </p:nvGrpSpPr>
        <p:grpSpPr>
          <a:xfrm>
            <a:off x="818068" y="673906"/>
            <a:ext cx="1647000" cy="2116146"/>
            <a:chOff x="573825" y="445306"/>
            <a:chExt cx="1647000" cy="2116146"/>
          </a:xfrm>
        </p:grpSpPr>
        <p:grpSp>
          <p:nvGrpSpPr>
            <p:cNvPr id="1171" name="Google Shape;1171;p3"/>
            <p:cNvGrpSpPr/>
            <p:nvPr/>
          </p:nvGrpSpPr>
          <p:grpSpPr>
            <a:xfrm>
              <a:off x="694174" y="874925"/>
              <a:ext cx="1526651" cy="1686527"/>
              <a:chOff x="694174" y="874925"/>
              <a:chExt cx="1526651" cy="1686527"/>
            </a:xfrm>
          </p:grpSpPr>
          <p:sp>
            <p:nvSpPr>
              <p:cNvPr id="1172" name="Google Shape;1172;p3"/>
              <p:cNvSpPr/>
              <p:nvPr/>
            </p:nvSpPr>
            <p:spPr>
              <a:xfrm>
                <a:off x="694176" y="874925"/>
                <a:ext cx="164700" cy="252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73" name="Google Shape;1173;p3"/>
              <p:cNvSpPr txBox="1"/>
              <p:nvPr/>
            </p:nvSpPr>
            <p:spPr>
              <a:xfrm>
                <a:off x="869325" y="2279452"/>
                <a:ext cx="1351500" cy="282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International Technical Assistance</a:t>
                </a:r>
                <a:endParaRPr sz="900" b="0" i="0" u="none" strike="noStrike" cap="none">
                  <a:solidFill>
                    <a:schemeClr val="lt1"/>
                  </a:solidFill>
                  <a:latin typeface="Public Sans"/>
                  <a:ea typeface="Public Sans"/>
                  <a:cs typeface="Public Sans"/>
                  <a:sym typeface="Public Sans"/>
                </a:endParaRPr>
              </a:p>
            </p:txBody>
          </p:sp>
          <p:sp>
            <p:nvSpPr>
              <p:cNvPr id="1174" name="Google Shape;1174;p3"/>
              <p:cNvSpPr/>
              <p:nvPr/>
            </p:nvSpPr>
            <p:spPr>
              <a:xfrm>
                <a:off x="694179" y="874932"/>
                <a:ext cx="164592" cy="1123337"/>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75" name="Google Shape;1175;p3"/>
              <p:cNvSpPr txBox="1"/>
              <p:nvPr/>
            </p:nvSpPr>
            <p:spPr>
              <a:xfrm>
                <a:off x="869325" y="1769880"/>
                <a:ext cx="1351500" cy="422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Facilitating Engagements in International Affairs</a:t>
                </a:r>
                <a:endParaRPr sz="900" b="0" i="0" u="none" strike="noStrike" cap="none">
                  <a:solidFill>
                    <a:schemeClr val="lt1"/>
                  </a:solidFill>
                  <a:latin typeface="Public Sans"/>
                  <a:ea typeface="Public Sans"/>
                  <a:cs typeface="Public Sans"/>
                  <a:sym typeface="Public Sans"/>
                </a:endParaRPr>
              </a:p>
            </p:txBody>
          </p:sp>
          <p:sp>
            <p:nvSpPr>
              <p:cNvPr id="1176" name="Google Shape;1176;p3"/>
              <p:cNvSpPr/>
              <p:nvPr/>
            </p:nvSpPr>
            <p:spPr>
              <a:xfrm>
                <a:off x="694179" y="874932"/>
                <a:ext cx="164592" cy="1558743"/>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77" name="Google Shape;1177;p3"/>
              <p:cNvSpPr txBox="1"/>
              <p:nvPr/>
            </p:nvSpPr>
            <p:spPr>
              <a:xfrm>
                <a:off x="869324" y="979635"/>
                <a:ext cx="1344600" cy="319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Conflict Prevention &amp; Stabilization</a:t>
                </a:r>
                <a:endParaRPr sz="1400" b="0" i="0" u="none" strike="noStrike" cap="none">
                  <a:solidFill>
                    <a:srgbClr val="000000"/>
                  </a:solidFill>
                  <a:latin typeface="Public Sans"/>
                  <a:ea typeface="Public Sans"/>
                  <a:cs typeface="Public Sans"/>
                  <a:sym typeface="Public Sans"/>
                </a:endParaRPr>
              </a:p>
            </p:txBody>
          </p:sp>
          <p:sp>
            <p:nvSpPr>
              <p:cNvPr id="1178" name="Google Shape;1178;p3"/>
              <p:cNvSpPr txBox="1"/>
              <p:nvPr/>
            </p:nvSpPr>
            <p:spPr>
              <a:xfrm>
                <a:off x="869325" y="1386907"/>
                <a:ext cx="13515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Diplomatic Related Security</a:t>
                </a:r>
                <a:endParaRPr sz="1400" b="0" i="0" u="none" strike="noStrike" cap="none">
                  <a:solidFill>
                    <a:srgbClr val="000000"/>
                  </a:solidFill>
                  <a:latin typeface="Public Sans"/>
                  <a:ea typeface="Public Sans"/>
                  <a:cs typeface="Public Sans"/>
                  <a:sym typeface="Public Sans"/>
                </a:endParaRPr>
              </a:p>
            </p:txBody>
          </p:sp>
          <p:sp>
            <p:nvSpPr>
              <p:cNvPr id="1179" name="Google Shape;1179;p3"/>
              <p:cNvSpPr/>
              <p:nvPr/>
            </p:nvSpPr>
            <p:spPr>
              <a:xfrm>
                <a:off x="694174" y="979650"/>
                <a:ext cx="164700" cy="53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180" name="Google Shape;1180;p3"/>
            <p:cNvGrpSpPr/>
            <p:nvPr/>
          </p:nvGrpSpPr>
          <p:grpSpPr>
            <a:xfrm>
              <a:off x="573825" y="445306"/>
              <a:ext cx="987600" cy="475500"/>
              <a:chOff x="573825" y="572677"/>
              <a:chExt cx="987600" cy="475500"/>
            </a:xfrm>
          </p:grpSpPr>
          <p:sp>
            <p:nvSpPr>
              <p:cNvPr id="1181" name="Google Shape;1181;p3"/>
              <p:cNvSpPr/>
              <p:nvPr/>
            </p:nvSpPr>
            <p:spPr>
              <a:xfrm>
                <a:off x="573825" y="57267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3"/>
              <p:cNvSpPr txBox="1"/>
              <p:nvPr/>
            </p:nvSpPr>
            <p:spPr>
              <a:xfrm>
                <a:off x="573825" y="572677"/>
                <a:ext cx="987600" cy="475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Peace &amp; Security Assistance</a:t>
                </a:r>
                <a:endParaRPr sz="900" b="0" i="0" u="none" strike="noStrike" cap="none">
                  <a:solidFill>
                    <a:srgbClr val="000000"/>
                  </a:solidFill>
                  <a:latin typeface="Public Sans"/>
                  <a:ea typeface="Public Sans"/>
                  <a:cs typeface="Public Sans"/>
                  <a:sym typeface="Public Sans"/>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4"/>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Economic &amp; Financial</a:t>
            </a:r>
            <a:endParaRPr sz="1050" dirty="0">
              <a:solidFill>
                <a:schemeClr val="dk1"/>
              </a:solidFill>
              <a:latin typeface="Public Sans"/>
              <a:ea typeface="Public Sans"/>
              <a:cs typeface="Public Sans"/>
              <a:sym typeface="Public Sans"/>
            </a:endParaRPr>
          </a:p>
        </p:txBody>
      </p:sp>
      <p:sp>
        <p:nvSpPr>
          <p:cNvPr id="1188" name="Google Shape;118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grpSp>
        <p:nvGrpSpPr>
          <p:cNvPr id="1189" name="Google Shape;1189;p4"/>
          <p:cNvGrpSpPr/>
          <p:nvPr/>
        </p:nvGrpSpPr>
        <p:grpSpPr>
          <a:xfrm>
            <a:off x="1356524" y="671422"/>
            <a:ext cx="1112620" cy="882992"/>
            <a:chOff x="1099952" y="658908"/>
            <a:chExt cx="1112620" cy="882992"/>
          </a:xfrm>
        </p:grpSpPr>
        <p:sp>
          <p:nvSpPr>
            <p:cNvPr id="1190" name="Google Shape;1190;p4"/>
            <p:cNvSpPr/>
            <p:nvPr/>
          </p:nvSpPr>
          <p:spPr>
            <a:xfrm>
              <a:off x="1210825" y="969100"/>
              <a:ext cx="145500" cy="44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91" name="Google Shape;1191;p4"/>
            <p:cNvSpPr txBox="1"/>
            <p:nvPr/>
          </p:nvSpPr>
          <p:spPr>
            <a:xfrm>
              <a:off x="1385172" y="1246400"/>
              <a:ext cx="8274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Postal Services</a:t>
              </a:r>
              <a:endParaRPr sz="1400" b="0" i="0" u="none" strike="noStrike" cap="none">
                <a:solidFill>
                  <a:srgbClr val="000000"/>
                </a:solidFill>
                <a:latin typeface="Public Sans"/>
                <a:ea typeface="Public Sans"/>
                <a:cs typeface="Public Sans"/>
                <a:sym typeface="Public Sans"/>
              </a:endParaRPr>
            </a:p>
          </p:txBody>
        </p:sp>
        <p:grpSp>
          <p:nvGrpSpPr>
            <p:cNvPr id="1192" name="Google Shape;1192;p4"/>
            <p:cNvGrpSpPr/>
            <p:nvPr/>
          </p:nvGrpSpPr>
          <p:grpSpPr>
            <a:xfrm>
              <a:off x="1099952" y="658908"/>
              <a:ext cx="987600" cy="475500"/>
              <a:chOff x="1099952" y="646393"/>
              <a:chExt cx="987600" cy="475500"/>
            </a:xfrm>
          </p:grpSpPr>
          <p:sp>
            <p:nvSpPr>
              <p:cNvPr id="1193" name="Google Shape;1193;p4"/>
              <p:cNvSpPr/>
              <p:nvPr/>
            </p:nvSpPr>
            <p:spPr>
              <a:xfrm>
                <a:off x="1099952" y="64639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194" name="Google Shape;1194;p4"/>
              <p:cNvSpPr txBox="1"/>
              <p:nvPr/>
            </p:nvSpPr>
            <p:spPr>
              <a:xfrm>
                <a:off x="1099952" y="646393"/>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Postal Service</a:t>
                </a:r>
                <a:endParaRPr sz="900" b="0" i="0" u="none" strike="noStrike" cap="none">
                  <a:solidFill>
                    <a:srgbClr val="000000"/>
                  </a:solidFill>
                  <a:latin typeface="Public Sans"/>
                  <a:ea typeface="Public Sans"/>
                  <a:cs typeface="Public Sans"/>
                  <a:sym typeface="Public Sans"/>
                </a:endParaRPr>
              </a:p>
            </p:txBody>
          </p:sp>
        </p:grpSp>
      </p:grpSp>
      <p:grpSp>
        <p:nvGrpSpPr>
          <p:cNvPr id="1195" name="Google Shape;1195;p4"/>
          <p:cNvGrpSpPr/>
          <p:nvPr/>
        </p:nvGrpSpPr>
        <p:grpSpPr>
          <a:xfrm>
            <a:off x="6259994" y="671422"/>
            <a:ext cx="1502453" cy="2819067"/>
            <a:chOff x="5851022" y="658908"/>
            <a:chExt cx="1502453" cy="2819067"/>
          </a:xfrm>
        </p:grpSpPr>
        <p:sp>
          <p:nvSpPr>
            <p:cNvPr id="1196" name="Google Shape;1196;p4"/>
            <p:cNvSpPr/>
            <p:nvPr/>
          </p:nvSpPr>
          <p:spPr>
            <a:xfrm>
              <a:off x="5961897" y="969100"/>
              <a:ext cx="145500" cy="44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97" name="Google Shape;1197;p4"/>
            <p:cNvSpPr txBox="1"/>
            <p:nvPr/>
          </p:nvSpPr>
          <p:spPr>
            <a:xfrm>
              <a:off x="6157075" y="1246400"/>
              <a:ext cx="11613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Business &amp; Industry Development</a:t>
              </a:r>
              <a:endParaRPr sz="900" b="0" i="0" u="none" strike="noStrike" cap="none">
                <a:solidFill>
                  <a:schemeClr val="lt1"/>
                </a:solidFill>
                <a:latin typeface="Public Sans"/>
                <a:ea typeface="Public Sans"/>
                <a:cs typeface="Public Sans"/>
                <a:sym typeface="Public Sans"/>
              </a:endParaRPr>
            </a:p>
          </p:txBody>
        </p:sp>
        <p:sp>
          <p:nvSpPr>
            <p:cNvPr id="1198" name="Google Shape;1198;p4"/>
            <p:cNvSpPr/>
            <p:nvPr/>
          </p:nvSpPr>
          <p:spPr>
            <a:xfrm>
              <a:off x="5961900" y="969100"/>
              <a:ext cx="145500" cy="924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199" name="Google Shape;1199;p4"/>
            <p:cNvSpPr txBox="1"/>
            <p:nvPr/>
          </p:nvSpPr>
          <p:spPr>
            <a:xfrm>
              <a:off x="6157075" y="3135375"/>
              <a:ext cx="11964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Intellectual Property Protection</a:t>
              </a:r>
              <a:endParaRPr sz="900" b="0" i="0" u="none" strike="noStrike" cap="none">
                <a:solidFill>
                  <a:srgbClr val="000000"/>
                </a:solidFill>
                <a:latin typeface="Public Sans"/>
                <a:ea typeface="Public Sans"/>
                <a:cs typeface="Public Sans"/>
                <a:sym typeface="Public Sans"/>
              </a:endParaRPr>
            </a:p>
          </p:txBody>
        </p:sp>
        <p:sp>
          <p:nvSpPr>
            <p:cNvPr id="1200" name="Google Shape;1200;p4"/>
            <p:cNvSpPr/>
            <p:nvPr/>
          </p:nvSpPr>
          <p:spPr>
            <a:xfrm>
              <a:off x="5961900" y="969100"/>
              <a:ext cx="145500" cy="1393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01" name="Google Shape;1201;p4"/>
            <p:cNvSpPr txBox="1"/>
            <p:nvPr/>
          </p:nvSpPr>
          <p:spPr>
            <a:xfrm>
              <a:off x="6157075" y="2190888"/>
              <a:ext cx="11613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Financial Sector Oversight</a:t>
              </a:r>
              <a:endParaRPr sz="900" b="0" i="0" u="none" strike="noStrike" cap="none">
                <a:solidFill>
                  <a:schemeClr val="lt1"/>
                </a:solidFill>
                <a:latin typeface="Public Sans"/>
                <a:ea typeface="Public Sans"/>
                <a:cs typeface="Public Sans"/>
                <a:sym typeface="Public Sans"/>
              </a:endParaRPr>
            </a:p>
          </p:txBody>
        </p:sp>
        <p:sp>
          <p:nvSpPr>
            <p:cNvPr id="1202" name="Google Shape;1202;p4"/>
            <p:cNvSpPr/>
            <p:nvPr/>
          </p:nvSpPr>
          <p:spPr>
            <a:xfrm>
              <a:off x="5961900" y="969100"/>
              <a:ext cx="145500" cy="1857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03" name="Google Shape;1203;p4"/>
            <p:cNvSpPr txBox="1"/>
            <p:nvPr/>
          </p:nvSpPr>
          <p:spPr>
            <a:xfrm>
              <a:off x="6157075" y="2639581"/>
              <a:ext cx="11613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Industry Sector Income Stabilization</a:t>
              </a:r>
              <a:endParaRPr sz="900" b="0" i="0" u="none" strike="noStrike" cap="none">
                <a:solidFill>
                  <a:schemeClr val="lt1"/>
                </a:solidFill>
                <a:latin typeface="Public Sans"/>
                <a:ea typeface="Public Sans"/>
                <a:cs typeface="Public Sans"/>
                <a:sym typeface="Public Sans"/>
              </a:endParaRPr>
            </a:p>
          </p:txBody>
        </p:sp>
        <p:sp>
          <p:nvSpPr>
            <p:cNvPr id="1204" name="Google Shape;1204;p4"/>
            <p:cNvSpPr/>
            <p:nvPr/>
          </p:nvSpPr>
          <p:spPr>
            <a:xfrm>
              <a:off x="5961900" y="969100"/>
              <a:ext cx="145500" cy="2338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05" name="Google Shape;1205;p4"/>
            <p:cNvSpPr txBox="1"/>
            <p:nvPr/>
          </p:nvSpPr>
          <p:spPr>
            <a:xfrm>
              <a:off x="6157075" y="1742194"/>
              <a:ext cx="11964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Economic Growth &amp; Sustainability</a:t>
              </a:r>
              <a:endParaRPr sz="900" b="0" i="0" u="none" strike="noStrike" cap="none">
                <a:solidFill>
                  <a:srgbClr val="000000"/>
                </a:solidFill>
                <a:latin typeface="Public Sans"/>
                <a:ea typeface="Public Sans"/>
                <a:cs typeface="Public Sans"/>
                <a:sym typeface="Public Sans"/>
              </a:endParaRPr>
            </a:p>
          </p:txBody>
        </p:sp>
        <p:grpSp>
          <p:nvGrpSpPr>
            <p:cNvPr id="1206" name="Google Shape;1206;p4"/>
            <p:cNvGrpSpPr/>
            <p:nvPr/>
          </p:nvGrpSpPr>
          <p:grpSpPr>
            <a:xfrm>
              <a:off x="5851022" y="658908"/>
              <a:ext cx="987600" cy="475500"/>
              <a:chOff x="2726822" y="608293"/>
              <a:chExt cx="987600" cy="475500"/>
            </a:xfrm>
          </p:grpSpPr>
          <p:sp>
            <p:nvSpPr>
              <p:cNvPr id="1207" name="Google Shape;1207;p4"/>
              <p:cNvSpPr/>
              <p:nvPr/>
            </p:nvSpPr>
            <p:spPr>
              <a:xfrm>
                <a:off x="2726822" y="60829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08" name="Google Shape;1208;p4"/>
              <p:cNvSpPr txBox="1"/>
              <p:nvPr/>
            </p:nvSpPr>
            <p:spPr>
              <a:xfrm>
                <a:off x="2726822" y="608293"/>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Other Advancement of Commerce</a:t>
                </a:r>
                <a:endParaRPr sz="900" b="0" i="0" u="none" strike="noStrike" cap="none">
                  <a:solidFill>
                    <a:srgbClr val="000000"/>
                  </a:solidFill>
                  <a:latin typeface="Public Sans"/>
                  <a:ea typeface="Public Sans"/>
                  <a:cs typeface="Public Sans"/>
                  <a:sym typeface="Public Sans"/>
                </a:endParaRPr>
              </a:p>
            </p:txBody>
          </p:sp>
        </p:grpSp>
      </p:grpSp>
      <p:grpSp>
        <p:nvGrpSpPr>
          <p:cNvPr id="1209" name="Google Shape;1209;p4"/>
          <p:cNvGrpSpPr/>
          <p:nvPr/>
        </p:nvGrpSpPr>
        <p:grpSpPr>
          <a:xfrm>
            <a:off x="2749361" y="671422"/>
            <a:ext cx="1513577" cy="1372991"/>
            <a:chOff x="2611173" y="658908"/>
            <a:chExt cx="1513577" cy="1372991"/>
          </a:xfrm>
        </p:grpSpPr>
        <p:sp>
          <p:nvSpPr>
            <p:cNvPr id="1210" name="Google Shape;1210;p4"/>
            <p:cNvSpPr/>
            <p:nvPr/>
          </p:nvSpPr>
          <p:spPr>
            <a:xfrm>
              <a:off x="2722048" y="969100"/>
              <a:ext cx="145500" cy="44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11" name="Google Shape;1211;p4"/>
            <p:cNvSpPr txBox="1"/>
            <p:nvPr/>
          </p:nvSpPr>
          <p:spPr>
            <a:xfrm>
              <a:off x="2928350" y="1246400"/>
              <a:ext cx="11964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Community &amp; Regional Development</a:t>
              </a:r>
              <a:endParaRPr sz="900" b="0" i="0" u="none" strike="noStrike" cap="none">
                <a:solidFill>
                  <a:schemeClr val="lt1"/>
                </a:solidFill>
                <a:latin typeface="Public Sans"/>
                <a:ea typeface="Public Sans"/>
                <a:cs typeface="Public Sans"/>
                <a:sym typeface="Public Sans"/>
              </a:endParaRPr>
            </a:p>
          </p:txBody>
        </p:sp>
        <p:sp>
          <p:nvSpPr>
            <p:cNvPr id="1212" name="Google Shape;1212;p4"/>
            <p:cNvSpPr/>
            <p:nvPr/>
          </p:nvSpPr>
          <p:spPr>
            <a:xfrm>
              <a:off x="2722050" y="969100"/>
              <a:ext cx="145500" cy="924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13" name="Google Shape;1213;p4"/>
            <p:cNvSpPr txBox="1"/>
            <p:nvPr/>
          </p:nvSpPr>
          <p:spPr>
            <a:xfrm>
              <a:off x="2928350" y="1689299"/>
              <a:ext cx="11613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Homeownership Promotion </a:t>
              </a:r>
              <a:endParaRPr sz="900" b="0" i="0" u="none" strike="noStrike" cap="none">
                <a:solidFill>
                  <a:schemeClr val="lt1"/>
                </a:solidFill>
                <a:latin typeface="Public Sans"/>
                <a:ea typeface="Public Sans"/>
                <a:cs typeface="Public Sans"/>
                <a:sym typeface="Public Sans"/>
              </a:endParaRPr>
            </a:p>
          </p:txBody>
        </p:sp>
        <p:grpSp>
          <p:nvGrpSpPr>
            <p:cNvPr id="1214" name="Google Shape;1214;p4"/>
            <p:cNvGrpSpPr/>
            <p:nvPr/>
          </p:nvGrpSpPr>
          <p:grpSpPr>
            <a:xfrm>
              <a:off x="2611173" y="658908"/>
              <a:ext cx="987600" cy="475500"/>
              <a:chOff x="4744773" y="608293"/>
              <a:chExt cx="987600" cy="475500"/>
            </a:xfrm>
          </p:grpSpPr>
          <p:sp>
            <p:nvSpPr>
              <p:cNvPr id="1215" name="Google Shape;1215;p4"/>
              <p:cNvSpPr/>
              <p:nvPr/>
            </p:nvSpPr>
            <p:spPr>
              <a:xfrm>
                <a:off x="4744773" y="60829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16" name="Google Shape;1216;p4"/>
              <p:cNvSpPr txBox="1"/>
              <p:nvPr/>
            </p:nvSpPr>
            <p:spPr>
              <a:xfrm>
                <a:off x="4744773" y="608293"/>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Area &amp; Regional Development</a:t>
                </a:r>
                <a:endParaRPr sz="900" b="1" i="0" u="none" strike="noStrike" cap="none">
                  <a:solidFill>
                    <a:schemeClr val="dk1"/>
                  </a:solidFill>
                  <a:latin typeface="Public Sans"/>
                  <a:ea typeface="Public Sans"/>
                  <a:cs typeface="Public Sans"/>
                  <a:sym typeface="Public Sans"/>
                </a:endParaRPr>
              </a:p>
            </p:txBody>
          </p:sp>
        </p:grpSp>
      </p:grpSp>
      <p:grpSp>
        <p:nvGrpSpPr>
          <p:cNvPr id="1217" name="Google Shape;1217;p4"/>
          <p:cNvGrpSpPr/>
          <p:nvPr/>
        </p:nvGrpSpPr>
        <p:grpSpPr>
          <a:xfrm>
            <a:off x="4543155" y="671422"/>
            <a:ext cx="1436622" cy="1372992"/>
            <a:chOff x="4605153" y="658908"/>
            <a:chExt cx="1436622" cy="1372992"/>
          </a:xfrm>
        </p:grpSpPr>
        <p:sp>
          <p:nvSpPr>
            <p:cNvPr id="1218" name="Google Shape;1218;p4"/>
            <p:cNvSpPr txBox="1"/>
            <p:nvPr/>
          </p:nvSpPr>
          <p:spPr>
            <a:xfrm>
              <a:off x="4909875" y="1246400"/>
              <a:ext cx="11319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Export/Import of Currency</a:t>
              </a:r>
              <a:endParaRPr sz="900" b="0" i="0" u="none" strike="noStrike" cap="none">
                <a:solidFill>
                  <a:schemeClr val="lt1"/>
                </a:solidFill>
                <a:latin typeface="Public Sans"/>
                <a:ea typeface="Public Sans"/>
                <a:cs typeface="Public Sans"/>
                <a:sym typeface="Public Sans"/>
              </a:endParaRPr>
            </a:p>
          </p:txBody>
        </p:sp>
        <p:sp>
          <p:nvSpPr>
            <p:cNvPr id="1219" name="Google Shape;1219;p4"/>
            <p:cNvSpPr/>
            <p:nvPr/>
          </p:nvSpPr>
          <p:spPr>
            <a:xfrm>
              <a:off x="4716025" y="969100"/>
              <a:ext cx="145500" cy="44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20" name="Google Shape;1220;p4"/>
            <p:cNvSpPr txBox="1"/>
            <p:nvPr/>
          </p:nvSpPr>
          <p:spPr>
            <a:xfrm>
              <a:off x="4909875" y="1689300"/>
              <a:ext cx="1094400" cy="342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Physical Currency Management</a:t>
              </a:r>
              <a:endParaRPr sz="900" b="0" i="0" u="none" strike="noStrike" cap="none">
                <a:solidFill>
                  <a:schemeClr val="lt1"/>
                </a:solidFill>
                <a:latin typeface="Public Sans"/>
                <a:ea typeface="Public Sans"/>
                <a:cs typeface="Public Sans"/>
                <a:sym typeface="Public Sans"/>
              </a:endParaRPr>
            </a:p>
          </p:txBody>
        </p:sp>
        <p:sp>
          <p:nvSpPr>
            <p:cNvPr id="1221" name="Google Shape;1221;p4"/>
            <p:cNvSpPr/>
            <p:nvPr/>
          </p:nvSpPr>
          <p:spPr>
            <a:xfrm>
              <a:off x="4716025" y="969100"/>
              <a:ext cx="145500" cy="924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22" name="Google Shape;1222;p4"/>
            <p:cNvGrpSpPr/>
            <p:nvPr/>
          </p:nvGrpSpPr>
          <p:grpSpPr>
            <a:xfrm>
              <a:off x="4605153" y="658908"/>
              <a:ext cx="987600" cy="475500"/>
              <a:chOff x="4605153" y="646393"/>
              <a:chExt cx="987600" cy="475500"/>
            </a:xfrm>
          </p:grpSpPr>
          <p:sp>
            <p:nvSpPr>
              <p:cNvPr id="1223" name="Google Shape;1223;p4"/>
              <p:cNvSpPr/>
              <p:nvPr/>
            </p:nvSpPr>
            <p:spPr>
              <a:xfrm>
                <a:off x="4605153" y="64639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
              <p:cNvSpPr txBox="1"/>
              <p:nvPr/>
            </p:nvSpPr>
            <p:spPr>
              <a:xfrm>
                <a:off x="4605153" y="646393"/>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National Currency</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gc0874ab985_0_594"/>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Education &amp; Workforce</a:t>
            </a:r>
            <a:endParaRPr sz="1050" dirty="0">
              <a:solidFill>
                <a:schemeClr val="dk1"/>
              </a:solidFill>
              <a:latin typeface="Public Sans"/>
              <a:ea typeface="Public Sans"/>
              <a:cs typeface="Public Sans"/>
              <a:sym typeface="Public Sans"/>
            </a:endParaRPr>
          </a:p>
        </p:txBody>
      </p:sp>
      <p:sp>
        <p:nvSpPr>
          <p:cNvPr id="1230" name="Google Shape;1230;gc0874ab985_0_5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grpSp>
        <p:nvGrpSpPr>
          <p:cNvPr id="1231" name="Google Shape;1231;gc0874ab985_0_594"/>
          <p:cNvGrpSpPr/>
          <p:nvPr/>
        </p:nvGrpSpPr>
        <p:grpSpPr>
          <a:xfrm>
            <a:off x="216235" y="666209"/>
            <a:ext cx="1515695" cy="3764232"/>
            <a:chOff x="197196" y="760068"/>
            <a:chExt cx="1515695" cy="3764232"/>
          </a:xfrm>
        </p:grpSpPr>
        <p:sp>
          <p:nvSpPr>
            <p:cNvPr id="1232" name="Google Shape;1232;gc0874ab985_0_594"/>
            <p:cNvSpPr/>
            <p:nvPr/>
          </p:nvSpPr>
          <p:spPr>
            <a:xfrm>
              <a:off x="292525" y="1147175"/>
              <a:ext cx="1374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33" name="Google Shape;1233;gc0874ab985_0_594"/>
            <p:cNvSpPr/>
            <p:nvPr/>
          </p:nvSpPr>
          <p:spPr>
            <a:xfrm>
              <a:off x="292525" y="1176025"/>
              <a:ext cx="137400" cy="82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34" name="Google Shape;1234;gc0874ab985_0_594"/>
            <p:cNvSpPr/>
            <p:nvPr/>
          </p:nvSpPr>
          <p:spPr>
            <a:xfrm>
              <a:off x="292525" y="1223375"/>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35" name="Google Shape;1235;gc0874ab985_0_594"/>
            <p:cNvSpPr/>
            <p:nvPr/>
          </p:nvSpPr>
          <p:spPr>
            <a:xfrm>
              <a:off x="292525" y="1756751"/>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36" name="Google Shape;1236;gc0874ab985_0_594"/>
            <p:cNvSpPr/>
            <p:nvPr/>
          </p:nvSpPr>
          <p:spPr>
            <a:xfrm>
              <a:off x="292525" y="2325473"/>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37" name="Google Shape;1237;gc0874ab985_0_594"/>
            <p:cNvSpPr/>
            <p:nvPr/>
          </p:nvSpPr>
          <p:spPr>
            <a:xfrm>
              <a:off x="292525" y="2977802"/>
              <a:ext cx="137400" cy="1320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38" name="Google Shape;1238;gc0874ab985_0_594"/>
            <p:cNvGrpSpPr/>
            <p:nvPr/>
          </p:nvGrpSpPr>
          <p:grpSpPr>
            <a:xfrm>
              <a:off x="197196" y="760068"/>
              <a:ext cx="1515695" cy="3764232"/>
              <a:chOff x="197196" y="760068"/>
              <a:chExt cx="1515695" cy="3764232"/>
            </a:xfrm>
          </p:grpSpPr>
          <p:sp>
            <p:nvSpPr>
              <p:cNvPr id="1239" name="Google Shape;1239;gc0874ab985_0_594"/>
              <p:cNvSpPr txBox="1"/>
              <p:nvPr/>
            </p:nvSpPr>
            <p:spPr>
              <a:xfrm>
                <a:off x="486191" y="1750480"/>
                <a:ext cx="1169400" cy="45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Elementary &amp; Secondary Education Excellence</a:t>
                </a:r>
                <a:endParaRPr sz="1400" b="0" i="0" u="none" strike="noStrike" cap="none">
                  <a:solidFill>
                    <a:srgbClr val="000000"/>
                  </a:solidFill>
                  <a:latin typeface="Public Sans"/>
                  <a:ea typeface="Public Sans"/>
                  <a:cs typeface="Public Sans"/>
                  <a:sym typeface="Public Sans"/>
                </a:endParaRPr>
              </a:p>
            </p:txBody>
          </p:sp>
          <p:sp>
            <p:nvSpPr>
              <p:cNvPr id="1240" name="Google Shape;1240;gc0874ab985_0_594"/>
              <p:cNvSpPr txBox="1"/>
              <p:nvPr/>
            </p:nvSpPr>
            <p:spPr>
              <a:xfrm>
                <a:off x="486191" y="3427045"/>
                <a:ext cx="1226700" cy="48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Special Education &amp; Rehabilitation Services Excellence</a:t>
                </a:r>
                <a:endParaRPr sz="900" b="0" i="0" u="none" strike="noStrike" cap="none">
                  <a:solidFill>
                    <a:schemeClr val="lt1"/>
                  </a:solidFill>
                  <a:latin typeface="Public Sans"/>
                  <a:ea typeface="Public Sans"/>
                  <a:cs typeface="Public Sans"/>
                  <a:sym typeface="Public Sans"/>
                </a:endParaRPr>
              </a:p>
            </p:txBody>
          </p:sp>
          <p:sp>
            <p:nvSpPr>
              <p:cNvPr id="1241" name="Google Shape;1241;gc0874ab985_0_594"/>
              <p:cNvSpPr txBox="1"/>
              <p:nvPr/>
            </p:nvSpPr>
            <p:spPr>
              <a:xfrm>
                <a:off x="486191" y="4037100"/>
                <a:ext cx="1065000" cy="48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Vocational &amp; Adult Education Excellence</a:t>
                </a:r>
                <a:endParaRPr sz="900" b="0" i="0" u="none" strike="noStrike" cap="none">
                  <a:solidFill>
                    <a:schemeClr val="lt1"/>
                  </a:solidFill>
                  <a:latin typeface="Public Sans"/>
                  <a:ea typeface="Public Sans"/>
                  <a:cs typeface="Public Sans"/>
                  <a:sym typeface="Public Sans"/>
                </a:endParaRPr>
              </a:p>
            </p:txBody>
          </p:sp>
          <p:sp>
            <p:nvSpPr>
              <p:cNvPr id="1242" name="Google Shape;1242;gc0874ab985_0_594"/>
              <p:cNvSpPr txBox="1"/>
              <p:nvPr/>
            </p:nvSpPr>
            <p:spPr>
              <a:xfrm>
                <a:off x="486191" y="2910590"/>
                <a:ext cx="10647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English Language Acquisition</a:t>
                </a:r>
                <a:endParaRPr sz="900" b="0" i="0" u="none" strike="noStrike" cap="none">
                  <a:solidFill>
                    <a:schemeClr val="lt1"/>
                  </a:solidFill>
                  <a:latin typeface="Public Sans"/>
                  <a:ea typeface="Public Sans"/>
                  <a:cs typeface="Public Sans"/>
                  <a:sym typeface="Public Sans"/>
                </a:endParaRPr>
              </a:p>
            </p:txBody>
          </p:sp>
          <p:sp>
            <p:nvSpPr>
              <p:cNvPr id="1243" name="Google Shape;1243;gc0874ab985_0_594"/>
              <p:cNvSpPr txBox="1"/>
              <p:nvPr/>
            </p:nvSpPr>
            <p:spPr>
              <a:xfrm>
                <a:off x="486191" y="2330535"/>
                <a:ext cx="1089000" cy="45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Elementary &amp; Secondary School Operations</a:t>
                </a:r>
                <a:endParaRPr sz="900" b="0" i="0" u="none" strike="noStrike" cap="none">
                  <a:solidFill>
                    <a:schemeClr val="lt1"/>
                  </a:solidFill>
                  <a:latin typeface="Public Sans"/>
                  <a:ea typeface="Public Sans"/>
                  <a:cs typeface="Public Sans"/>
                  <a:sym typeface="Public Sans"/>
                </a:endParaRPr>
              </a:p>
            </p:txBody>
          </p:sp>
          <p:sp>
            <p:nvSpPr>
              <p:cNvPr id="1244" name="Google Shape;1244;gc0874ab985_0_594"/>
              <p:cNvSpPr txBox="1"/>
              <p:nvPr/>
            </p:nvSpPr>
            <p:spPr>
              <a:xfrm>
                <a:off x="486191" y="1332125"/>
                <a:ext cx="10647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Adult Education Programs</a:t>
                </a:r>
                <a:endParaRPr sz="900" b="0" i="0" u="none" strike="noStrike" cap="none">
                  <a:solidFill>
                    <a:schemeClr val="lt1"/>
                  </a:solidFill>
                  <a:latin typeface="Public Sans"/>
                  <a:ea typeface="Public Sans"/>
                  <a:cs typeface="Public Sans"/>
                  <a:sym typeface="Public Sans"/>
                </a:endParaRPr>
              </a:p>
            </p:txBody>
          </p:sp>
          <p:grpSp>
            <p:nvGrpSpPr>
              <p:cNvPr id="1245" name="Google Shape;1245;gc0874ab985_0_594"/>
              <p:cNvGrpSpPr/>
              <p:nvPr/>
            </p:nvGrpSpPr>
            <p:grpSpPr>
              <a:xfrm>
                <a:off x="197196" y="760068"/>
                <a:ext cx="998400" cy="487200"/>
                <a:chOff x="197196" y="716267"/>
                <a:chExt cx="998400" cy="487200"/>
              </a:xfrm>
            </p:grpSpPr>
            <p:sp>
              <p:nvSpPr>
                <p:cNvPr id="1246" name="Google Shape;1246;gc0874ab985_0_594"/>
                <p:cNvSpPr/>
                <p:nvPr/>
              </p:nvSpPr>
              <p:spPr>
                <a:xfrm>
                  <a:off x="202596" y="72211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47" name="Google Shape;1247;gc0874ab985_0_594"/>
                <p:cNvSpPr txBox="1"/>
                <p:nvPr/>
              </p:nvSpPr>
              <p:spPr>
                <a:xfrm>
                  <a:off x="197196" y="716267"/>
                  <a:ext cx="998400" cy="487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Elementary, Secondary, &amp; Vocational Ed.</a:t>
                  </a:r>
                  <a:endParaRPr sz="900" b="0" i="0" u="none" strike="noStrike" cap="none">
                    <a:solidFill>
                      <a:srgbClr val="000000"/>
                    </a:solidFill>
                    <a:latin typeface="Public Sans"/>
                    <a:ea typeface="Public Sans"/>
                    <a:cs typeface="Public Sans"/>
                    <a:sym typeface="Public Sans"/>
                  </a:endParaRPr>
                </a:p>
              </p:txBody>
            </p:sp>
          </p:grpSp>
        </p:grpSp>
      </p:grpSp>
      <p:grpSp>
        <p:nvGrpSpPr>
          <p:cNvPr id="1248" name="Google Shape;1248;gc0874ab985_0_594"/>
          <p:cNvGrpSpPr/>
          <p:nvPr/>
        </p:nvGrpSpPr>
        <p:grpSpPr>
          <a:xfrm>
            <a:off x="1804958" y="666218"/>
            <a:ext cx="1487525" cy="1287709"/>
            <a:chOff x="1718499" y="760068"/>
            <a:chExt cx="1402003" cy="1287709"/>
          </a:xfrm>
        </p:grpSpPr>
        <p:sp>
          <p:nvSpPr>
            <p:cNvPr id="1249" name="Google Shape;1249;gc0874ab985_0_594"/>
            <p:cNvSpPr/>
            <p:nvPr/>
          </p:nvSpPr>
          <p:spPr>
            <a:xfrm>
              <a:off x="1820525" y="1147175"/>
              <a:ext cx="1149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50" name="Google Shape;1250;gc0874ab985_0_594"/>
            <p:cNvSpPr txBox="1"/>
            <p:nvPr/>
          </p:nvSpPr>
          <p:spPr>
            <a:xfrm>
              <a:off x="1979898" y="1654177"/>
              <a:ext cx="11406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Postsecondary Education Excellence</a:t>
              </a:r>
              <a:endParaRPr sz="900" b="0" i="0" u="none" strike="noStrike" cap="none">
                <a:solidFill>
                  <a:schemeClr val="lt1"/>
                </a:solidFill>
                <a:latin typeface="Public Sans"/>
                <a:ea typeface="Public Sans"/>
                <a:cs typeface="Public Sans"/>
                <a:sym typeface="Public Sans"/>
              </a:endParaRPr>
            </a:p>
          </p:txBody>
        </p:sp>
        <p:sp>
          <p:nvSpPr>
            <p:cNvPr id="1251" name="Google Shape;1251;gc0874ab985_0_594"/>
            <p:cNvSpPr txBox="1"/>
            <p:nvPr/>
          </p:nvSpPr>
          <p:spPr>
            <a:xfrm>
              <a:off x="1979902" y="1332125"/>
              <a:ext cx="1140600" cy="252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Student Aid</a:t>
              </a:r>
              <a:endParaRPr sz="900" b="0" i="0" u="none" strike="noStrike" cap="none">
                <a:solidFill>
                  <a:schemeClr val="lt1"/>
                </a:solidFill>
                <a:latin typeface="Public Sans"/>
                <a:ea typeface="Public Sans"/>
                <a:cs typeface="Public Sans"/>
                <a:sym typeface="Public Sans"/>
              </a:endParaRPr>
            </a:p>
          </p:txBody>
        </p:sp>
        <p:sp>
          <p:nvSpPr>
            <p:cNvPr id="1252" name="Google Shape;1252;gc0874ab985_0_594"/>
            <p:cNvSpPr/>
            <p:nvPr/>
          </p:nvSpPr>
          <p:spPr>
            <a:xfrm>
              <a:off x="1819450" y="1465500"/>
              <a:ext cx="137400" cy="388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53" name="Google Shape;1253;gc0874ab985_0_594"/>
            <p:cNvGrpSpPr/>
            <p:nvPr/>
          </p:nvGrpSpPr>
          <p:grpSpPr>
            <a:xfrm>
              <a:off x="1718499" y="760068"/>
              <a:ext cx="987600" cy="475500"/>
              <a:chOff x="1718499" y="646289"/>
              <a:chExt cx="987600" cy="475500"/>
            </a:xfrm>
          </p:grpSpPr>
          <p:sp>
            <p:nvSpPr>
              <p:cNvPr id="1254" name="Google Shape;1254;gc0874ab985_0_594"/>
              <p:cNvSpPr/>
              <p:nvPr/>
            </p:nvSpPr>
            <p:spPr>
              <a:xfrm>
                <a:off x="1718499" y="646289"/>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55" name="Google Shape;1255;gc0874ab985_0_594"/>
              <p:cNvSpPr txBox="1"/>
              <p:nvPr/>
            </p:nvSpPr>
            <p:spPr>
              <a:xfrm>
                <a:off x="1733050" y="646289"/>
                <a:ext cx="9585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Higher Education</a:t>
                </a:r>
                <a:endParaRPr sz="900" b="1" i="0" u="none" strike="noStrike" cap="none">
                  <a:solidFill>
                    <a:schemeClr val="dk1"/>
                  </a:solidFill>
                  <a:latin typeface="Public Sans"/>
                  <a:ea typeface="Public Sans"/>
                  <a:cs typeface="Public Sans"/>
                  <a:sym typeface="Public Sans"/>
                </a:endParaRPr>
              </a:p>
            </p:txBody>
          </p:sp>
        </p:grpSp>
      </p:grpSp>
      <p:grpSp>
        <p:nvGrpSpPr>
          <p:cNvPr id="1256" name="Google Shape;1256;gc0874ab985_0_594"/>
          <p:cNvGrpSpPr/>
          <p:nvPr/>
        </p:nvGrpSpPr>
        <p:grpSpPr>
          <a:xfrm>
            <a:off x="3365511" y="666209"/>
            <a:ext cx="1534173" cy="1634682"/>
            <a:chOff x="3254525" y="760068"/>
            <a:chExt cx="1534173" cy="1634682"/>
          </a:xfrm>
        </p:grpSpPr>
        <p:sp>
          <p:nvSpPr>
            <p:cNvPr id="1257" name="Google Shape;1257;gc0874ab985_0_594"/>
            <p:cNvSpPr txBox="1"/>
            <p:nvPr/>
          </p:nvSpPr>
          <p:spPr>
            <a:xfrm>
              <a:off x="3564998" y="2056050"/>
              <a:ext cx="12237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Outreach &amp; Education</a:t>
              </a:r>
              <a:endParaRPr sz="1400" b="0" i="0" u="none" strike="noStrike" cap="none">
                <a:solidFill>
                  <a:srgbClr val="000000"/>
                </a:solidFill>
                <a:latin typeface="Public Sans"/>
                <a:ea typeface="Public Sans"/>
                <a:cs typeface="Public Sans"/>
                <a:sym typeface="Public Sans"/>
              </a:endParaRPr>
            </a:p>
          </p:txBody>
        </p:sp>
        <p:sp>
          <p:nvSpPr>
            <p:cNvPr id="1258" name="Google Shape;1258;gc0874ab985_0_594"/>
            <p:cNvSpPr txBox="1"/>
            <p:nvPr/>
          </p:nvSpPr>
          <p:spPr>
            <a:xfrm>
              <a:off x="3564998" y="1332125"/>
              <a:ext cx="12237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Education Research &amp; Assistance</a:t>
              </a:r>
              <a:endParaRPr sz="1400" b="0" i="0" u="none" strike="noStrike" cap="none">
                <a:solidFill>
                  <a:schemeClr val="lt1"/>
                </a:solidFill>
                <a:latin typeface="Public Sans"/>
                <a:ea typeface="Public Sans"/>
                <a:cs typeface="Public Sans"/>
                <a:sym typeface="Public Sans"/>
              </a:endParaRPr>
            </a:p>
          </p:txBody>
        </p:sp>
        <p:sp>
          <p:nvSpPr>
            <p:cNvPr id="1259" name="Google Shape;1259;gc0874ab985_0_594"/>
            <p:cNvSpPr txBox="1"/>
            <p:nvPr/>
          </p:nvSpPr>
          <p:spPr>
            <a:xfrm>
              <a:off x="3564998" y="1733988"/>
              <a:ext cx="1223700" cy="215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Education Sciences</a:t>
              </a:r>
              <a:endParaRPr sz="1400" b="0" i="0" u="none" strike="noStrike" cap="none">
                <a:solidFill>
                  <a:schemeClr val="lt1"/>
                </a:solidFill>
                <a:latin typeface="Public Sans"/>
                <a:ea typeface="Public Sans"/>
                <a:cs typeface="Public Sans"/>
                <a:sym typeface="Public Sans"/>
              </a:endParaRPr>
            </a:p>
          </p:txBody>
        </p:sp>
        <p:sp>
          <p:nvSpPr>
            <p:cNvPr id="1260" name="Google Shape;1260;gc0874ab985_0_594"/>
            <p:cNvSpPr/>
            <p:nvPr/>
          </p:nvSpPr>
          <p:spPr>
            <a:xfrm>
              <a:off x="3350175" y="1147175"/>
              <a:ext cx="1374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61" name="Google Shape;1261;gc0874ab985_0_594"/>
            <p:cNvSpPr/>
            <p:nvPr/>
          </p:nvSpPr>
          <p:spPr>
            <a:xfrm>
              <a:off x="3350175" y="1147175"/>
              <a:ext cx="137400" cy="711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62" name="Google Shape;1262;gc0874ab985_0_594"/>
            <p:cNvSpPr/>
            <p:nvPr/>
          </p:nvSpPr>
          <p:spPr>
            <a:xfrm>
              <a:off x="3350175" y="1147175"/>
              <a:ext cx="137400" cy="108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63" name="Google Shape;1263;gc0874ab985_0_594"/>
            <p:cNvGrpSpPr/>
            <p:nvPr/>
          </p:nvGrpSpPr>
          <p:grpSpPr>
            <a:xfrm>
              <a:off x="3254525" y="760068"/>
              <a:ext cx="987600" cy="475500"/>
              <a:chOff x="3254525" y="754817"/>
              <a:chExt cx="987600" cy="475500"/>
            </a:xfrm>
          </p:grpSpPr>
          <p:sp>
            <p:nvSpPr>
              <p:cNvPr id="1264" name="Google Shape;1264;gc0874ab985_0_594"/>
              <p:cNvSpPr/>
              <p:nvPr/>
            </p:nvSpPr>
            <p:spPr>
              <a:xfrm>
                <a:off x="3254525" y="75481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65" name="Google Shape;1265;gc0874ab985_0_594"/>
              <p:cNvSpPr txBox="1"/>
              <p:nvPr/>
            </p:nvSpPr>
            <p:spPr>
              <a:xfrm>
                <a:off x="3254525" y="754817"/>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General Education Aids</a:t>
                </a:r>
                <a:endParaRPr sz="900" b="1" i="0" u="none" strike="noStrike" cap="none">
                  <a:solidFill>
                    <a:schemeClr val="dk1"/>
                  </a:solidFill>
                  <a:latin typeface="Public Sans"/>
                  <a:ea typeface="Public Sans"/>
                  <a:cs typeface="Public Sans"/>
                  <a:sym typeface="Public Sans"/>
                </a:endParaRPr>
              </a:p>
            </p:txBody>
          </p:sp>
        </p:grpSp>
      </p:grpSp>
      <p:grpSp>
        <p:nvGrpSpPr>
          <p:cNvPr id="1266" name="Google Shape;1266;gc0874ab985_0_594"/>
          <p:cNvGrpSpPr/>
          <p:nvPr/>
        </p:nvGrpSpPr>
        <p:grpSpPr>
          <a:xfrm>
            <a:off x="4972712" y="666209"/>
            <a:ext cx="1230908" cy="1900929"/>
            <a:chOff x="4708802" y="760068"/>
            <a:chExt cx="1230908" cy="1900929"/>
          </a:xfrm>
        </p:grpSpPr>
        <p:sp>
          <p:nvSpPr>
            <p:cNvPr id="1267" name="Google Shape;1267;gc0874ab985_0_594"/>
            <p:cNvSpPr/>
            <p:nvPr/>
          </p:nvSpPr>
          <p:spPr>
            <a:xfrm>
              <a:off x="4802575" y="1147175"/>
              <a:ext cx="137400" cy="388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68" name="Google Shape;1268;gc0874ab985_0_594"/>
            <p:cNvSpPr/>
            <p:nvPr/>
          </p:nvSpPr>
          <p:spPr>
            <a:xfrm>
              <a:off x="4802575" y="1147175"/>
              <a:ext cx="137400" cy="888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69" name="Google Shape;1269;gc0874ab985_0_594"/>
            <p:cNvSpPr/>
            <p:nvPr/>
          </p:nvSpPr>
          <p:spPr>
            <a:xfrm>
              <a:off x="4802575" y="1147175"/>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70" name="Google Shape;1270;gc0874ab985_0_594"/>
            <p:cNvGrpSpPr/>
            <p:nvPr/>
          </p:nvGrpSpPr>
          <p:grpSpPr>
            <a:xfrm>
              <a:off x="4708802" y="760068"/>
              <a:ext cx="1230908" cy="1900929"/>
              <a:chOff x="4708802" y="760068"/>
              <a:chExt cx="1230908" cy="1900929"/>
            </a:xfrm>
          </p:grpSpPr>
          <p:sp>
            <p:nvSpPr>
              <p:cNvPr id="1271" name="Google Shape;1271;gc0874ab985_0_594"/>
              <p:cNvSpPr txBox="1"/>
              <p:nvPr/>
            </p:nvSpPr>
            <p:spPr>
              <a:xfrm>
                <a:off x="4970110" y="2322297"/>
                <a:ext cx="9696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Subsidized Employment</a:t>
                </a:r>
                <a:endParaRPr sz="900" b="0" i="0" u="none" strike="noStrike" cap="none">
                  <a:solidFill>
                    <a:schemeClr val="lt1"/>
                  </a:solidFill>
                  <a:latin typeface="Public Sans"/>
                  <a:ea typeface="Public Sans"/>
                  <a:cs typeface="Public Sans"/>
                  <a:sym typeface="Public Sans"/>
                </a:endParaRPr>
              </a:p>
            </p:txBody>
          </p:sp>
          <p:sp>
            <p:nvSpPr>
              <p:cNvPr id="1272" name="Google Shape;1272;gc0874ab985_0_594"/>
              <p:cNvSpPr txBox="1"/>
              <p:nvPr/>
            </p:nvSpPr>
            <p:spPr>
              <a:xfrm>
                <a:off x="4970110" y="1895162"/>
                <a:ext cx="969600" cy="252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Job or Skill Training</a:t>
                </a:r>
                <a:endParaRPr sz="900" b="0" i="0" u="none" strike="sngStrike" cap="none">
                  <a:solidFill>
                    <a:schemeClr val="lt1"/>
                  </a:solidFill>
                  <a:latin typeface="Public Sans"/>
                  <a:ea typeface="Public Sans"/>
                  <a:cs typeface="Public Sans"/>
                  <a:sym typeface="Public Sans"/>
                </a:endParaRPr>
              </a:p>
            </p:txBody>
          </p:sp>
          <p:sp>
            <p:nvSpPr>
              <p:cNvPr id="1273" name="Google Shape;1273;gc0874ab985_0_594"/>
              <p:cNvSpPr txBox="1"/>
              <p:nvPr/>
            </p:nvSpPr>
            <p:spPr>
              <a:xfrm>
                <a:off x="4970110" y="1332125"/>
                <a:ext cx="969600" cy="388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Employment Services &amp; Placement</a:t>
                </a:r>
                <a:endParaRPr sz="900" b="0" i="0" u="none" strike="noStrike" cap="none">
                  <a:solidFill>
                    <a:schemeClr val="lt1"/>
                  </a:solidFill>
                  <a:latin typeface="Public Sans"/>
                  <a:ea typeface="Public Sans"/>
                  <a:cs typeface="Public Sans"/>
                  <a:sym typeface="Public Sans"/>
                </a:endParaRPr>
              </a:p>
            </p:txBody>
          </p:sp>
          <p:grpSp>
            <p:nvGrpSpPr>
              <p:cNvPr id="1274" name="Google Shape;1274;gc0874ab985_0_594"/>
              <p:cNvGrpSpPr/>
              <p:nvPr/>
            </p:nvGrpSpPr>
            <p:grpSpPr>
              <a:xfrm>
                <a:off x="4708802" y="760068"/>
                <a:ext cx="987600" cy="475500"/>
                <a:chOff x="4708802" y="685117"/>
                <a:chExt cx="987600" cy="475500"/>
              </a:xfrm>
            </p:grpSpPr>
            <p:sp>
              <p:nvSpPr>
                <p:cNvPr id="1275" name="Google Shape;1275;gc0874ab985_0_594"/>
                <p:cNvSpPr/>
                <p:nvPr/>
              </p:nvSpPr>
              <p:spPr>
                <a:xfrm>
                  <a:off x="4708802" y="68511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76" name="Google Shape;1276;gc0874ab985_0_594"/>
                <p:cNvSpPr txBox="1"/>
                <p:nvPr/>
              </p:nvSpPr>
              <p:spPr>
                <a:xfrm>
                  <a:off x="4708802" y="685117"/>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Training &amp; Employment</a:t>
                  </a:r>
                  <a:endParaRPr sz="900" b="1" i="0" u="none" strike="noStrike" cap="none">
                    <a:solidFill>
                      <a:schemeClr val="dk1"/>
                    </a:solidFill>
                    <a:latin typeface="Public Sans"/>
                    <a:ea typeface="Public Sans"/>
                    <a:cs typeface="Public Sans"/>
                    <a:sym typeface="Public Sans"/>
                  </a:endParaRPr>
                </a:p>
              </p:txBody>
            </p:sp>
          </p:grpSp>
        </p:grpSp>
      </p:grpSp>
      <p:grpSp>
        <p:nvGrpSpPr>
          <p:cNvPr id="1277" name="Google Shape;1277;gc0874ab985_0_594"/>
          <p:cNvGrpSpPr/>
          <p:nvPr/>
        </p:nvGrpSpPr>
        <p:grpSpPr>
          <a:xfrm>
            <a:off x="6276647" y="666209"/>
            <a:ext cx="1345791" cy="3424232"/>
            <a:chOff x="6159398" y="760068"/>
            <a:chExt cx="1345791" cy="3424232"/>
          </a:xfrm>
        </p:grpSpPr>
        <p:sp>
          <p:nvSpPr>
            <p:cNvPr id="1278" name="Google Shape;1278;gc0874ab985_0_594"/>
            <p:cNvSpPr/>
            <p:nvPr/>
          </p:nvSpPr>
          <p:spPr>
            <a:xfrm>
              <a:off x="6262146" y="1147175"/>
              <a:ext cx="135300" cy="388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79" name="Google Shape;1279;gc0874ab985_0_594"/>
            <p:cNvSpPr txBox="1"/>
            <p:nvPr/>
          </p:nvSpPr>
          <p:spPr>
            <a:xfrm>
              <a:off x="6434789" y="3127681"/>
              <a:ext cx="894600" cy="48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Vocational Capabilities Improvement </a:t>
              </a:r>
              <a:endParaRPr sz="900" b="0" i="0" u="none" strike="noStrike" cap="none">
                <a:solidFill>
                  <a:schemeClr val="lt1"/>
                </a:solidFill>
                <a:latin typeface="Public Sans"/>
                <a:ea typeface="Public Sans"/>
                <a:cs typeface="Public Sans"/>
                <a:sym typeface="Public Sans"/>
              </a:endParaRPr>
            </a:p>
          </p:txBody>
        </p:sp>
        <p:sp>
          <p:nvSpPr>
            <p:cNvPr id="1280" name="Google Shape;1280;gc0874ab985_0_594"/>
            <p:cNvSpPr/>
            <p:nvPr/>
          </p:nvSpPr>
          <p:spPr>
            <a:xfrm>
              <a:off x="6262150" y="1147175"/>
              <a:ext cx="135300" cy="100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81" name="Google Shape;1281;gc0874ab985_0_594"/>
            <p:cNvSpPr txBox="1"/>
            <p:nvPr/>
          </p:nvSpPr>
          <p:spPr>
            <a:xfrm>
              <a:off x="6434789" y="1332125"/>
              <a:ext cx="1070400" cy="388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Family Status Improvement</a:t>
              </a:r>
              <a:endParaRPr sz="900" b="0" i="0" u="none" strike="noStrike" cap="none">
                <a:solidFill>
                  <a:schemeClr val="lt1"/>
                </a:solidFill>
                <a:latin typeface="Public Sans"/>
                <a:ea typeface="Public Sans"/>
                <a:cs typeface="Public Sans"/>
                <a:sym typeface="Public Sans"/>
              </a:endParaRPr>
            </a:p>
          </p:txBody>
        </p:sp>
        <p:sp>
          <p:nvSpPr>
            <p:cNvPr id="1282" name="Google Shape;1282;gc0874ab985_0_594"/>
            <p:cNvSpPr txBox="1"/>
            <p:nvPr/>
          </p:nvSpPr>
          <p:spPr>
            <a:xfrm>
              <a:off x="6434789" y="1901544"/>
              <a:ext cx="1070400" cy="47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Non-Income Services for the Elderly</a:t>
              </a:r>
              <a:endParaRPr sz="1400" b="0" i="0" u="none" strike="noStrike" cap="none">
                <a:solidFill>
                  <a:srgbClr val="000000"/>
                </a:solidFill>
                <a:latin typeface="Public Sans"/>
                <a:ea typeface="Public Sans"/>
                <a:cs typeface="Public Sans"/>
                <a:sym typeface="Public Sans"/>
              </a:endParaRPr>
            </a:p>
          </p:txBody>
        </p:sp>
        <p:sp>
          <p:nvSpPr>
            <p:cNvPr id="1283" name="Google Shape;1283;gc0874ab985_0_594"/>
            <p:cNvSpPr txBox="1"/>
            <p:nvPr/>
          </p:nvSpPr>
          <p:spPr>
            <a:xfrm>
              <a:off x="6434789" y="2558263"/>
              <a:ext cx="1070400" cy="388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Non-Income Services for the Poor</a:t>
              </a:r>
              <a:endParaRPr sz="1400" b="0" i="0" u="none" strike="noStrike" cap="none">
                <a:solidFill>
                  <a:srgbClr val="000000"/>
                </a:solidFill>
                <a:latin typeface="Public Sans"/>
                <a:ea typeface="Public Sans"/>
                <a:cs typeface="Public Sans"/>
                <a:sym typeface="Public Sans"/>
              </a:endParaRPr>
            </a:p>
          </p:txBody>
        </p:sp>
        <p:sp>
          <p:nvSpPr>
            <p:cNvPr id="1284" name="Google Shape;1284;gc0874ab985_0_594"/>
            <p:cNvSpPr/>
            <p:nvPr/>
          </p:nvSpPr>
          <p:spPr>
            <a:xfrm>
              <a:off x="6261625" y="1666450"/>
              <a:ext cx="135300" cy="108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85" name="Google Shape;1285;gc0874ab985_0_594"/>
            <p:cNvSpPr/>
            <p:nvPr/>
          </p:nvSpPr>
          <p:spPr>
            <a:xfrm>
              <a:off x="6263725" y="2308500"/>
              <a:ext cx="135300" cy="108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86" name="Google Shape;1286;gc0874ab985_0_594"/>
            <p:cNvSpPr txBox="1"/>
            <p:nvPr/>
          </p:nvSpPr>
          <p:spPr>
            <a:xfrm>
              <a:off x="6434789" y="3796100"/>
              <a:ext cx="1070400" cy="388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Workforce Reintegration</a:t>
              </a:r>
              <a:endParaRPr sz="1400" b="0" i="0" u="none" strike="noStrike" cap="none">
                <a:solidFill>
                  <a:srgbClr val="000000"/>
                </a:solidFill>
                <a:latin typeface="Public Sans"/>
                <a:ea typeface="Public Sans"/>
                <a:cs typeface="Public Sans"/>
                <a:sym typeface="Public Sans"/>
              </a:endParaRPr>
            </a:p>
          </p:txBody>
        </p:sp>
        <p:sp>
          <p:nvSpPr>
            <p:cNvPr id="1287" name="Google Shape;1287;gc0874ab985_0_594"/>
            <p:cNvSpPr/>
            <p:nvPr/>
          </p:nvSpPr>
          <p:spPr>
            <a:xfrm>
              <a:off x="6263725" y="2918100"/>
              <a:ext cx="135300" cy="1061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88" name="Google Shape;1288;gc0874ab985_0_594"/>
            <p:cNvGrpSpPr/>
            <p:nvPr/>
          </p:nvGrpSpPr>
          <p:grpSpPr>
            <a:xfrm>
              <a:off x="6159398" y="760068"/>
              <a:ext cx="987600" cy="475500"/>
              <a:chOff x="6159398" y="722492"/>
              <a:chExt cx="987600" cy="475500"/>
            </a:xfrm>
          </p:grpSpPr>
          <p:sp>
            <p:nvSpPr>
              <p:cNvPr id="1289" name="Google Shape;1289;gc0874ab985_0_594"/>
              <p:cNvSpPr/>
              <p:nvPr/>
            </p:nvSpPr>
            <p:spPr>
              <a:xfrm>
                <a:off x="6159398" y="7224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90" name="Google Shape;1290;gc0874ab985_0_594"/>
              <p:cNvSpPr txBox="1"/>
              <p:nvPr/>
            </p:nvSpPr>
            <p:spPr>
              <a:xfrm>
                <a:off x="6159398" y="7224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Social Services</a:t>
                </a:r>
                <a:endParaRPr sz="900" b="1" i="0" u="none" strike="noStrike" cap="none">
                  <a:solidFill>
                    <a:schemeClr val="dk1"/>
                  </a:solidFill>
                  <a:latin typeface="Public Sans"/>
                  <a:ea typeface="Public Sans"/>
                  <a:cs typeface="Public Sans"/>
                  <a:sym typeface="Public Sans"/>
                </a:endParaRPr>
              </a:p>
            </p:txBody>
          </p:sp>
        </p:grpSp>
      </p:grpSp>
      <p:grpSp>
        <p:nvGrpSpPr>
          <p:cNvPr id="1291" name="Google Shape;1291;gc0874ab985_0_594"/>
          <p:cNvGrpSpPr/>
          <p:nvPr/>
        </p:nvGrpSpPr>
        <p:grpSpPr>
          <a:xfrm>
            <a:off x="7695467" y="666209"/>
            <a:ext cx="1232298" cy="1896136"/>
            <a:chOff x="7676427" y="760068"/>
            <a:chExt cx="1232298" cy="1896136"/>
          </a:xfrm>
        </p:grpSpPr>
        <p:sp>
          <p:nvSpPr>
            <p:cNvPr id="1292" name="Google Shape;1292;gc0874ab985_0_594"/>
            <p:cNvSpPr/>
            <p:nvPr/>
          </p:nvSpPr>
          <p:spPr>
            <a:xfrm>
              <a:off x="7766525" y="1132000"/>
              <a:ext cx="134100" cy="82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93" name="Google Shape;1293;gc0874ab985_0_594"/>
            <p:cNvSpPr txBox="1"/>
            <p:nvPr/>
          </p:nvSpPr>
          <p:spPr>
            <a:xfrm>
              <a:off x="7954125" y="2262604"/>
              <a:ext cx="9546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Mediation &amp; Conciliation Services</a:t>
              </a:r>
              <a:endParaRPr sz="900" b="0" i="0" u="none" strike="noStrike" cap="none">
                <a:solidFill>
                  <a:schemeClr val="lt1"/>
                </a:solidFill>
                <a:latin typeface="Public Sans"/>
                <a:ea typeface="Public Sans"/>
                <a:cs typeface="Public Sans"/>
                <a:sym typeface="Public Sans"/>
              </a:endParaRPr>
            </a:p>
          </p:txBody>
        </p:sp>
        <p:sp>
          <p:nvSpPr>
            <p:cNvPr id="1294" name="Google Shape;1294;gc0874ab985_0_594"/>
            <p:cNvSpPr/>
            <p:nvPr/>
          </p:nvSpPr>
          <p:spPr>
            <a:xfrm>
              <a:off x="7766525" y="1154250"/>
              <a:ext cx="134100" cy="1292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295" name="Google Shape;1295;gc0874ab985_0_594"/>
            <p:cNvSpPr txBox="1"/>
            <p:nvPr/>
          </p:nvSpPr>
          <p:spPr>
            <a:xfrm>
              <a:off x="7954125" y="1355075"/>
              <a:ext cx="9546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Labor Rights Management</a:t>
              </a:r>
              <a:endParaRPr sz="900" b="0" i="0" u="none" strike="noStrike" cap="none">
                <a:solidFill>
                  <a:schemeClr val="lt1"/>
                </a:solidFill>
                <a:latin typeface="Public Sans"/>
                <a:ea typeface="Public Sans"/>
                <a:cs typeface="Public Sans"/>
                <a:sym typeface="Public Sans"/>
              </a:endParaRPr>
            </a:p>
          </p:txBody>
        </p:sp>
        <p:sp>
          <p:nvSpPr>
            <p:cNvPr id="1296" name="Google Shape;1296;gc0874ab985_0_594"/>
            <p:cNvSpPr txBox="1"/>
            <p:nvPr/>
          </p:nvSpPr>
          <p:spPr>
            <a:xfrm>
              <a:off x="7954125" y="1787240"/>
              <a:ext cx="9546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Labor Statistics</a:t>
              </a:r>
              <a:endParaRPr sz="900" b="0" i="0" u="none" strike="noStrike" cap="none">
                <a:solidFill>
                  <a:schemeClr val="lt1"/>
                </a:solidFill>
                <a:latin typeface="Public Sans"/>
                <a:ea typeface="Public Sans"/>
                <a:cs typeface="Public Sans"/>
                <a:sym typeface="Public Sans"/>
              </a:endParaRPr>
            </a:p>
          </p:txBody>
        </p:sp>
        <p:sp>
          <p:nvSpPr>
            <p:cNvPr id="1297" name="Google Shape;1297;gc0874ab985_0_594"/>
            <p:cNvSpPr/>
            <p:nvPr/>
          </p:nvSpPr>
          <p:spPr>
            <a:xfrm>
              <a:off x="7765225" y="1363075"/>
              <a:ext cx="134100" cy="172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298" name="Google Shape;1298;gc0874ab985_0_594"/>
            <p:cNvGrpSpPr/>
            <p:nvPr/>
          </p:nvGrpSpPr>
          <p:grpSpPr>
            <a:xfrm>
              <a:off x="7676427" y="760068"/>
              <a:ext cx="987600" cy="475500"/>
              <a:chOff x="7676427" y="722492"/>
              <a:chExt cx="987600" cy="475500"/>
            </a:xfrm>
          </p:grpSpPr>
          <p:sp>
            <p:nvSpPr>
              <p:cNvPr id="1299" name="Google Shape;1299;gc0874ab985_0_594"/>
              <p:cNvSpPr/>
              <p:nvPr/>
            </p:nvSpPr>
            <p:spPr>
              <a:xfrm>
                <a:off x="7676427" y="7224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300" name="Google Shape;1300;gc0874ab985_0_594"/>
              <p:cNvSpPr txBox="1"/>
              <p:nvPr/>
            </p:nvSpPr>
            <p:spPr>
              <a:xfrm>
                <a:off x="7676427" y="7224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Labor Market Aids &amp; Regulation</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6"/>
          <p:cNvSpPr txBox="1">
            <a:spLocks noGrp="1"/>
          </p:cNvSpPr>
          <p:nvPr>
            <p:ph type="title"/>
          </p:nvPr>
        </p:nvSpPr>
        <p:spPr>
          <a:xfrm>
            <a:off x="11238" y="4111"/>
            <a:ext cx="4099516" cy="308088"/>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Energy, General Science, &amp; Technology</a:t>
            </a:r>
            <a:endParaRPr dirty="0">
              <a:solidFill>
                <a:schemeClr val="dk1"/>
              </a:solidFill>
              <a:latin typeface="Public Sans"/>
              <a:ea typeface="Public Sans"/>
              <a:cs typeface="Public Sans"/>
              <a:sym typeface="Public Sans"/>
            </a:endParaRPr>
          </a:p>
        </p:txBody>
      </p:sp>
      <p:sp>
        <p:nvSpPr>
          <p:cNvPr id="1306" name="Google Shape;130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a:p>
        </p:txBody>
      </p:sp>
      <p:grpSp>
        <p:nvGrpSpPr>
          <p:cNvPr id="1307" name="Google Shape;1307;p6"/>
          <p:cNvGrpSpPr/>
          <p:nvPr/>
        </p:nvGrpSpPr>
        <p:grpSpPr>
          <a:xfrm>
            <a:off x="5030399" y="668240"/>
            <a:ext cx="2088876" cy="4412709"/>
            <a:chOff x="3878111" y="655725"/>
            <a:chExt cx="2088876" cy="4412709"/>
          </a:xfrm>
        </p:grpSpPr>
        <p:sp>
          <p:nvSpPr>
            <p:cNvPr id="1308" name="Google Shape;1308;p6"/>
            <p:cNvSpPr/>
            <p:nvPr/>
          </p:nvSpPr>
          <p:spPr>
            <a:xfrm>
              <a:off x="3996327" y="1059050"/>
              <a:ext cx="207000" cy="2485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09" name="Google Shape;1309;p6"/>
            <p:cNvSpPr/>
            <p:nvPr/>
          </p:nvSpPr>
          <p:spPr>
            <a:xfrm>
              <a:off x="3996337" y="1067260"/>
              <a:ext cx="207000" cy="2943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10" name="Google Shape;1310;p6"/>
            <p:cNvSpPr txBox="1"/>
            <p:nvPr/>
          </p:nvSpPr>
          <p:spPr>
            <a:xfrm>
              <a:off x="4231187" y="2503026"/>
              <a:ext cx="1735800" cy="311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Energy Production &amp; Transmission</a:t>
              </a:r>
              <a:endParaRPr sz="900" b="0" i="0" u="none" strike="noStrike" cap="none">
                <a:solidFill>
                  <a:schemeClr val="lt1"/>
                </a:solidFill>
                <a:latin typeface="Public Sans"/>
                <a:ea typeface="Public Sans"/>
                <a:cs typeface="Public Sans"/>
                <a:sym typeface="Public Sans"/>
              </a:endParaRPr>
            </a:p>
          </p:txBody>
        </p:sp>
        <p:sp>
          <p:nvSpPr>
            <p:cNvPr id="1311" name="Google Shape;1311;p6"/>
            <p:cNvSpPr txBox="1"/>
            <p:nvPr/>
          </p:nvSpPr>
          <p:spPr>
            <a:xfrm>
              <a:off x="4231187" y="4285414"/>
              <a:ext cx="17358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Spent Fuel Storage &amp; Transportation - Nuclear</a:t>
              </a:r>
              <a:endParaRPr sz="900" b="0" i="0" u="none" strike="noStrike" cap="none">
                <a:solidFill>
                  <a:schemeClr val="lt1"/>
                </a:solidFill>
                <a:latin typeface="Public Sans"/>
                <a:ea typeface="Public Sans"/>
                <a:cs typeface="Public Sans"/>
                <a:sym typeface="Public Sans"/>
              </a:endParaRPr>
            </a:p>
          </p:txBody>
        </p:sp>
        <p:sp>
          <p:nvSpPr>
            <p:cNvPr id="1312" name="Google Shape;1312;p6"/>
            <p:cNvSpPr txBox="1"/>
            <p:nvPr/>
          </p:nvSpPr>
          <p:spPr>
            <a:xfrm>
              <a:off x="4231187" y="1644682"/>
              <a:ext cx="1735800" cy="326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Decommissioning  Nuclear Plant</a:t>
              </a:r>
              <a:endParaRPr sz="900" b="0" i="0" u="none" strike="noStrike" cap="none">
                <a:solidFill>
                  <a:schemeClr val="lt1"/>
                </a:solidFill>
                <a:latin typeface="Public Sans"/>
                <a:ea typeface="Public Sans"/>
                <a:cs typeface="Public Sans"/>
                <a:sym typeface="Public Sans"/>
              </a:endParaRPr>
            </a:p>
          </p:txBody>
        </p:sp>
        <p:sp>
          <p:nvSpPr>
            <p:cNvPr id="1313" name="Google Shape;1313;p6"/>
            <p:cNvSpPr txBox="1"/>
            <p:nvPr/>
          </p:nvSpPr>
          <p:spPr>
            <a:xfrm>
              <a:off x="4231187" y="4711734"/>
              <a:ext cx="17358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Waste Reprocessing - Nuclear</a:t>
              </a:r>
              <a:endParaRPr sz="900" b="0" i="0" u="none" strike="noStrike" cap="none">
                <a:solidFill>
                  <a:schemeClr val="lt1"/>
                </a:solidFill>
                <a:latin typeface="Public Sans"/>
                <a:ea typeface="Public Sans"/>
                <a:cs typeface="Public Sans"/>
                <a:sym typeface="Public Sans"/>
              </a:endParaRPr>
            </a:p>
          </p:txBody>
        </p:sp>
        <p:sp>
          <p:nvSpPr>
            <p:cNvPr id="1314" name="Google Shape;1314;p6"/>
            <p:cNvSpPr txBox="1"/>
            <p:nvPr/>
          </p:nvSpPr>
          <p:spPr>
            <a:xfrm>
              <a:off x="4231187" y="3397970"/>
              <a:ext cx="1735800" cy="326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Fuel Facilities - Nuclear</a:t>
              </a:r>
              <a:endParaRPr sz="900" b="0" i="0" u="none" strike="noStrike" cap="none">
                <a:solidFill>
                  <a:schemeClr val="lt1"/>
                </a:solidFill>
                <a:latin typeface="Public Sans"/>
                <a:ea typeface="Public Sans"/>
                <a:cs typeface="Public Sans"/>
                <a:sym typeface="Public Sans"/>
              </a:endParaRPr>
            </a:p>
          </p:txBody>
        </p:sp>
        <p:sp>
          <p:nvSpPr>
            <p:cNvPr id="1315" name="Google Shape;1315;p6"/>
            <p:cNvSpPr txBox="1"/>
            <p:nvPr/>
          </p:nvSpPr>
          <p:spPr>
            <a:xfrm>
              <a:off x="4231187" y="3837792"/>
              <a:ext cx="1735800" cy="334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Materials Users - Nuclear </a:t>
              </a:r>
              <a:endParaRPr sz="900" b="0" i="0" u="none" strike="noStrike" cap="none">
                <a:solidFill>
                  <a:schemeClr val="lt1"/>
                </a:solidFill>
                <a:latin typeface="Public Sans"/>
                <a:ea typeface="Public Sans"/>
                <a:cs typeface="Public Sans"/>
                <a:sym typeface="Public Sans"/>
              </a:endParaRPr>
            </a:p>
          </p:txBody>
        </p:sp>
        <p:sp>
          <p:nvSpPr>
            <p:cNvPr id="1316" name="Google Shape;1316;p6"/>
            <p:cNvSpPr txBox="1"/>
            <p:nvPr/>
          </p:nvSpPr>
          <p:spPr>
            <a:xfrm>
              <a:off x="4231187" y="2084504"/>
              <a:ext cx="1735800" cy="30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Energy Conservation</a:t>
              </a:r>
              <a:endParaRPr sz="1400" b="0" i="0" u="none" strike="noStrike" cap="none">
                <a:solidFill>
                  <a:srgbClr val="000000"/>
                </a:solidFill>
                <a:latin typeface="Public Sans"/>
                <a:ea typeface="Public Sans"/>
                <a:cs typeface="Public Sans"/>
                <a:sym typeface="Public Sans"/>
              </a:endParaRPr>
            </a:p>
          </p:txBody>
        </p:sp>
        <p:sp>
          <p:nvSpPr>
            <p:cNvPr id="1317" name="Google Shape;1317;p6"/>
            <p:cNvSpPr txBox="1"/>
            <p:nvPr/>
          </p:nvSpPr>
          <p:spPr>
            <a:xfrm>
              <a:off x="4231187" y="2927848"/>
              <a:ext cx="17358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Energy Technology Development</a:t>
              </a:r>
              <a:endParaRPr sz="900" b="0" i="0" u="none" strike="noStrike" cap="none">
                <a:solidFill>
                  <a:schemeClr val="lt1"/>
                </a:solidFill>
                <a:latin typeface="Public Sans"/>
                <a:ea typeface="Public Sans"/>
                <a:cs typeface="Public Sans"/>
                <a:sym typeface="Public Sans"/>
              </a:endParaRPr>
            </a:p>
          </p:txBody>
        </p:sp>
        <p:sp>
          <p:nvSpPr>
            <p:cNvPr id="1318" name="Google Shape;1318;p6"/>
            <p:cNvSpPr txBox="1"/>
            <p:nvPr/>
          </p:nvSpPr>
          <p:spPr>
            <a:xfrm>
              <a:off x="4231187" y="1174560"/>
              <a:ext cx="17358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Access to Energy</a:t>
              </a:r>
              <a:endParaRPr sz="900" b="0" i="0" u="none" strike="noStrike" cap="none">
                <a:solidFill>
                  <a:schemeClr val="lt1"/>
                </a:solidFill>
                <a:latin typeface="Public Sans"/>
                <a:ea typeface="Public Sans"/>
                <a:cs typeface="Public Sans"/>
                <a:sym typeface="Public Sans"/>
              </a:endParaRPr>
            </a:p>
          </p:txBody>
        </p:sp>
        <p:sp>
          <p:nvSpPr>
            <p:cNvPr id="1319" name="Google Shape;1319;p6"/>
            <p:cNvSpPr/>
            <p:nvPr/>
          </p:nvSpPr>
          <p:spPr>
            <a:xfrm>
              <a:off x="3996331" y="1070153"/>
              <a:ext cx="206700" cy="285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20" name="Google Shape;1320;p6"/>
            <p:cNvSpPr/>
            <p:nvPr/>
          </p:nvSpPr>
          <p:spPr>
            <a:xfrm>
              <a:off x="3996331" y="1067279"/>
              <a:ext cx="206700" cy="759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21" name="Google Shape;1321;p6"/>
            <p:cNvSpPr/>
            <p:nvPr/>
          </p:nvSpPr>
          <p:spPr>
            <a:xfrm>
              <a:off x="3996331" y="1067279"/>
              <a:ext cx="206700" cy="116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22" name="Google Shape;1322;p6"/>
            <p:cNvSpPr/>
            <p:nvPr/>
          </p:nvSpPr>
          <p:spPr>
            <a:xfrm>
              <a:off x="3996331" y="1059053"/>
              <a:ext cx="206700" cy="160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23" name="Google Shape;1323;p6"/>
            <p:cNvSpPr/>
            <p:nvPr/>
          </p:nvSpPr>
          <p:spPr>
            <a:xfrm>
              <a:off x="3996327" y="1067268"/>
              <a:ext cx="207000" cy="203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24" name="Google Shape;1324;p6"/>
            <p:cNvSpPr/>
            <p:nvPr/>
          </p:nvSpPr>
          <p:spPr>
            <a:xfrm>
              <a:off x="3995784" y="1345729"/>
              <a:ext cx="206700" cy="312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25" name="Google Shape;1325;p6"/>
            <p:cNvSpPr/>
            <p:nvPr/>
          </p:nvSpPr>
          <p:spPr>
            <a:xfrm>
              <a:off x="3994852" y="1777016"/>
              <a:ext cx="207000" cy="312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326" name="Google Shape;1326;p6"/>
            <p:cNvGrpSpPr/>
            <p:nvPr/>
          </p:nvGrpSpPr>
          <p:grpSpPr>
            <a:xfrm>
              <a:off x="3878111" y="655725"/>
              <a:ext cx="987600" cy="475500"/>
              <a:chOff x="3878111" y="719410"/>
              <a:chExt cx="987600" cy="475500"/>
            </a:xfrm>
          </p:grpSpPr>
          <p:sp>
            <p:nvSpPr>
              <p:cNvPr id="1327" name="Google Shape;1327;p6"/>
              <p:cNvSpPr/>
              <p:nvPr/>
            </p:nvSpPr>
            <p:spPr>
              <a:xfrm>
                <a:off x="3878111" y="71941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328" name="Google Shape;1328;p6"/>
              <p:cNvSpPr txBox="1"/>
              <p:nvPr/>
            </p:nvSpPr>
            <p:spPr>
              <a:xfrm>
                <a:off x="3884861" y="719410"/>
                <a:ext cx="9741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Energy</a:t>
                </a:r>
                <a:endParaRPr sz="900" b="1" i="0" u="none" strike="sngStrike" cap="none">
                  <a:solidFill>
                    <a:srgbClr val="EF8600"/>
                  </a:solidFill>
                  <a:latin typeface="Public Sans"/>
                  <a:ea typeface="Public Sans"/>
                  <a:cs typeface="Public Sans"/>
                  <a:sym typeface="Public Sans"/>
                </a:endParaRPr>
              </a:p>
            </p:txBody>
          </p:sp>
        </p:grpSp>
      </p:grpSp>
      <p:grpSp>
        <p:nvGrpSpPr>
          <p:cNvPr id="1329" name="Google Shape;1329;p6"/>
          <p:cNvGrpSpPr/>
          <p:nvPr/>
        </p:nvGrpSpPr>
        <p:grpSpPr>
          <a:xfrm>
            <a:off x="2690723" y="668240"/>
            <a:ext cx="1629290" cy="2122769"/>
            <a:chOff x="1843235" y="678657"/>
            <a:chExt cx="1629290" cy="2122769"/>
          </a:xfrm>
        </p:grpSpPr>
        <p:sp>
          <p:nvSpPr>
            <p:cNvPr id="1330" name="Google Shape;1330;p6"/>
            <p:cNvSpPr txBox="1"/>
            <p:nvPr/>
          </p:nvSpPr>
          <p:spPr>
            <a:xfrm>
              <a:off x="2164825" y="1177225"/>
              <a:ext cx="13077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Nuclear Reactor Research</a:t>
              </a:r>
              <a:endParaRPr sz="900" b="0" i="0" u="none" strike="noStrike" cap="none">
                <a:solidFill>
                  <a:schemeClr val="lt1"/>
                </a:solidFill>
                <a:latin typeface="Public Sans"/>
                <a:ea typeface="Public Sans"/>
                <a:cs typeface="Public Sans"/>
                <a:sym typeface="Public Sans"/>
              </a:endParaRPr>
            </a:p>
          </p:txBody>
        </p:sp>
        <p:sp>
          <p:nvSpPr>
            <p:cNvPr id="1331" name="Google Shape;1331;p6"/>
            <p:cNvSpPr txBox="1"/>
            <p:nvPr/>
          </p:nvSpPr>
          <p:spPr>
            <a:xfrm>
              <a:off x="2164825" y="2022226"/>
              <a:ext cx="13077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Science Leadership Management</a:t>
              </a:r>
              <a:endParaRPr sz="1400" b="0" i="0" u="none" strike="noStrike" cap="none">
                <a:solidFill>
                  <a:srgbClr val="000000"/>
                </a:solidFill>
                <a:latin typeface="Public Sans"/>
                <a:ea typeface="Public Sans"/>
                <a:cs typeface="Public Sans"/>
                <a:sym typeface="Public Sans"/>
              </a:endParaRPr>
            </a:p>
          </p:txBody>
        </p:sp>
        <p:sp>
          <p:nvSpPr>
            <p:cNvPr id="1332" name="Google Shape;1332;p6"/>
            <p:cNvSpPr txBox="1"/>
            <p:nvPr/>
          </p:nvSpPr>
          <p:spPr>
            <a:xfrm>
              <a:off x="2164825" y="1599725"/>
              <a:ext cx="13077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Scientific &amp; Technological Research &amp; Innovation</a:t>
              </a:r>
              <a:endParaRPr sz="1400" b="0" i="0" u="none" strike="noStrike" cap="none">
                <a:solidFill>
                  <a:srgbClr val="000000"/>
                </a:solidFill>
                <a:latin typeface="Public Sans"/>
                <a:ea typeface="Public Sans"/>
                <a:cs typeface="Public Sans"/>
                <a:sym typeface="Public Sans"/>
              </a:endParaRPr>
            </a:p>
          </p:txBody>
        </p:sp>
        <p:sp>
          <p:nvSpPr>
            <p:cNvPr id="1333" name="Google Shape;1333;p6"/>
            <p:cNvSpPr txBox="1"/>
            <p:nvPr/>
          </p:nvSpPr>
          <p:spPr>
            <a:xfrm>
              <a:off x="2164825" y="2444726"/>
              <a:ext cx="1307700" cy="356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STEM Engagement</a:t>
              </a:r>
              <a:endParaRPr sz="1400" b="0" i="0" u="none" strike="noStrike" cap="none">
                <a:solidFill>
                  <a:srgbClr val="000000"/>
                </a:solidFill>
                <a:latin typeface="Public Sans"/>
                <a:ea typeface="Public Sans"/>
                <a:cs typeface="Public Sans"/>
                <a:sym typeface="Public Sans"/>
              </a:endParaRPr>
            </a:p>
          </p:txBody>
        </p:sp>
        <p:sp>
          <p:nvSpPr>
            <p:cNvPr id="1334" name="Google Shape;1334;p6"/>
            <p:cNvSpPr/>
            <p:nvPr/>
          </p:nvSpPr>
          <p:spPr>
            <a:xfrm>
              <a:off x="1958850" y="1070150"/>
              <a:ext cx="171300" cy="285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35" name="Google Shape;1335;p6"/>
            <p:cNvSpPr/>
            <p:nvPr/>
          </p:nvSpPr>
          <p:spPr>
            <a:xfrm>
              <a:off x="1958850" y="1070150"/>
              <a:ext cx="171300" cy="708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36" name="Google Shape;1336;p6"/>
            <p:cNvSpPr/>
            <p:nvPr/>
          </p:nvSpPr>
          <p:spPr>
            <a:xfrm>
              <a:off x="1958850" y="1493724"/>
              <a:ext cx="171300" cy="708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37" name="Google Shape;1337;p6"/>
            <p:cNvSpPr/>
            <p:nvPr/>
          </p:nvSpPr>
          <p:spPr>
            <a:xfrm>
              <a:off x="1958850" y="2202626"/>
              <a:ext cx="171300" cy="428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338" name="Google Shape;1338;p6"/>
            <p:cNvGrpSpPr/>
            <p:nvPr/>
          </p:nvGrpSpPr>
          <p:grpSpPr>
            <a:xfrm>
              <a:off x="1843235" y="678657"/>
              <a:ext cx="987600" cy="475500"/>
              <a:chOff x="1843235" y="614972"/>
              <a:chExt cx="987600" cy="475500"/>
            </a:xfrm>
          </p:grpSpPr>
          <p:sp>
            <p:nvSpPr>
              <p:cNvPr id="1339" name="Google Shape;1339;p6"/>
              <p:cNvSpPr/>
              <p:nvPr/>
            </p:nvSpPr>
            <p:spPr>
              <a:xfrm>
                <a:off x="1843235" y="61497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6"/>
              <p:cNvSpPr txBox="1"/>
              <p:nvPr/>
            </p:nvSpPr>
            <p:spPr>
              <a:xfrm>
                <a:off x="1849985" y="614972"/>
                <a:ext cx="9741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General Science &amp; Research</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aphicFrame>
        <p:nvGraphicFramePr>
          <p:cNvPr id="382" name="Google Shape;382;gc382ac8d64_0_0"/>
          <p:cNvGraphicFramePr/>
          <p:nvPr/>
        </p:nvGraphicFramePr>
        <p:xfrm>
          <a:off x="4837538" y="16063"/>
          <a:ext cx="4174875" cy="5517655"/>
        </p:xfrm>
        <a:graphic>
          <a:graphicData uri="http://schemas.openxmlformats.org/drawingml/2006/table">
            <a:tbl>
              <a:tblPr>
                <a:noFill/>
                <a:tableStyleId>{B92AF6B7-3CF7-43E5-8AFB-A859BB16DA50}</a:tableStyleId>
              </a:tblPr>
              <a:tblGrid>
                <a:gridCol w="3780625">
                  <a:extLst>
                    <a:ext uri="{9D8B030D-6E8A-4147-A177-3AD203B41FA5}">
                      <a16:colId xmlns:a16="http://schemas.microsoft.com/office/drawing/2014/main" val="20000"/>
                    </a:ext>
                  </a:extLst>
                </a:gridCol>
                <a:gridCol w="394250">
                  <a:extLst>
                    <a:ext uri="{9D8B030D-6E8A-4147-A177-3AD203B41FA5}">
                      <a16:colId xmlns:a16="http://schemas.microsoft.com/office/drawing/2014/main" val="20001"/>
                    </a:ext>
                  </a:extLst>
                </a:gridCol>
              </a:tblGrid>
              <a:tr h="3651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3C71"/>
                          </a:solidFill>
                          <a:uFill>
                            <a:noFill/>
                          </a:uFill>
                          <a:latin typeface="Public Sans"/>
                          <a:ea typeface="Public Sans"/>
                          <a:cs typeface="Public Sans"/>
                          <a:sym typeface="Public Sans"/>
                          <a:hlinkClick r:id="rId3" action="ppaction://hlinksldjump">
                            <a:extLst>
                              <a:ext uri="{A12FA001-AC4F-418D-AE19-62706E023703}">
                                <ahyp:hlinkClr xmlns:ahyp="http://schemas.microsoft.com/office/drawing/2018/hyperlinkcolor" val="tx"/>
                              </a:ext>
                            </a:extLst>
                          </a:hlinkClick>
                        </a:rPr>
                        <a:t>Business Services: Federal Taxonomy</a:t>
                      </a:r>
                      <a:endParaRPr sz="12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3C71"/>
                          </a:solidFill>
                          <a:latin typeface="Public Sans"/>
                          <a:ea typeface="Public Sans"/>
                          <a:cs typeface="Public Sans"/>
                          <a:sym typeface="Public Sans"/>
                        </a:rPr>
                        <a:t>14</a:t>
                      </a:r>
                      <a:endParaRPr sz="12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4750">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t>    </a:t>
                      </a:r>
                      <a:r>
                        <a:rPr lang="en-US" sz="1000" u="none" strike="noStrike" cap="none">
                          <a:solidFill>
                            <a:srgbClr val="003C71"/>
                          </a:solidFill>
                          <a:uFill>
                            <a:noFill/>
                          </a:uFill>
                          <a:latin typeface="Public Sans"/>
                          <a:ea typeface="Public Sans"/>
                          <a:cs typeface="Public Sans"/>
                          <a:sym typeface="Public Sans"/>
                          <a:hlinkClick r:id="rId4" action="ppaction://hlinksldjump">
                            <a:extLst>
                              <a:ext uri="{A12FA001-AC4F-418D-AE19-62706E023703}">
                                <ahyp:hlinkClr xmlns:ahyp="http://schemas.microsoft.com/office/drawing/2018/hyperlinkcolor" val="tx"/>
                              </a:ext>
                            </a:extLst>
                          </a:hlinkClick>
                        </a:rPr>
                        <a:t>Defense &amp; National Security</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15</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4750">
                <a:tc>
                  <a:txBody>
                    <a:bodyPr/>
                    <a:lstStyle/>
                    <a:p>
                      <a:pPr marL="0" marR="0" lvl="0" indent="0" algn="l" rtl="0">
                        <a:lnSpc>
                          <a:spcPct val="50000"/>
                        </a:lnSpc>
                        <a:spcBef>
                          <a:spcPts val="0"/>
                        </a:spcBef>
                        <a:spcAft>
                          <a:spcPts val="0"/>
                        </a:spcAft>
                        <a:buClr>
                          <a:srgbClr val="000000"/>
                        </a:buClr>
                        <a:buSzPts val="1000"/>
                        <a:buFont typeface="Arial"/>
                        <a:buNone/>
                      </a:pPr>
                      <a:r>
                        <a:rPr lang="en-US" sz="1000" u="none" strike="noStrike" cap="none"/>
                        <a:t>    </a:t>
                      </a:r>
                      <a:r>
                        <a:rPr lang="en-US" sz="1000" u="none" strike="noStrike" cap="none">
                          <a:solidFill>
                            <a:srgbClr val="003C71"/>
                          </a:solidFill>
                          <a:uFill>
                            <a:noFill/>
                          </a:uFill>
                          <a:latin typeface="Public Sans"/>
                          <a:ea typeface="Public Sans"/>
                          <a:cs typeface="Public Sans"/>
                          <a:sym typeface="Public Sans"/>
                          <a:hlinkClick r:id="rId5" action="ppaction://hlinksldjump">
                            <a:extLst>
                              <a:ext uri="{A12FA001-AC4F-418D-AE19-62706E023703}">
                                <ahyp:hlinkClr xmlns:ahyp="http://schemas.microsoft.com/office/drawing/2018/hyperlinkcolor" val="tx"/>
                              </a:ext>
                            </a:extLst>
                          </a:hlinkClick>
                        </a:rPr>
                        <a:t>Diplomacy, Trade, &amp; Assistance</a:t>
                      </a:r>
                      <a:endParaRPr sz="12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16</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t>    </a:t>
                      </a:r>
                      <a:r>
                        <a:rPr lang="en-US" sz="1000" u="none" strike="noStrike" cap="none">
                          <a:solidFill>
                            <a:srgbClr val="003C71"/>
                          </a:solidFill>
                          <a:uFill>
                            <a:noFill/>
                          </a:uFill>
                          <a:latin typeface="Public Sans"/>
                          <a:ea typeface="Public Sans"/>
                          <a:cs typeface="Public Sans"/>
                          <a:sym typeface="Public Sans"/>
                          <a:hlinkClick r:id="rId6" action="ppaction://hlinksldjump">
                            <a:extLst>
                              <a:ext uri="{A12FA001-AC4F-418D-AE19-62706E023703}">
                                <ahyp:hlinkClr xmlns:ahyp="http://schemas.microsoft.com/office/drawing/2018/hyperlinkcolor" val="tx"/>
                              </a:ext>
                            </a:extLst>
                          </a:hlinkClick>
                        </a:rPr>
                        <a:t>Economics &amp; Financial</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17</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75">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t>    </a:t>
                      </a:r>
                      <a:r>
                        <a:rPr lang="en-US" sz="1000" u="none" strike="noStrike" cap="none">
                          <a:solidFill>
                            <a:srgbClr val="003C71"/>
                          </a:solidFill>
                          <a:uFill>
                            <a:noFill/>
                          </a:uFill>
                          <a:latin typeface="Public Sans"/>
                          <a:ea typeface="Public Sans"/>
                          <a:cs typeface="Public Sans"/>
                          <a:sym typeface="Public Sans"/>
                          <a:hlinkClick r:id="rId7" action="ppaction://hlinksldjump">
                            <a:extLst>
                              <a:ext uri="{A12FA001-AC4F-418D-AE19-62706E023703}">
                                <ahyp:hlinkClr xmlns:ahyp="http://schemas.microsoft.com/office/drawing/2018/hyperlinkcolor" val="tx"/>
                              </a:ext>
                            </a:extLst>
                          </a:hlinkClick>
                        </a:rPr>
                        <a:t>Education &amp; Workforce</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18</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t>    </a:t>
                      </a:r>
                      <a:r>
                        <a:rPr lang="en-US" sz="1000" u="none" strike="noStrike" cap="none">
                          <a:solidFill>
                            <a:srgbClr val="003C71"/>
                          </a:solidFill>
                          <a:uFill>
                            <a:noFill/>
                          </a:uFill>
                          <a:latin typeface="Public Sans"/>
                          <a:ea typeface="Public Sans"/>
                          <a:cs typeface="Public Sans"/>
                          <a:sym typeface="Public Sans"/>
                          <a:hlinkClick r:id="rId8" action="ppaction://hlinksldjump">
                            <a:extLst>
                              <a:ext uri="{A12FA001-AC4F-418D-AE19-62706E023703}">
                                <ahyp:hlinkClr xmlns:ahyp="http://schemas.microsoft.com/office/drawing/2018/hyperlinkcolor" val="tx"/>
                              </a:ext>
                            </a:extLst>
                          </a:hlinkClick>
                        </a:rPr>
                        <a:t>Energy, Science &amp; Technology</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19</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4750">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solidFill>
                            <a:srgbClr val="003C71"/>
                          </a:solidFill>
                          <a:uFill>
                            <a:noFill/>
                          </a:uFill>
                          <a:latin typeface="Public Sans"/>
                          <a:ea typeface="Public Sans"/>
                          <a:cs typeface="Public Sans"/>
                          <a:sym typeface="Public Sans"/>
                          <a:hlinkClick r:id="rId9" action="ppaction://hlinksldjump">
                            <a:extLst>
                              <a:ext uri="{A12FA001-AC4F-418D-AE19-62706E023703}">
                                <ahyp:hlinkClr xmlns:ahyp="http://schemas.microsoft.com/office/drawing/2018/hyperlinkcolor" val="tx"/>
                              </a:ext>
                            </a:extLst>
                          </a:hlinkClick>
                        </a:rPr>
                        <a:t> </a:t>
                      </a:r>
                      <a:r>
                        <a:rPr lang="en-US" sz="1000" u="none" strike="noStrike" cap="none">
                          <a:solidFill>
                            <a:srgbClr val="003C71"/>
                          </a:solidFill>
                          <a:uFill>
                            <a:noFill/>
                          </a:uFill>
                          <a:latin typeface="Public Sans"/>
                          <a:ea typeface="Public Sans"/>
                          <a:cs typeface="Public Sans"/>
                          <a:sym typeface="Public Sans"/>
                          <a:hlinkClick r:id="rId9" action="ppaction://hlinksldjump">
                            <a:extLst>
                              <a:ext uri="{A12FA001-AC4F-418D-AE19-62706E023703}">
                                <ahyp:hlinkClr xmlns:ahyp="http://schemas.microsoft.com/office/drawing/2018/hyperlinkcolor" val="tx"/>
                              </a:ext>
                            </a:extLst>
                          </a:hlinkClick>
                        </a:rPr>
                        <a:t>    </a:t>
                      </a:r>
                      <a:r>
                        <a:rPr lang="en-US" sz="1000" u="none" strike="noStrike" cap="none">
                          <a:solidFill>
                            <a:srgbClr val="003C71"/>
                          </a:solidFill>
                          <a:uFill>
                            <a:noFill/>
                          </a:uFill>
                          <a:latin typeface="Public Sans"/>
                          <a:ea typeface="Public Sans"/>
                          <a:cs typeface="Public Sans"/>
                          <a:sym typeface="Public Sans"/>
                          <a:hlinkClick r:id="rId9" action="ppaction://hlinksldjump">
                            <a:extLst>
                              <a:ext uri="{A12FA001-AC4F-418D-AE19-62706E023703}">
                                <ahyp:hlinkClr xmlns:ahyp="http://schemas.microsoft.com/office/drawing/2018/hyperlinkcolor" val="tx"/>
                              </a:ext>
                            </a:extLst>
                          </a:hlinkClick>
                        </a:rPr>
                        <a:t>Health &amp; Well-Being</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20</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4750">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solidFill>
                            <a:srgbClr val="003C71"/>
                          </a:solidFill>
                          <a:uFill>
                            <a:noFill/>
                          </a:uFill>
                          <a:latin typeface="Public Sans"/>
                          <a:ea typeface="Public Sans"/>
                          <a:cs typeface="Public Sans"/>
                          <a:sym typeface="Public Sans"/>
                          <a:hlinkClick r:id="rId10" action="ppaction://hlinksldjump">
                            <a:extLst>
                              <a:ext uri="{A12FA001-AC4F-418D-AE19-62706E023703}">
                                <ahyp:hlinkClr xmlns:ahyp="http://schemas.microsoft.com/office/drawing/2018/hyperlinkcolor" val="tx"/>
                              </a:ext>
                            </a:extLst>
                          </a:hlinkClick>
                        </a:rPr>
                        <a:t>     Law &amp; Justice</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21</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34750">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solidFill>
                            <a:srgbClr val="003C71"/>
                          </a:solidFill>
                          <a:uFill>
                            <a:noFill/>
                          </a:uFill>
                          <a:latin typeface="Public Sans"/>
                          <a:ea typeface="Public Sans"/>
                          <a:cs typeface="Public Sans"/>
                          <a:sym typeface="Public Sans"/>
                          <a:hlinkClick r:id="rId11" action="ppaction://hlinksldjump">
                            <a:extLst>
                              <a:ext uri="{A12FA001-AC4F-418D-AE19-62706E023703}">
                                <ahyp:hlinkClr xmlns:ahyp="http://schemas.microsoft.com/office/drawing/2018/hyperlinkcolor" val="tx"/>
                              </a:ext>
                            </a:extLst>
                          </a:hlinkClick>
                        </a:rPr>
                        <a:t>     Natural Resources, Environment &amp; Agriculture</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22</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15325">
                <a:tc>
                  <a:txBody>
                    <a:bodyPr/>
                    <a:lstStyle/>
                    <a:p>
                      <a:pPr marL="0" marR="0" lvl="0" indent="0" algn="l" rtl="0">
                        <a:lnSpc>
                          <a:spcPct val="50000"/>
                        </a:lnSpc>
                        <a:spcBef>
                          <a:spcPts val="0"/>
                        </a:spcBef>
                        <a:spcAft>
                          <a:spcPts val="0"/>
                        </a:spcAft>
                        <a:buClr>
                          <a:srgbClr val="000000"/>
                        </a:buClr>
                        <a:buSzPts val="1200"/>
                        <a:buFont typeface="Arial"/>
                        <a:buNone/>
                      </a:pPr>
                      <a:r>
                        <a:rPr lang="en-US" sz="1000" u="none" strike="noStrike" cap="none">
                          <a:solidFill>
                            <a:srgbClr val="003C71"/>
                          </a:solidFill>
                        </a:rPr>
                        <a:t>    </a:t>
                      </a:r>
                      <a:r>
                        <a:rPr lang="en-US" sz="1000" u="none" strike="noStrike" cap="none">
                          <a:solidFill>
                            <a:srgbClr val="003C71"/>
                          </a:solidFill>
                          <a:uFill>
                            <a:noFill/>
                          </a:uFill>
                          <a:latin typeface="Public Sans"/>
                          <a:ea typeface="Public Sans"/>
                          <a:cs typeface="Public Sans"/>
                          <a:sym typeface="Public Sans"/>
                          <a:hlinkClick r:id="rId12" action="ppaction://hlinksldjump">
                            <a:extLst>
                              <a:ext uri="{A12FA001-AC4F-418D-AE19-62706E023703}">
                                <ahyp:hlinkClr xmlns:ahyp="http://schemas.microsoft.com/office/drawing/2018/hyperlinkcolor" val="tx"/>
                              </a:ext>
                            </a:extLst>
                          </a:hlinkClick>
                        </a:rPr>
                        <a:t>Transport &amp; Space</a:t>
                      </a:r>
                      <a:r>
                        <a:rPr lang="en-US" sz="1000" u="none" strike="noStrike" cap="none">
                          <a:solidFill>
                            <a:srgbClr val="003C71"/>
                          </a:solidFill>
                        </a:rPr>
                        <a:t>   </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23</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358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3C71"/>
                          </a:solidFill>
                          <a:uFill>
                            <a:noFill/>
                          </a:uFill>
                          <a:latin typeface="Public Sans"/>
                          <a:ea typeface="Public Sans"/>
                          <a:cs typeface="Public Sans"/>
                          <a:sym typeface="Public Sans"/>
                          <a:hlinkClick r:id="" action="ppaction://noaction">
                            <a:extLst>
                              <a:ext uri="{A12FA001-AC4F-418D-AE19-62706E023703}">
                                <ahyp:hlinkClr xmlns:ahyp="http://schemas.microsoft.com/office/drawing/2018/hyperlinkcolor" val="tx"/>
                              </a:ext>
                            </a:extLst>
                          </a:hlinkClick>
                        </a:rPr>
                        <a:t>Business Services: General Government</a:t>
                      </a:r>
                      <a:endParaRPr sz="10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3C71"/>
                          </a:solidFill>
                          <a:latin typeface="Public Sans"/>
                          <a:ea typeface="Public Sans"/>
                          <a:cs typeface="Public Sans"/>
                          <a:sym typeface="Public Sans"/>
                        </a:rPr>
                        <a:t>24</a:t>
                      </a:r>
                      <a:endParaRPr sz="12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347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003C71"/>
                          </a:solidFill>
                        </a:rPr>
                        <a:t>     </a:t>
                      </a:r>
                      <a:r>
                        <a:rPr lang="en-US" sz="1000" u="none" strike="noStrike" cap="none">
                          <a:solidFill>
                            <a:srgbClr val="003C71"/>
                          </a:solidFill>
                          <a:uFill>
                            <a:noFill/>
                          </a:uFill>
                          <a:latin typeface="Public Sans"/>
                          <a:ea typeface="Public Sans"/>
                          <a:cs typeface="Public Sans"/>
                          <a:sym typeface="Public Sans"/>
                          <a:hlinkClick r:id="rId13" action="ppaction://hlinksldjump">
                            <a:extLst>
                              <a:ext uri="{A12FA001-AC4F-418D-AE19-62706E023703}">
                                <ahyp:hlinkClr xmlns:ahyp="http://schemas.microsoft.com/office/drawing/2018/hyperlinkcolor" val="tx"/>
                              </a:ext>
                            </a:extLst>
                          </a:hlinkClick>
                        </a:rPr>
                        <a:t>General Government - Federal</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25</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3347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003C71"/>
                          </a:solidFill>
                        </a:rPr>
                        <a:t>     </a:t>
                      </a:r>
                      <a:r>
                        <a:rPr lang="en-US" sz="1000" u="none" strike="noStrike" cap="none">
                          <a:solidFill>
                            <a:srgbClr val="003C71"/>
                          </a:solidFill>
                          <a:latin typeface="Public Sans"/>
                          <a:ea typeface="Public Sans"/>
                          <a:cs typeface="Public Sans"/>
                          <a:sym typeface="Public Sans"/>
                        </a:rPr>
                        <a:t>General Government - Agency/Shared Services</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26</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365175">
                <a:tc>
                  <a:txBody>
                    <a:bodyPr/>
                    <a:lstStyle/>
                    <a:p>
                      <a:pPr marL="0" marR="0" lvl="0" indent="0" algn="l" rtl="0">
                        <a:lnSpc>
                          <a:spcPct val="100000"/>
                        </a:lnSpc>
                        <a:spcBef>
                          <a:spcPts val="0"/>
                        </a:spcBef>
                        <a:spcAft>
                          <a:spcPts val="0"/>
                        </a:spcAft>
                        <a:buNone/>
                      </a:pPr>
                      <a:r>
                        <a:rPr lang="en-US" sz="1200" b="1">
                          <a:solidFill>
                            <a:srgbClr val="003C71"/>
                          </a:solidFill>
                          <a:latin typeface="Public Sans"/>
                          <a:ea typeface="Public Sans"/>
                          <a:cs typeface="Public Sans"/>
                          <a:sym typeface="Public Sans"/>
                        </a:rPr>
                        <a:t>Agency Missions/Business Capabilities</a:t>
                      </a:r>
                      <a:endParaRPr sz="1200" b="1">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None/>
                      </a:pPr>
                      <a:endParaRPr sz="1200" b="1">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None/>
                      </a:pPr>
                      <a:r>
                        <a:rPr lang="en-US" sz="1200" b="1">
                          <a:solidFill>
                            <a:srgbClr val="003C71"/>
                          </a:solidFill>
                          <a:latin typeface="Public Sans"/>
                          <a:ea typeface="Public Sans"/>
                          <a:cs typeface="Public Sans"/>
                          <a:sym typeface="Public Sans"/>
                        </a:rPr>
                        <a:t>TBM Council Format</a:t>
                      </a:r>
                      <a:endParaRPr sz="12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200" b="1">
                          <a:solidFill>
                            <a:srgbClr val="003C71"/>
                          </a:solidFill>
                          <a:latin typeface="Public Sans"/>
                          <a:ea typeface="Public Sans"/>
                          <a:cs typeface="Public Sans"/>
                          <a:sym typeface="Public Sans"/>
                        </a:rPr>
                        <a:t>27</a:t>
                      </a:r>
                      <a:endParaRPr sz="1200" b="1">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None/>
                      </a:pPr>
                      <a:endParaRPr sz="1200" b="1">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None/>
                      </a:pPr>
                      <a:r>
                        <a:rPr lang="en-US" sz="1200" b="1">
                          <a:solidFill>
                            <a:srgbClr val="003C71"/>
                          </a:solidFill>
                          <a:latin typeface="Public Sans"/>
                          <a:ea typeface="Public Sans"/>
                          <a:cs typeface="Public Sans"/>
                          <a:sym typeface="Public Sans"/>
                        </a:rPr>
                        <a:t>28</a:t>
                      </a:r>
                      <a:endParaRPr sz="12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65175">
                <a:tc>
                  <a:txBody>
                    <a:bodyPr/>
                    <a:lstStyle/>
                    <a:p>
                      <a:pPr marL="0" marR="0" lvl="0" indent="0" algn="l" rtl="0">
                        <a:lnSpc>
                          <a:spcPct val="100000"/>
                        </a:lnSpc>
                        <a:spcBef>
                          <a:spcPts val="0"/>
                        </a:spcBef>
                        <a:spcAft>
                          <a:spcPts val="0"/>
                        </a:spcAft>
                        <a:buNone/>
                      </a:pPr>
                      <a:endParaRPr sz="10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200" b="1" u="none" strike="noStrike" cap="none" dirty="0">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383" name="Google Shape;383;gc382ac8d64_0_0"/>
          <p:cNvSpPr txBox="1">
            <a:spLocks noGrp="1"/>
          </p:cNvSpPr>
          <p:nvPr>
            <p:ph type="title"/>
          </p:nvPr>
        </p:nvSpPr>
        <p:spPr>
          <a:xfrm>
            <a:off x="0" y="-7496"/>
            <a:ext cx="45720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t>Table of Contents</a:t>
            </a:r>
            <a:endParaRPr dirty="0"/>
          </a:p>
        </p:txBody>
      </p:sp>
      <p:graphicFrame>
        <p:nvGraphicFramePr>
          <p:cNvPr id="384" name="Google Shape;384;gc382ac8d64_0_0"/>
          <p:cNvGraphicFramePr/>
          <p:nvPr/>
        </p:nvGraphicFramePr>
        <p:xfrm>
          <a:off x="397113" y="674688"/>
          <a:ext cx="4174875" cy="4023090"/>
        </p:xfrm>
        <a:graphic>
          <a:graphicData uri="http://schemas.openxmlformats.org/drawingml/2006/table">
            <a:tbl>
              <a:tblPr>
                <a:noFill/>
                <a:tableStyleId>{B92AF6B7-3CF7-43E5-8AFB-A859BB16DA50}</a:tableStyleId>
              </a:tblPr>
              <a:tblGrid>
                <a:gridCol w="3707150">
                  <a:extLst>
                    <a:ext uri="{9D8B030D-6E8A-4147-A177-3AD203B41FA5}">
                      <a16:colId xmlns:a16="http://schemas.microsoft.com/office/drawing/2014/main" val="20000"/>
                    </a:ext>
                  </a:extLst>
                </a:gridCol>
                <a:gridCol w="467725">
                  <a:extLst>
                    <a:ext uri="{9D8B030D-6E8A-4147-A177-3AD203B41FA5}">
                      <a16:colId xmlns:a16="http://schemas.microsoft.com/office/drawing/2014/main" val="20001"/>
                    </a:ext>
                  </a:extLst>
                </a:gridCol>
              </a:tblGrid>
              <a:tr h="761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strike="noStrike" cap="none" dirty="0">
                          <a:solidFill>
                            <a:srgbClr val="003C71"/>
                          </a:solidFill>
                          <a:uFill>
                            <a:noFill/>
                          </a:uFill>
                          <a:latin typeface="Public Sans"/>
                          <a:ea typeface="Public Sans"/>
                          <a:cs typeface="Public Sans"/>
                          <a:sym typeface="Public Sans"/>
                          <a:hlinkClick r:id="rId14" action="ppaction://hlinksldjump">
                            <a:extLst>
                              <a:ext uri="{A12FA001-AC4F-418D-AE19-62706E023703}">
                                <ahyp:hlinkClr xmlns:ahyp="http://schemas.microsoft.com/office/drawing/2018/hyperlinkcolor" val="tx"/>
                              </a:ext>
                            </a:extLst>
                          </a:hlinkClick>
                        </a:rPr>
                        <a:t>Document Overview</a:t>
                      </a:r>
                      <a:endParaRPr sz="1200" strike="noStrike" cap="none" dirty="0">
                        <a:solidFill>
                          <a:srgbClr val="003C71"/>
                        </a:solidFill>
                      </a:endParaRPr>
                    </a:p>
                    <a:p>
                      <a:pPr marL="0" marR="0" lvl="0" indent="0" algn="l" rtl="0">
                        <a:lnSpc>
                          <a:spcPct val="100000"/>
                        </a:lnSpc>
                        <a:spcBef>
                          <a:spcPts val="0"/>
                        </a:spcBef>
                        <a:spcAft>
                          <a:spcPts val="0"/>
                        </a:spcAft>
                        <a:buClr>
                          <a:srgbClr val="000000"/>
                        </a:buClr>
                        <a:buSzPts val="1200"/>
                        <a:buFont typeface="Arial"/>
                        <a:buNone/>
                      </a:pPr>
                      <a:endParaRPr sz="1200" strike="noStrike" cap="none" dirty="0">
                        <a:solidFill>
                          <a:srgbClr val="003C71"/>
                        </a:solidFill>
                      </a:endParaRPr>
                    </a:p>
                    <a:p>
                      <a:pPr marL="0" lvl="0" indent="0" algn="l" rtl="0">
                        <a:spcBef>
                          <a:spcPts val="0"/>
                        </a:spcBef>
                        <a:spcAft>
                          <a:spcPts val="0"/>
                        </a:spcAft>
                        <a:buClr>
                          <a:srgbClr val="000000"/>
                        </a:buClr>
                        <a:buSzPts val="1200"/>
                        <a:buFont typeface="Arial"/>
                        <a:buNone/>
                      </a:pPr>
                      <a:r>
                        <a:rPr lang="en-US" sz="1200" b="1" dirty="0">
                          <a:solidFill>
                            <a:srgbClr val="003C71"/>
                          </a:solidFill>
                          <a:latin typeface="Public Sans"/>
                          <a:ea typeface="Public Sans"/>
                          <a:cs typeface="Public Sans"/>
                          <a:sym typeface="Public Sans"/>
                        </a:rPr>
                        <a:t>TBM </a:t>
                      </a:r>
                      <a:r>
                        <a:rPr lang="en-US" sz="1200" b="1" dirty="0">
                          <a:solidFill>
                            <a:srgbClr val="003C71"/>
                          </a:solidFill>
                          <a:uFill>
                            <a:noFill/>
                          </a:uFill>
                          <a:latin typeface="Public Sans"/>
                          <a:ea typeface="Public Sans"/>
                          <a:cs typeface="Public Sans"/>
                          <a:sym typeface="Public Sans"/>
                          <a:hlinkClick r:id="rId15" action="ppaction://hlinksldjump">
                            <a:extLst>
                              <a:ext uri="{A12FA001-AC4F-418D-AE19-62706E023703}">
                                <ahyp:hlinkClr xmlns:ahyp="http://schemas.microsoft.com/office/drawing/2018/hyperlinkcolor" val="tx"/>
                              </a:ext>
                            </a:extLst>
                          </a:hlinkClick>
                        </a:rPr>
                        <a:t>Taxonomy</a:t>
                      </a:r>
                      <a:r>
                        <a:rPr lang="en-US" sz="1200" b="1" dirty="0">
                          <a:solidFill>
                            <a:srgbClr val="003C71"/>
                          </a:solidFill>
                          <a:latin typeface="Public Sans"/>
                          <a:ea typeface="Public Sans"/>
                          <a:cs typeface="Public Sans"/>
                          <a:sym typeface="Public Sans"/>
                        </a:rPr>
                        <a:t> (High Level)</a:t>
                      </a:r>
                      <a:endParaRPr sz="1200" b="1" dirty="0">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endParaRPr sz="1200" dirty="0">
                        <a:solidFill>
                          <a:srgbClr val="003C71"/>
                        </a:solidFill>
                      </a:endParaRPr>
                    </a:p>
                    <a:p>
                      <a:pPr marL="0" marR="0" lvl="0" indent="0" algn="l" rtl="0">
                        <a:lnSpc>
                          <a:spcPct val="100000"/>
                        </a:lnSpc>
                        <a:spcBef>
                          <a:spcPts val="0"/>
                        </a:spcBef>
                        <a:spcAft>
                          <a:spcPts val="0"/>
                        </a:spcAft>
                        <a:buClr>
                          <a:srgbClr val="000000"/>
                        </a:buClr>
                        <a:buSzPts val="1200"/>
                        <a:buFont typeface="Arial"/>
                        <a:buNone/>
                      </a:pPr>
                      <a:r>
                        <a:rPr lang="en-US" sz="1200" b="1" dirty="0">
                          <a:solidFill>
                            <a:srgbClr val="003C71"/>
                          </a:solidFill>
                          <a:uFill>
                            <a:noFill/>
                          </a:uFill>
                          <a:latin typeface="Public Sans"/>
                          <a:ea typeface="Public Sans"/>
                          <a:cs typeface="Public Sans"/>
                          <a:sym typeface="Public Sans"/>
                          <a:hlinkClick r:id="rId16" action="ppaction://hlinksldjump">
                            <a:extLst>
                              <a:ext uri="{A12FA001-AC4F-418D-AE19-62706E023703}">
                                <ahyp:hlinkClr xmlns:ahyp="http://schemas.microsoft.com/office/drawing/2018/hyperlinkcolor" val="tx"/>
                              </a:ext>
                            </a:extLst>
                          </a:hlinkClick>
                        </a:rPr>
                        <a:t>Cost Pool Taxonomy</a:t>
                      </a:r>
                      <a:endParaRPr sz="1200" b="1" strike="noStrike" cap="none" dirty="0">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strike="noStrike" cap="none">
                          <a:solidFill>
                            <a:srgbClr val="003C71"/>
                          </a:solidFill>
                          <a:latin typeface="Public Sans"/>
                          <a:ea typeface="Public Sans"/>
                          <a:cs typeface="Public Sans"/>
                          <a:sym typeface="Public Sans"/>
                        </a:rPr>
                        <a:t>3</a:t>
                      </a:r>
                      <a:endParaRPr sz="1200" b="1" strike="noStrike" cap="none">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endParaRPr sz="1200" b="1" strike="noStrike" cap="none">
                        <a:solidFill>
                          <a:srgbClr val="003C71"/>
                        </a:solidFill>
                        <a:latin typeface="Public Sans"/>
                        <a:ea typeface="Public Sans"/>
                        <a:cs typeface="Public Sans"/>
                        <a:sym typeface="Public Sans"/>
                      </a:endParaRPr>
                    </a:p>
                    <a:p>
                      <a:pPr marL="0" lvl="0" indent="0" algn="l" rtl="0">
                        <a:spcBef>
                          <a:spcPts val="0"/>
                        </a:spcBef>
                        <a:spcAft>
                          <a:spcPts val="0"/>
                        </a:spcAft>
                        <a:buClr>
                          <a:srgbClr val="000000"/>
                        </a:buClr>
                        <a:buSzPts val="1200"/>
                        <a:buFont typeface="Arial"/>
                        <a:buNone/>
                      </a:pPr>
                      <a:r>
                        <a:rPr lang="en-US" sz="1200" b="1">
                          <a:solidFill>
                            <a:srgbClr val="003C71"/>
                          </a:solidFill>
                          <a:latin typeface="Public Sans"/>
                          <a:ea typeface="Public Sans"/>
                          <a:cs typeface="Public Sans"/>
                          <a:sym typeface="Public Sans"/>
                        </a:rPr>
                        <a:t>4</a:t>
                      </a:r>
                      <a:endParaRPr sz="1200" b="1">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endParaRPr sz="1200" b="1">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r>
                        <a:rPr lang="en-US" sz="1200" b="1">
                          <a:solidFill>
                            <a:srgbClr val="003C71"/>
                          </a:solidFill>
                          <a:latin typeface="Public Sans"/>
                          <a:ea typeface="Public Sans"/>
                          <a:cs typeface="Public Sans"/>
                          <a:sym typeface="Public Sans"/>
                        </a:rPr>
                        <a:t>5</a:t>
                      </a:r>
                      <a:endParaRPr sz="1200" b="1"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solidFill>
                            <a:srgbClr val="003C71"/>
                          </a:solidFill>
                          <a:uFill>
                            <a:noFill/>
                          </a:uFill>
                          <a:latin typeface="Public Sans"/>
                          <a:ea typeface="Public Sans"/>
                          <a:cs typeface="Public Sans"/>
                          <a:sym typeface="Public Sans"/>
                          <a:hlinkClick r:id="rId17" action="ppaction://hlinksldjump">
                            <a:extLst>
                              <a:ext uri="{A12FA001-AC4F-418D-AE19-62706E023703}">
                                <ahyp:hlinkClr xmlns:ahyp="http://schemas.microsoft.com/office/drawing/2018/hyperlinkcolor" val="tx"/>
                              </a:ext>
                            </a:extLst>
                          </a:hlinkClick>
                        </a:rPr>
                        <a:t>IT Tower Taxonomy</a:t>
                      </a:r>
                      <a:endParaRPr sz="1200" b="1" u="none" strike="noStrike" cap="none" dirty="0">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003C71"/>
                          </a:solidFill>
                          <a:latin typeface="Public Sans"/>
                          <a:ea typeface="Public Sans"/>
                          <a:cs typeface="Public Sans"/>
                          <a:sym typeface="Public Sans"/>
                        </a:rPr>
                        <a:t>6</a:t>
                      </a:r>
                      <a:endParaRPr sz="1200" b="1"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strike="noStrike" cap="none">
                          <a:solidFill>
                            <a:srgbClr val="003C71"/>
                          </a:solidFill>
                          <a:uFill>
                            <a:noFill/>
                          </a:uFill>
                          <a:latin typeface="Public Sans"/>
                          <a:ea typeface="Public Sans"/>
                          <a:cs typeface="Public Sans"/>
                          <a:sym typeface="Public Sans"/>
                          <a:hlinkClick r:id="rId18" action="ppaction://hlinksldjump">
                            <a:extLst>
                              <a:ext uri="{A12FA001-AC4F-418D-AE19-62706E023703}">
                                <ahyp:hlinkClr xmlns:ahyp="http://schemas.microsoft.com/office/drawing/2018/hyperlinkcolor" val="tx"/>
                              </a:ext>
                            </a:extLst>
                          </a:hlinkClick>
                        </a:rPr>
                        <a:t>Products &amp; Services Taxonomy</a:t>
                      </a:r>
                      <a:endParaRPr sz="1200" b="1"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strike="noStrike" cap="none">
                          <a:solidFill>
                            <a:srgbClr val="003C71"/>
                          </a:solidFill>
                          <a:latin typeface="Public Sans"/>
                          <a:ea typeface="Public Sans"/>
                          <a:cs typeface="Public Sans"/>
                          <a:sym typeface="Public Sans"/>
                        </a:rPr>
                        <a:t>7</a:t>
                      </a:r>
                      <a:endParaRPr sz="1200" b="1"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000" u="none" strike="noStrike" cap="none">
                          <a:solidFill>
                            <a:srgbClr val="003C71"/>
                          </a:solidFill>
                          <a:uFill>
                            <a:noFill/>
                          </a:uFill>
                          <a:latin typeface="Public Sans"/>
                          <a:ea typeface="Public Sans"/>
                          <a:cs typeface="Public Sans"/>
                          <a:sym typeface="Public Sans"/>
                          <a:hlinkClick r:id="rId19" action="ppaction://hlinksldjump">
                            <a:extLst>
                              <a:ext uri="{A12FA001-AC4F-418D-AE19-62706E023703}">
                                <ahyp:hlinkClr xmlns:ahyp="http://schemas.microsoft.com/office/drawing/2018/hyperlinkcolor" val="tx"/>
                              </a:ext>
                            </a:extLst>
                          </a:hlinkClick>
                        </a:rPr>
                        <a:t>Business Services - Generic</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8</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000" u="none" strike="noStrike" cap="none">
                          <a:solidFill>
                            <a:srgbClr val="003C71"/>
                          </a:solidFill>
                          <a:uFill>
                            <a:noFill/>
                          </a:uFill>
                          <a:latin typeface="Public Sans"/>
                          <a:ea typeface="Public Sans"/>
                          <a:cs typeface="Public Sans"/>
                          <a:sym typeface="Public Sans"/>
                          <a:hlinkClick r:id="rId20" action="ppaction://hlinksldjump">
                            <a:extLst>
                              <a:ext uri="{A12FA001-AC4F-418D-AE19-62706E023703}">
                                <ahyp:hlinkClr xmlns:ahyp="http://schemas.microsoft.com/office/drawing/2018/hyperlinkcolor" val="tx"/>
                              </a:ext>
                            </a:extLst>
                          </a:hlinkClick>
                        </a:rPr>
                        <a:t>Delivery Services</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9</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000" u="none" strike="noStrike" cap="none">
                          <a:solidFill>
                            <a:srgbClr val="003C71"/>
                          </a:solidFill>
                          <a:uFill>
                            <a:noFill/>
                          </a:uFill>
                          <a:latin typeface="Public Sans"/>
                          <a:ea typeface="Public Sans"/>
                          <a:cs typeface="Public Sans"/>
                          <a:sym typeface="Public Sans"/>
                          <a:hlinkClick r:id="rId21" action="ppaction://hlinksldjump">
                            <a:extLst>
                              <a:ext uri="{A12FA001-AC4F-418D-AE19-62706E023703}">
                                <ahyp:hlinkClr xmlns:ahyp="http://schemas.microsoft.com/office/drawing/2018/hyperlinkcolor" val="tx"/>
                              </a:ext>
                            </a:extLst>
                          </a:hlinkClick>
                        </a:rPr>
                        <a:t>End User Services</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10</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000" u="none" strike="noStrike" cap="none">
                          <a:solidFill>
                            <a:srgbClr val="003C71"/>
                          </a:solidFill>
                          <a:uFill>
                            <a:noFill/>
                          </a:uFill>
                          <a:latin typeface="Public Sans"/>
                          <a:ea typeface="Public Sans"/>
                          <a:cs typeface="Public Sans"/>
                          <a:sym typeface="Public Sans"/>
                          <a:hlinkClick r:id="rId22" action="ppaction://hlinksldjump">
                            <a:extLst>
                              <a:ext uri="{A12FA001-AC4F-418D-AE19-62706E023703}">
                                <ahyp:hlinkClr xmlns:ahyp="http://schemas.microsoft.com/office/drawing/2018/hyperlinkcolor" val="tx"/>
                              </a:ext>
                            </a:extLst>
                          </a:hlinkClick>
                        </a:rPr>
                        <a:t>Infrastructure Services</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11</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000" u="none" strike="noStrike" cap="none">
                          <a:solidFill>
                            <a:srgbClr val="003C71"/>
                          </a:solidFill>
                          <a:uFill>
                            <a:noFill/>
                          </a:uFill>
                          <a:latin typeface="Public Sans"/>
                          <a:ea typeface="Public Sans"/>
                          <a:cs typeface="Public Sans"/>
                          <a:sym typeface="Public Sans"/>
                          <a:hlinkClick r:id="rId23" action="ppaction://hlinksldjump">
                            <a:extLst>
                              <a:ext uri="{A12FA001-AC4F-418D-AE19-62706E023703}">
                                <ahyp:hlinkClr xmlns:ahyp="http://schemas.microsoft.com/office/drawing/2018/hyperlinkcolor" val="tx"/>
                              </a:ext>
                            </a:extLst>
                          </a:hlinkClick>
                        </a:rPr>
                        <a:t>Platform Services</a:t>
                      </a:r>
                      <a:endParaRPr sz="1000" u="none" strike="noStrike" cap="none">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a:solidFill>
                            <a:srgbClr val="003C71"/>
                          </a:solidFill>
                          <a:latin typeface="Public Sans"/>
                          <a:ea typeface="Public Sans"/>
                          <a:cs typeface="Public Sans"/>
                          <a:sym typeface="Public Sans"/>
                        </a:rPr>
                        <a:t>12</a:t>
                      </a:r>
                      <a:endParaRPr sz="1000" u="none" strike="noStrike" cap="none">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654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     </a:t>
                      </a:r>
                      <a:r>
                        <a:rPr lang="en-US" sz="1000" u="none" strike="noStrike" cap="none">
                          <a:solidFill>
                            <a:srgbClr val="003C71"/>
                          </a:solidFill>
                          <a:uFill>
                            <a:noFill/>
                          </a:uFill>
                          <a:latin typeface="Public Sans"/>
                          <a:ea typeface="Public Sans"/>
                          <a:cs typeface="Public Sans"/>
                          <a:sym typeface="Public Sans"/>
                          <a:hlinkClick r:id="rId24" action="ppaction://hlinksldjump">
                            <a:extLst>
                              <a:ext uri="{A12FA001-AC4F-418D-AE19-62706E023703}">
                                <ahyp:hlinkClr xmlns:ahyp="http://schemas.microsoft.com/office/drawing/2018/hyperlinkcolor" val="tx"/>
                              </a:ext>
                            </a:extLst>
                          </a:hlinkClick>
                        </a:rPr>
                        <a:t>Shared Services</a:t>
                      </a:r>
                      <a:endParaRPr sz="1000" u="none" strike="noStrike" cap="none">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u="none" strike="noStrike" cap="none" dirty="0">
                          <a:solidFill>
                            <a:srgbClr val="003C71"/>
                          </a:solidFill>
                          <a:latin typeface="Public Sans"/>
                          <a:ea typeface="Public Sans"/>
                          <a:cs typeface="Public Sans"/>
                          <a:sym typeface="Public Sans"/>
                        </a:rPr>
                        <a:t>13</a:t>
                      </a:r>
                      <a:endParaRPr sz="1000" u="none" strike="noStrike" cap="none" dirty="0">
                        <a:solidFill>
                          <a:srgbClr val="003C71"/>
                        </a:solidFill>
                        <a:latin typeface="Public Sans"/>
                        <a:ea typeface="Public Sans"/>
                        <a:cs typeface="Public Sans"/>
                        <a:sym typeface="Public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8"/>
          <p:cNvSpPr txBox="1">
            <a:spLocks noGrp="1"/>
          </p:cNvSpPr>
          <p:nvPr>
            <p:ph type="title"/>
          </p:nvPr>
        </p:nvSpPr>
        <p:spPr>
          <a:xfrm>
            <a:off x="-4750" y="0"/>
            <a:ext cx="36474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Health &amp; Well-Being</a:t>
            </a:r>
            <a:endParaRPr dirty="0">
              <a:solidFill>
                <a:schemeClr val="dk1"/>
              </a:solidFill>
              <a:latin typeface="Public Sans"/>
              <a:ea typeface="Public Sans"/>
              <a:cs typeface="Public Sans"/>
              <a:sym typeface="Public Sans"/>
            </a:endParaRPr>
          </a:p>
        </p:txBody>
      </p:sp>
      <p:grpSp>
        <p:nvGrpSpPr>
          <p:cNvPr id="1346" name="Google Shape;1346;p8"/>
          <p:cNvGrpSpPr/>
          <p:nvPr/>
        </p:nvGrpSpPr>
        <p:grpSpPr>
          <a:xfrm>
            <a:off x="2804330" y="664028"/>
            <a:ext cx="1319305" cy="2146421"/>
            <a:chOff x="2675320" y="664028"/>
            <a:chExt cx="1319305" cy="2146421"/>
          </a:xfrm>
        </p:grpSpPr>
        <p:grpSp>
          <p:nvGrpSpPr>
            <p:cNvPr id="1347" name="Google Shape;1347;p8"/>
            <p:cNvGrpSpPr/>
            <p:nvPr/>
          </p:nvGrpSpPr>
          <p:grpSpPr>
            <a:xfrm>
              <a:off x="2675320" y="664028"/>
              <a:ext cx="987600" cy="472200"/>
              <a:chOff x="2675320" y="778884"/>
              <a:chExt cx="987600" cy="472200"/>
            </a:xfrm>
          </p:grpSpPr>
          <p:sp>
            <p:nvSpPr>
              <p:cNvPr id="1348" name="Google Shape;1348;p8"/>
              <p:cNvSpPr/>
              <p:nvPr/>
            </p:nvSpPr>
            <p:spPr>
              <a:xfrm>
                <a:off x="2675320" y="778884"/>
                <a:ext cx="987600" cy="4722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349" name="Google Shape;1349;p8"/>
              <p:cNvSpPr txBox="1"/>
              <p:nvPr/>
            </p:nvSpPr>
            <p:spPr>
              <a:xfrm>
                <a:off x="2684170" y="778884"/>
                <a:ext cx="969900" cy="472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Public Health Management </a:t>
                </a:r>
                <a:r>
                  <a:rPr lang="en-US" sz="700" b="1" i="0" u="none" strike="noStrike" cap="none">
                    <a:solidFill>
                      <a:schemeClr val="dk1"/>
                    </a:solidFill>
                    <a:latin typeface="Public Sans"/>
                    <a:ea typeface="Public Sans"/>
                    <a:cs typeface="Public Sans"/>
                    <a:sym typeface="Public Sans"/>
                  </a:rPr>
                  <a:t>(Domestic/Foreign)</a:t>
                </a:r>
                <a:endParaRPr sz="1100" b="0" i="0" u="none" strike="noStrike" cap="none">
                  <a:solidFill>
                    <a:schemeClr val="dk1"/>
                  </a:solidFill>
                  <a:latin typeface="Public Sans"/>
                  <a:ea typeface="Public Sans"/>
                  <a:cs typeface="Public Sans"/>
                  <a:sym typeface="Public Sans"/>
                </a:endParaRPr>
              </a:p>
            </p:txBody>
          </p:sp>
        </p:grpSp>
        <p:grpSp>
          <p:nvGrpSpPr>
            <p:cNvPr id="1350" name="Google Shape;1350;p8"/>
            <p:cNvGrpSpPr/>
            <p:nvPr/>
          </p:nvGrpSpPr>
          <p:grpSpPr>
            <a:xfrm>
              <a:off x="2809450" y="1137949"/>
              <a:ext cx="1185175" cy="1672500"/>
              <a:chOff x="2809450" y="1181750"/>
              <a:chExt cx="1185175" cy="1672500"/>
            </a:xfrm>
          </p:grpSpPr>
          <p:sp>
            <p:nvSpPr>
              <p:cNvPr id="1351" name="Google Shape;1351;p8"/>
              <p:cNvSpPr txBox="1"/>
              <p:nvPr/>
            </p:nvSpPr>
            <p:spPr>
              <a:xfrm>
                <a:off x="3007025" y="2558750"/>
                <a:ext cx="9876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Public Health Research</a:t>
                </a:r>
                <a:endParaRPr sz="1400" b="0" i="0" u="none" strike="noStrike" cap="none">
                  <a:solidFill>
                    <a:srgbClr val="000000"/>
                  </a:solidFill>
                  <a:latin typeface="Public Sans"/>
                  <a:ea typeface="Public Sans"/>
                  <a:cs typeface="Public Sans"/>
                  <a:sym typeface="Public Sans"/>
                </a:endParaRPr>
              </a:p>
            </p:txBody>
          </p:sp>
          <p:sp>
            <p:nvSpPr>
              <p:cNvPr id="1352" name="Google Shape;1352;p8"/>
              <p:cNvSpPr txBox="1"/>
              <p:nvPr/>
            </p:nvSpPr>
            <p:spPr>
              <a:xfrm>
                <a:off x="3007025" y="1239498"/>
                <a:ext cx="987600" cy="332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Population Health Management</a:t>
                </a:r>
                <a:endParaRPr sz="900" b="0" i="0" u="none" strike="noStrike" cap="none">
                  <a:solidFill>
                    <a:schemeClr val="lt1"/>
                  </a:solidFill>
                  <a:latin typeface="Public Sans"/>
                  <a:ea typeface="Public Sans"/>
                  <a:cs typeface="Public Sans"/>
                  <a:sym typeface="Public Sans"/>
                </a:endParaRPr>
              </a:p>
            </p:txBody>
          </p:sp>
          <p:sp>
            <p:nvSpPr>
              <p:cNvPr id="1353" name="Google Shape;1353;p8"/>
              <p:cNvSpPr txBox="1"/>
              <p:nvPr/>
            </p:nvSpPr>
            <p:spPr>
              <a:xfrm>
                <a:off x="3007025" y="1675297"/>
                <a:ext cx="9876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Population Health Protection</a:t>
                </a:r>
                <a:endParaRPr sz="1400" b="0" i="0" u="none" strike="noStrike" cap="none">
                  <a:solidFill>
                    <a:srgbClr val="000000"/>
                  </a:solidFill>
                  <a:latin typeface="Public Sans"/>
                  <a:ea typeface="Public Sans"/>
                  <a:cs typeface="Public Sans"/>
                  <a:sym typeface="Public Sans"/>
                </a:endParaRPr>
              </a:p>
            </p:txBody>
          </p:sp>
          <p:sp>
            <p:nvSpPr>
              <p:cNvPr id="1354" name="Google Shape;1354;p8"/>
              <p:cNvSpPr txBox="1"/>
              <p:nvPr/>
            </p:nvSpPr>
            <p:spPr>
              <a:xfrm>
                <a:off x="3007025" y="2114550"/>
                <a:ext cx="987600" cy="331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Public Health Outreach</a:t>
                </a:r>
                <a:endParaRPr sz="1400" b="0" i="0" u="none" strike="noStrike" cap="none">
                  <a:solidFill>
                    <a:srgbClr val="000000"/>
                  </a:solidFill>
                  <a:latin typeface="Public Sans"/>
                  <a:ea typeface="Public Sans"/>
                  <a:cs typeface="Public Sans"/>
                  <a:sym typeface="Public Sans"/>
                </a:endParaRPr>
              </a:p>
            </p:txBody>
          </p:sp>
          <p:sp>
            <p:nvSpPr>
              <p:cNvPr id="1355" name="Google Shape;1355;p8"/>
              <p:cNvSpPr/>
              <p:nvPr/>
            </p:nvSpPr>
            <p:spPr>
              <a:xfrm>
                <a:off x="2809450" y="1181750"/>
                <a:ext cx="167400" cy="219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56" name="Google Shape;1356;p8"/>
              <p:cNvSpPr/>
              <p:nvPr/>
            </p:nvSpPr>
            <p:spPr>
              <a:xfrm>
                <a:off x="2809450" y="1181750"/>
                <a:ext cx="167400" cy="645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57" name="Google Shape;1357;p8"/>
              <p:cNvSpPr/>
              <p:nvPr/>
            </p:nvSpPr>
            <p:spPr>
              <a:xfrm>
                <a:off x="2809450" y="1181750"/>
                <a:ext cx="167400" cy="1077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58" name="Google Shape;1358;p8"/>
              <p:cNvSpPr/>
              <p:nvPr/>
            </p:nvSpPr>
            <p:spPr>
              <a:xfrm>
                <a:off x="2809450" y="1188675"/>
                <a:ext cx="167400" cy="1489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sp>
        <p:nvSpPr>
          <p:cNvPr id="1359" name="Google Shape;135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grpSp>
        <p:nvGrpSpPr>
          <p:cNvPr id="1360" name="Google Shape;1360;p8"/>
          <p:cNvGrpSpPr/>
          <p:nvPr/>
        </p:nvGrpSpPr>
        <p:grpSpPr>
          <a:xfrm>
            <a:off x="6779120" y="664028"/>
            <a:ext cx="1416261" cy="3440846"/>
            <a:chOff x="7121464" y="664028"/>
            <a:chExt cx="1416261" cy="3440846"/>
          </a:xfrm>
        </p:grpSpPr>
        <p:grpSp>
          <p:nvGrpSpPr>
            <p:cNvPr id="1361" name="Google Shape;1361;p8"/>
            <p:cNvGrpSpPr/>
            <p:nvPr/>
          </p:nvGrpSpPr>
          <p:grpSpPr>
            <a:xfrm>
              <a:off x="7249875" y="1061749"/>
              <a:ext cx="1287850" cy="3043125"/>
              <a:chOff x="7249875" y="1105550"/>
              <a:chExt cx="1287850" cy="3043125"/>
            </a:xfrm>
          </p:grpSpPr>
          <p:sp>
            <p:nvSpPr>
              <p:cNvPr id="1362" name="Google Shape;1362;p8"/>
              <p:cNvSpPr/>
              <p:nvPr/>
            </p:nvSpPr>
            <p:spPr>
              <a:xfrm>
                <a:off x="7249875" y="1105550"/>
                <a:ext cx="154800" cy="29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63" name="Google Shape;1363;p8"/>
              <p:cNvSpPr/>
              <p:nvPr/>
            </p:nvSpPr>
            <p:spPr>
              <a:xfrm>
                <a:off x="7249875" y="1105550"/>
                <a:ext cx="154800" cy="758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64" name="Google Shape;1364;p8"/>
              <p:cNvSpPr/>
              <p:nvPr/>
            </p:nvSpPr>
            <p:spPr>
              <a:xfrm>
                <a:off x="7249875" y="1105550"/>
                <a:ext cx="162900" cy="119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365" name="Google Shape;1365;p8"/>
              <p:cNvGrpSpPr/>
              <p:nvPr/>
            </p:nvGrpSpPr>
            <p:grpSpPr>
              <a:xfrm>
                <a:off x="7249875" y="1156550"/>
                <a:ext cx="1287850" cy="2992125"/>
                <a:chOff x="7249875" y="1156550"/>
                <a:chExt cx="1287850" cy="2992125"/>
              </a:xfrm>
            </p:grpSpPr>
            <p:sp>
              <p:nvSpPr>
                <p:cNvPr id="1366" name="Google Shape;1366;p8"/>
                <p:cNvSpPr/>
                <p:nvPr/>
              </p:nvSpPr>
              <p:spPr>
                <a:xfrm>
                  <a:off x="7249875" y="1176375"/>
                  <a:ext cx="163800" cy="1570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67" name="Google Shape;1367;p8"/>
                <p:cNvSpPr/>
                <p:nvPr/>
              </p:nvSpPr>
              <p:spPr>
                <a:xfrm>
                  <a:off x="7249875" y="1190223"/>
                  <a:ext cx="163800" cy="200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68" name="Google Shape;1368;p8"/>
                <p:cNvSpPr/>
                <p:nvPr/>
              </p:nvSpPr>
              <p:spPr>
                <a:xfrm>
                  <a:off x="7249875" y="1156550"/>
                  <a:ext cx="163800" cy="2466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69" name="Google Shape;1369;p8"/>
                <p:cNvSpPr/>
                <p:nvPr/>
              </p:nvSpPr>
              <p:spPr>
                <a:xfrm>
                  <a:off x="7249875" y="1301725"/>
                  <a:ext cx="163800" cy="2724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70" name="Google Shape;1370;p8"/>
                <p:cNvSpPr txBox="1"/>
                <p:nvPr/>
              </p:nvSpPr>
              <p:spPr>
                <a:xfrm>
                  <a:off x="7428925" y="3547312"/>
                  <a:ext cx="1072800" cy="221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Provider Systems</a:t>
                  </a:r>
                  <a:endParaRPr sz="900" b="0" i="0" u="none" strike="noStrike" cap="none">
                    <a:solidFill>
                      <a:schemeClr val="lt1"/>
                    </a:solidFill>
                    <a:latin typeface="Arial"/>
                    <a:ea typeface="Arial"/>
                    <a:cs typeface="Arial"/>
                    <a:sym typeface="Arial"/>
                  </a:endParaRPr>
                </a:p>
              </p:txBody>
            </p:sp>
            <p:sp>
              <p:nvSpPr>
                <p:cNvPr id="1371" name="Google Shape;1371;p8"/>
                <p:cNvSpPr txBox="1"/>
                <p:nvPr/>
              </p:nvSpPr>
              <p:spPr>
                <a:xfrm>
                  <a:off x="7428925" y="1239500"/>
                  <a:ext cx="942300" cy="331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Ancillary Clinical Services</a:t>
                  </a:r>
                  <a:endParaRPr sz="900" b="0" i="0" u="none" strike="noStrike" cap="none">
                    <a:solidFill>
                      <a:schemeClr val="lt1"/>
                    </a:solidFill>
                    <a:latin typeface="Arial"/>
                    <a:ea typeface="Arial"/>
                    <a:cs typeface="Arial"/>
                    <a:sym typeface="Arial"/>
                  </a:endParaRPr>
                </a:p>
              </p:txBody>
            </p:sp>
            <p:sp>
              <p:nvSpPr>
                <p:cNvPr id="1372" name="Google Shape;1372;p8"/>
                <p:cNvSpPr txBox="1"/>
                <p:nvPr/>
              </p:nvSpPr>
              <p:spPr>
                <a:xfrm>
                  <a:off x="7428915" y="1730462"/>
                  <a:ext cx="942300" cy="331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Care Management</a:t>
                  </a:r>
                  <a:endParaRPr sz="900" b="0" i="0" u="none" strike="noStrike" cap="none">
                    <a:solidFill>
                      <a:schemeClr val="lt1"/>
                    </a:solidFill>
                    <a:latin typeface="Arial"/>
                    <a:ea typeface="Arial"/>
                    <a:cs typeface="Arial"/>
                    <a:sym typeface="Arial"/>
                  </a:endParaRPr>
                </a:p>
              </p:txBody>
            </p:sp>
            <p:sp>
              <p:nvSpPr>
                <p:cNvPr id="1373" name="Google Shape;1373;p8"/>
                <p:cNvSpPr txBox="1"/>
                <p:nvPr/>
              </p:nvSpPr>
              <p:spPr>
                <a:xfrm>
                  <a:off x="7428925" y="3927575"/>
                  <a:ext cx="942300" cy="221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Telehealth</a:t>
                  </a:r>
                  <a:endParaRPr sz="1400" b="0" i="0" u="none" strike="noStrike" cap="none">
                    <a:solidFill>
                      <a:srgbClr val="000000"/>
                    </a:solidFill>
                    <a:latin typeface="Arial"/>
                    <a:ea typeface="Arial"/>
                    <a:cs typeface="Arial"/>
                    <a:sym typeface="Arial"/>
                  </a:endParaRPr>
                </a:p>
              </p:txBody>
            </p:sp>
            <p:sp>
              <p:nvSpPr>
                <p:cNvPr id="1374" name="Google Shape;1374;p8"/>
                <p:cNvSpPr txBox="1"/>
                <p:nvPr/>
              </p:nvSpPr>
              <p:spPr>
                <a:xfrm>
                  <a:off x="7428925" y="2221425"/>
                  <a:ext cx="942300" cy="221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Community Care</a:t>
                  </a:r>
                  <a:endParaRPr sz="1400" b="0" i="0" u="none" strike="noStrike" cap="none">
                    <a:solidFill>
                      <a:srgbClr val="000000"/>
                    </a:solidFill>
                    <a:latin typeface="Arial"/>
                    <a:ea typeface="Arial"/>
                    <a:cs typeface="Arial"/>
                    <a:sym typeface="Arial"/>
                  </a:endParaRPr>
                </a:p>
              </p:txBody>
            </p:sp>
            <p:sp>
              <p:nvSpPr>
                <p:cNvPr id="1375" name="Google Shape;1375;p8"/>
                <p:cNvSpPr txBox="1"/>
                <p:nvPr/>
              </p:nvSpPr>
              <p:spPr>
                <a:xfrm>
                  <a:off x="7428925" y="2601687"/>
                  <a:ext cx="9423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Health Care Administration</a:t>
                  </a:r>
                  <a:endParaRPr sz="1400" b="0" i="0" u="none" strike="noStrike" cap="none">
                    <a:solidFill>
                      <a:srgbClr val="000000"/>
                    </a:solidFill>
                    <a:latin typeface="Arial"/>
                    <a:ea typeface="Arial"/>
                    <a:cs typeface="Arial"/>
                    <a:sym typeface="Arial"/>
                  </a:endParaRPr>
                </a:p>
              </p:txBody>
            </p:sp>
            <p:sp>
              <p:nvSpPr>
                <p:cNvPr id="1376" name="Google Shape;1376;p8"/>
                <p:cNvSpPr txBox="1"/>
                <p:nvPr/>
              </p:nvSpPr>
              <p:spPr>
                <a:xfrm>
                  <a:off x="7428925" y="3056350"/>
                  <a:ext cx="1108800" cy="331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Health Supply Chain Management</a:t>
                  </a:r>
                  <a:endParaRPr sz="1400" b="0" i="0" u="none" strike="noStrike" cap="none">
                    <a:solidFill>
                      <a:srgbClr val="000000"/>
                    </a:solidFill>
                    <a:latin typeface="Arial"/>
                    <a:ea typeface="Arial"/>
                    <a:cs typeface="Arial"/>
                    <a:sym typeface="Arial"/>
                  </a:endParaRPr>
                </a:p>
              </p:txBody>
            </p:sp>
          </p:grpSp>
        </p:grpSp>
        <p:grpSp>
          <p:nvGrpSpPr>
            <p:cNvPr id="1377" name="Google Shape;1377;p8"/>
            <p:cNvGrpSpPr/>
            <p:nvPr/>
          </p:nvGrpSpPr>
          <p:grpSpPr>
            <a:xfrm>
              <a:off x="7121464" y="664028"/>
              <a:ext cx="987600" cy="472200"/>
              <a:chOff x="7426264" y="816984"/>
              <a:chExt cx="987600" cy="472200"/>
            </a:xfrm>
          </p:grpSpPr>
          <p:sp>
            <p:nvSpPr>
              <p:cNvPr id="1378" name="Google Shape;1378;p8"/>
              <p:cNvSpPr/>
              <p:nvPr/>
            </p:nvSpPr>
            <p:spPr>
              <a:xfrm>
                <a:off x="7426264" y="816984"/>
                <a:ext cx="987600" cy="4722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8"/>
              <p:cNvSpPr txBox="1"/>
              <p:nvPr/>
            </p:nvSpPr>
            <p:spPr>
              <a:xfrm>
                <a:off x="7433164" y="816984"/>
                <a:ext cx="973800" cy="472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Health Care Delivery </a:t>
                </a:r>
                <a:r>
                  <a:rPr lang="en-US" sz="700" b="1" i="0" u="none" strike="noStrike" cap="none">
                    <a:solidFill>
                      <a:schemeClr val="dk1"/>
                    </a:solidFill>
                    <a:latin typeface="Public Sans"/>
                    <a:ea typeface="Public Sans"/>
                    <a:cs typeface="Public Sans"/>
                    <a:sym typeface="Public Sans"/>
                  </a:rPr>
                  <a:t>(Domestic/Foreign)</a:t>
                </a:r>
                <a:endParaRPr sz="700" b="1" i="0" u="none" strike="noStrike" cap="none">
                  <a:solidFill>
                    <a:schemeClr val="dk1"/>
                  </a:solidFill>
                  <a:latin typeface="Public Sans"/>
                  <a:ea typeface="Public Sans"/>
                  <a:cs typeface="Public Sans"/>
                  <a:sym typeface="Public Sans"/>
                </a:endParaRPr>
              </a:p>
            </p:txBody>
          </p:sp>
        </p:grpSp>
      </p:grpSp>
      <p:grpSp>
        <p:nvGrpSpPr>
          <p:cNvPr id="1380" name="Google Shape;1380;p8"/>
          <p:cNvGrpSpPr/>
          <p:nvPr/>
        </p:nvGrpSpPr>
        <p:grpSpPr>
          <a:xfrm>
            <a:off x="4592122" y="664028"/>
            <a:ext cx="1718510" cy="2550296"/>
            <a:chOff x="5091765" y="664028"/>
            <a:chExt cx="1718510" cy="2550296"/>
          </a:xfrm>
        </p:grpSpPr>
        <p:grpSp>
          <p:nvGrpSpPr>
            <p:cNvPr id="1381" name="Google Shape;1381;p8"/>
            <p:cNvGrpSpPr/>
            <p:nvPr/>
          </p:nvGrpSpPr>
          <p:grpSpPr>
            <a:xfrm>
              <a:off x="5243775" y="1105549"/>
              <a:ext cx="1566500" cy="2108775"/>
              <a:chOff x="5243775" y="1149350"/>
              <a:chExt cx="1566500" cy="2108775"/>
            </a:xfrm>
          </p:grpSpPr>
          <p:sp>
            <p:nvSpPr>
              <p:cNvPr id="1382" name="Google Shape;1382;p8"/>
              <p:cNvSpPr txBox="1"/>
              <p:nvPr/>
            </p:nvSpPr>
            <p:spPr>
              <a:xfrm>
                <a:off x="5443775" y="1659855"/>
                <a:ext cx="1108800" cy="174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Drug Safety</a:t>
                </a:r>
                <a:endParaRPr sz="900" b="0" i="0" u="none" strike="noStrike" cap="none">
                  <a:solidFill>
                    <a:schemeClr val="lt1"/>
                  </a:solidFill>
                  <a:latin typeface="Arial"/>
                  <a:ea typeface="Arial"/>
                  <a:cs typeface="Arial"/>
                  <a:sym typeface="Arial"/>
                </a:endParaRPr>
              </a:p>
            </p:txBody>
          </p:sp>
          <p:sp>
            <p:nvSpPr>
              <p:cNvPr id="1383" name="Google Shape;1383;p8"/>
              <p:cNvSpPr txBox="1"/>
              <p:nvPr/>
            </p:nvSpPr>
            <p:spPr>
              <a:xfrm>
                <a:off x="5443775" y="1239498"/>
                <a:ext cx="1108800" cy="257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Consumer Product Safety</a:t>
                </a:r>
                <a:endParaRPr sz="1400" b="0" i="0" u="none" strike="noStrike" cap="none">
                  <a:solidFill>
                    <a:srgbClr val="000000"/>
                  </a:solidFill>
                  <a:latin typeface="Arial"/>
                  <a:ea typeface="Arial"/>
                  <a:cs typeface="Arial"/>
                  <a:sym typeface="Arial"/>
                </a:endParaRPr>
              </a:p>
            </p:txBody>
          </p:sp>
          <p:sp>
            <p:nvSpPr>
              <p:cNvPr id="1384" name="Google Shape;1384;p8"/>
              <p:cNvSpPr txBox="1"/>
              <p:nvPr/>
            </p:nvSpPr>
            <p:spPr>
              <a:xfrm>
                <a:off x="5443775" y="2962625"/>
                <a:ext cx="12102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Occupational Health &amp; Safety</a:t>
                </a:r>
                <a:endParaRPr sz="900" b="0" i="0" u="none" strike="noStrike" cap="none">
                  <a:solidFill>
                    <a:schemeClr val="lt1"/>
                  </a:solidFill>
                  <a:latin typeface="Arial"/>
                  <a:ea typeface="Arial"/>
                  <a:cs typeface="Arial"/>
                  <a:sym typeface="Arial"/>
                </a:endParaRPr>
              </a:p>
            </p:txBody>
          </p:sp>
          <p:sp>
            <p:nvSpPr>
              <p:cNvPr id="1385" name="Google Shape;1385;p8"/>
              <p:cNvSpPr txBox="1"/>
              <p:nvPr/>
            </p:nvSpPr>
            <p:spPr>
              <a:xfrm>
                <a:off x="5443775" y="2503868"/>
                <a:ext cx="13665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Medical Device Safety &amp;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Testing</a:t>
                </a:r>
                <a:endParaRPr sz="900" b="0" i="0" u="none" strike="noStrike" cap="none">
                  <a:solidFill>
                    <a:schemeClr val="lt1"/>
                  </a:solidFill>
                  <a:latin typeface="Arial"/>
                  <a:ea typeface="Arial"/>
                  <a:cs typeface="Arial"/>
                  <a:sym typeface="Arial"/>
                </a:endParaRPr>
              </a:p>
            </p:txBody>
          </p:sp>
          <p:sp>
            <p:nvSpPr>
              <p:cNvPr id="1386" name="Google Shape;1386;p8"/>
              <p:cNvSpPr txBox="1"/>
              <p:nvPr/>
            </p:nvSpPr>
            <p:spPr>
              <a:xfrm>
                <a:off x="5443775" y="1997712"/>
                <a:ext cx="1108800" cy="342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Food Security &amp; Safety</a:t>
                </a:r>
                <a:endParaRPr sz="1400" b="0" i="0" u="none" strike="noStrike" cap="none">
                  <a:solidFill>
                    <a:srgbClr val="000000"/>
                  </a:solidFill>
                  <a:latin typeface="Arial"/>
                  <a:ea typeface="Arial"/>
                  <a:cs typeface="Arial"/>
                  <a:sym typeface="Arial"/>
                </a:endParaRPr>
              </a:p>
            </p:txBody>
          </p:sp>
          <p:sp>
            <p:nvSpPr>
              <p:cNvPr id="1387" name="Google Shape;1387;p8"/>
              <p:cNvSpPr/>
              <p:nvPr/>
            </p:nvSpPr>
            <p:spPr>
              <a:xfrm>
                <a:off x="5243850" y="1181750"/>
                <a:ext cx="166800" cy="198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88" name="Google Shape;1388;p8"/>
              <p:cNvSpPr/>
              <p:nvPr/>
            </p:nvSpPr>
            <p:spPr>
              <a:xfrm>
                <a:off x="5243850" y="1181750"/>
                <a:ext cx="166800" cy="53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89" name="Google Shape;1389;p8"/>
              <p:cNvSpPr/>
              <p:nvPr/>
            </p:nvSpPr>
            <p:spPr>
              <a:xfrm>
                <a:off x="5243850" y="1149350"/>
                <a:ext cx="166800" cy="1491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90" name="Google Shape;1390;p8"/>
              <p:cNvSpPr/>
              <p:nvPr/>
            </p:nvSpPr>
            <p:spPr>
              <a:xfrm>
                <a:off x="5244225" y="1780701"/>
                <a:ext cx="166800" cy="354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91" name="Google Shape;1391;p8"/>
              <p:cNvSpPr/>
              <p:nvPr/>
            </p:nvSpPr>
            <p:spPr>
              <a:xfrm>
                <a:off x="5243775" y="2583175"/>
                <a:ext cx="166800" cy="53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392" name="Google Shape;1392;p8"/>
            <p:cNvGrpSpPr/>
            <p:nvPr/>
          </p:nvGrpSpPr>
          <p:grpSpPr>
            <a:xfrm>
              <a:off x="5091765" y="664028"/>
              <a:ext cx="1026900" cy="472209"/>
              <a:chOff x="5091765" y="664575"/>
              <a:chExt cx="1026900" cy="472209"/>
            </a:xfrm>
          </p:grpSpPr>
          <p:sp>
            <p:nvSpPr>
              <p:cNvPr id="1393" name="Google Shape;1393;p8"/>
              <p:cNvSpPr/>
              <p:nvPr/>
            </p:nvSpPr>
            <p:spPr>
              <a:xfrm>
                <a:off x="5109826" y="664584"/>
                <a:ext cx="987600" cy="4722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394" name="Google Shape;1394;p8"/>
              <p:cNvSpPr txBox="1"/>
              <p:nvPr/>
            </p:nvSpPr>
            <p:spPr>
              <a:xfrm>
                <a:off x="5091765" y="664575"/>
                <a:ext cx="1026900" cy="472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Consumer &amp; Occupational Health &amp; Safety</a:t>
                </a:r>
                <a:endParaRPr sz="900" b="1" i="0" u="none" strike="noStrike" cap="none">
                  <a:solidFill>
                    <a:schemeClr val="dk1"/>
                  </a:solidFill>
                  <a:latin typeface="Public Sans"/>
                  <a:ea typeface="Public Sans"/>
                  <a:cs typeface="Public Sans"/>
                  <a:sym typeface="Public Sans"/>
                </a:endParaRPr>
              </a:p>
            </p:txBody>
          </p:sp>
        </p:grpSp>
      </p:grpSp>
      <p:grpSp>
        <p:nvGrpSpPr>
          <p:cNvPr id="1395" name="Google Shape;1395;p8"/>
          <p:cNvGrpSpPr/>
          <p:nvPr/>
        </p:nvGrpSpPr>
        <p:grpSpPr>
          <a:xfrm>
            <a:off x="948619" y="664028"/>
            <a:ext cx="1387223" cy="3358332"/>
            <a:chOff x="376563" y="664028"/>
            <a:chExt cx="1387223" cy="3358332"/>
          </a:xfrm>
        </p:grpSpPr>
        <p:grpSp>
          <p:nvGrpSpPr>
            <p:cNvPr id="1396" name="Google Shape;1396;p8"/>
            <p:cNvGrpSpPr/>
            <p:nvPr/>
          </p:nvGrpSpPr>
          <p:grpSpPr>
            <a:xfrm>
              <a:off x="510700" y="1124124"/>
              <a:ext cx="1253086" cy="2898236"/>
              <a:chOff x="510700" y="1167925"/>
              <a:chExt cx="1253086" cy="2898236"/>
            </a:xfrm>
          </p:grpSpPr>
          <p:grpSp>
            <p:nvGrpSpPr>
              <p:cNvPr id="1397" name="Google Shape;1397;p8"/>
              <p:cNvGrpSpPr/>
              <p:nvPr/>
            </p:nvGrpSpPr>
            <p:grpSpPr>
              <a:xfrm>
                <a:off x="510700" y="1167925"/>
                <a:ext cx="167406" cy="2742925"/>
                <a:chOff x="510681" y="1167925"/>
                <a:chExt cx="174600" cy="2742925"/>
              </a:xfrm>
            </p:grpSpPr>
            <p:sp>
              <p:nvSpPr>
                <p:cNvPr id="1398" name="Google Shape;1398;p8"/>
                <p:cNvSpPr/>
                <p:nvPr/>
              </p:nvSpPr>
              <p:spPr>
                <a:xfrm>
                  <a:off x="510681" y="1181753"/>
                  <a:ext cx="170700" cy="226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399" name="Google Shape;1399;p8"/>
                <p:cNvSpPr/>
                <p:nvPr/>
              </p:nvSpPr>
              <p:spPr>
                <a:xfrm>
                  <a:off x="510681" y="1181750"/>
                  <a:ext cx="170700" cy="545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00" name="Google Shape;1400;p8"/>
                <p:cNvSpPr/>
                <p:nvPr/>
              </p:nvSpPr>
              <p:spPr>
                <a:xfrm>
                  <a:off x="510681" y="1167925"/>
                  <a:ext cx="170700" cy="953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01" name="Google Shape;1401;p8"/>
                <p:cNvSpPr/>
                <p:nvPr/>
              </p:nvSpPr>
              <p:spPr>
                <a:xfrm>
                  <a:off x="510681" y="1274900"/>
                  <a:ext cx="170700" cy="1553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02" name="Google Shape;1402;p8"/>
                <p:cNvSpPr/>
                <p:nvPr/>
              </p:nvSpPr>
              <p:spPr>
                <a:xfrm>
                  <a:off x="510681" y="1181750"/>
                  <a:ext cx="170700" cy="204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03" name="Google Shape;1403;p8"/>
                <p:cNvSpPr/>
                <p:nvPr/>
              </p:nvSpPr>
              <p:spPr>
                <a:xfrm>
                  <a:off x="510681" y="1195575"/>
                  <a:ext cx="170700" cy="2389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04" name="Google Shape;1404;p8"/>
                <p:cNvSpPr/>
                <p:nvPr/>
              </p:nvSpPr>
              <p:spPr>
                <a:xfrm>
                  <a:off x="510681" y="1181750"/>
                  <a:ext cx="174600" cy="2729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05" name="Google Shape;1405;p8"/>
                <p:cNvSpPr/>
                <p:nvPr/>
              </p:nvSpPr>
              <p:spPr>
                <a:xfrm>
                  <a:off x="510916" y="1210325"/>
                  <a:ext cx="171600" cy="123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sp>
            <p:nvSpPr>
              <p:cNvPr id="1406" name="Google Shape;1406;p8"/>
              <p:cNvSpPr txBox="1"/>
              <p:nvPr/>
            </p:nvSpPr>
            <p:spPr>
              <a:xfrm>
                <a:off x="724278" y="3770661"/>
                <a:ext cx="10395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Post Workforce Benefits </a:t>
                </a:r>
                <a:endParaRPr sz="1400" b="0" i="0" u="none" strike="noStrike" cap="none">
                  <a:solidFill>
                    <a:srgbClr val="000000"/>
                  </a:solidFill>
                  <a:latin typeface="Public Sans"/>
                  <a:ea typeface="Public Sans"/>
                  <a:cs typeface="Public Sans"/>
                  <a:sym typeface="Public Sans"/>
                </a:endParaRPr>
              </a:p>
            </p:txBody>
          </p:sp>
          <p:sp>
            <p:nvSpPr>
              <p:cNvPr id="1407" name="Google Shape;1407;p8"/>
              <p:cNvSpPr txBox="1"/>
              <p:nvPr/>
            </p:nvSpPr>
            <p:spPr>
              <a:xfrm>
                <a:off x="724275" y="2360711"/>
                <a:ext cx="1039500" cy="226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Health Insurance</a:t>
                </a:r>
                <a:endParaRPr sz="900" b="0" i="0" u="none" strike="noStrike" cap="none">
                  <a:solidFill>
                    <a:schemeClr val="lt1"/>
                  </a:solidFill>
                  <a:latin typeface="Public Sans"/>
                  <a:ea typeface="Public Sans"/>
                  <a:cs typeface="Public Sans"/>
                  <a:sym typeface="Public Sans"/>
                </a:endParaRPr>
              </a:p>
            </p:txBody>
          </p:sp>
          <p:sp>
            <p:nvSpPr>
              <p:cNvPr id="1408" name="Google Shape;1408;p8"/>
              <p:cNvSpPr txBox="1"/>
              <p:nvPr/>
            </p:nvSpPr>
            <p:spPr>
              <a:xfrm>
                <a:off x="724278" y="3072886"/>
                <a:ext cx="950400" cy="3543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Income Assistance</a:t>
                </a:r>
                <a:endParaRPr sz="1400" b="0" i="0" u="none" strike="noStrike" cap="none">
                  <a:solidFill>
                    <a:srgbClr val="000000"/>
                  </a:solidFill>
                  <a:latin typeface="Public Sans"/>
                  <a:ea typeface="Public Sans"/>
                  <a:cs typeface="Public Sans"/>
                  <a:sym typeface="Public Sans"/>
                </a:endParaRPr>
              </a:p>
            </p:txBody>
          </p:sp>
          <p:sp>
            <p:nvSpPr>
              <p:cNvPr id="1409" name="Google Shape;1409;p8"/>
              <p:cNvSpPr txBox="1"/>
              <p:nvPr/>
            </p:nvSpPr>
            <p:spPr>
              <a:xfrm>
                <a:off x="724275" y="3503523"/>
                <a:ext cx="1039500" cy="190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Life Insurance </a:t>
                </a:r>
                <a:endParaRPr sz="1400" b="0" i="0" u="none" strike="noStrike" cap="none">
                  <a:solidFill>
                    <a:srgbClr val="000000"/>
                  </a:solidFill>
                  <a:latin typeface="Public Sans"/>
                  <a:ea typeface="Public Sans"/>
                  <a:cs typeface="Public Sans"/>
                  <a:sym typeface="Public Sans"/>
                </a:endParaRPr>
              </a:p>
            </p:txBody>
          </p:sp>
          <p:sp>
            <p:nvSpPr>
              <p:cNvPr id="1410" name="Google Shape;1410;p8"/>
              <p:cNvSpPr txBox="1"/>
              <p:nvPr/>
            </p:nvSpPr>
            <p:spPr>
              <a:xfrm>
                <a:off x="724275" y="1648536"/>
                <a:ext cx="942300" cy="226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Burial Benefits</a:t>
                </a:r>
                <a:endParaRPr sz="1400" b="0" i="0" u="none" strike="noStrike" cap="none">
                  <a:solidFill>
                    <a:srgbClr val="000000"/>
                  </a:solidFill>
                  <a:latin typeface="Public Sans"/>
                  <a:ea typeface="Public Sans"/>
                  <a:cs typeface="Public Sans"/>
                  <a:sym typeface="Public Sans"/>
                </a:endParaRPr>
              </a:p>
            </p:txBody>
          </p:sp>
          <p:sp>
            <p:nvSpPr>
              <p:cNvPr id="1411" name="Google Shape;1411;p8"/>
              <p:cNvSpPr txBox="1"/>
              <p:nvPr/>
            </p:nvSpPr>
            <p:spPr>
              <a:xfrm>
                <a:off x="724278" y="1239498"/>
                <a:ext cx="1004100" cy="332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Benefits Administration</a:t>
                </a:r>
                <a:endParaRPr sz="1400" b="0" i="0" u="none" strike="noStrike" cap="none">
                  <a:solidFill>
                    <a:srgbClr val="000000"/>
                  </a:solidFill>
                  <a:latin typeface="Public Sans"/>
                  <a:ea typeface="Public Sans"/>
                  <a:cs typeface="Public Sans"/>
                  <a:sym typeface="Public Sans"/>
                </a:endParaRPr>
              </a:p>
            </p:txBody>
          </p:sp>
          <p:sp>
            <p:nvSpPr>
              <p:cNvPr id="1412" name="Google Shape;1412;p8"/>
              <p:cNvSpPr txBox="1"/>
              <p:nvPr/>
            </p:nvSpPr>
            <p:spPr>
              <a:xfrm>
                <a:off x="724286" y="1951673"/>
                <a:ext cx="1039500" cy="332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Food &amp; Nutrition Assistance</a:t>
                </a:r>
                <a:endParaRPr sz="1400" b="0" i="0" u="none" strike="noStrike" cap="none">
                  <a:solidFill>
                    <a:schemeClr val="lt1"/>
                  </a:solidFill>
                  <a:latin typeface="Public Sans"/>
                  <a:ea typeface="Public Sans"/>
                  <a:cs typeface="Public Sans"/>
                  <a:sym typeface="Public Sans"/>
                </a:endParaRPr>
              </a:p>
            </p:txBody>
          </p:sp>
          <p:sp>
            <p:nvSpPr>
              <p:cNvPr id="1413" name="Google Shape;1413;p8"/>
              <p:cNvSpPr txBox="1"/>
              <p:nvPr/>
            </p:nvSpPr>
            <p:spPr>
              <a:xfrm>
                <a:off x="724278" y="2663848"/>
                <a:ext cx="956100" cy="332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Housing Assistance</a:t>
                </a:r>
                <a:endParaRPr sz="1400" b="0" i="0" u="none" strike="noStrike" cap="none">
                  <a:solidFill>
                    <a:srgbClr val="000000"/>
                  </a:solidFill>
                  <a:latin typeface="Public Sans"/>
                  <a:ea typeface="Public Sans"/>
                  <a:cs typeface="Public Sans"/>
                  <a:sym typeface="Public Sans"/>
                </a:endParaRPr>
              </a:p>
            </p:txBody>
          </p:sp>
        </p:grpSp>
        <p:grpSp>
          <p:nvGrpSpPr>
            <p:cNvPr id="1414" name="Google Shape;1414;p8"/>
            <p:cNvGrpSpPr/>
            <p:nvPr/>
          </p:nvGrpSpPr>
          <p:grpSpPr>
            <a:xfrm>
              <a:off x="376563" y="664028"/>
              <a:ext cx="987600" cy="472200"/>
              <a:chOff x="376563" y="778884"/>
              <a:chExt cx="987600" cy="472200"/>
            </a:xfrm>
          </p:grpSpPr>
          <p:sp>
            <p:nvSpPr>
              <p:cNvPr id="1415" name="Google Shape;1415;p8"/>
              <p:cNvSpPr/>
              <p:nvPr/>
            </p:nvSpPr>
            <p:spPr>
              <a:xfrm>
                <a:off x="376563" y="778884"/>
                <a:ext cx="987600" cy="4722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416" name="Google Shape;1416;p8"/>
              <p:cNvSpPr txBox="1"/>
              <p:nvPr/>
            </p:nvSpPr>
            <p:spPr>
              <a:xfrm>
                <a:off x="385413" y="778884"/>
                <a:ext cx="969900" cy="472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Income Security</a:t>
                </a:r>
                <a:endParaRPr sz="900" b="0" i="0" u="none" strike="noStrike" cap="none">
                  <a:solidFill>
                    <a:srgbClr val="000000"/>
                  </a:solidFill>
                  <a:latin typeface="Public Sans"/>
                  <a:ea typeface="Public Sans"/>
                  <a:cs typeface="Public Sans"/>
                  <a:sym typeface="Public Sans"/>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9"/>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Law &amp; Justice</a:t>
            </a:r>
            <a:endParaRPr sz="1050" dirty="0">
              <a:solidFill>
                <a:schemeClr val="dk1"/>
              </a:solidFill>
              <a:latin typeface="Public Sans"/>
              <a:ea typeface="Public Sans"/>
              <a:cs typeface="Public Sans"/>
              <a:sym typeface="Public Sans"/>
            </a:endParaRPr>
          </a:p>
        </p:txBody>
      </p:sp>
      <p:grpSp>
        <p:nvGrpSpPr>
          <p:cNvPr id="1422" name="Google Shape;1422;p9"/>
          <p:cNvGrpSpPr/>
          <p:nvPr/>
        </p:nvGrpSpPr>
        <p:grpSpPr>
          <a:xfrm>
            <a:off x="481505" y="663802"/>
            <a:ext cx="1267385" cy="3633173"/>
            <a:chOff x="633905" y="663802"/>
            <a:chExt cx="1267385" cy="3633173"/>
          </a:xfrm>
        </p:grpSpPr>
        <p:sp>
          <p:nvSpPr>
            <p:cNvPr id="1423" name="Google Shape;1423;p9"/>
            <p:cNvSpPr/>
            <p:nvPr/>
          </p:nvSpPr>
          <p:spPr>
            <a:xfrm>
              <a:off x="704998" y="1094124"/>
              <a:ext cx="164700" cy="279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424" name="Google Shape;1424;p9"/>
            <p:cNvGrpSpPr/>
            <p:nvPr/>
          </p:nvGrpSpPr>
          <p:grpSpPr>
            <a:xfrm>
              <a:off x="633905" y="663802"/>
              <a:ext cx="987600" cy="475500"/>
              <a:chOff x="595249" y="782948"/>
              <a:chExt cx="987600" cy="475500"/>
            </a:xfrm>
          </p:grpSpPr>
          <p:sp>
            <p:nvSpPr>
              <p:cNvPr id="1425" name="Google Shape;1425;p9"/>
              <p:cNvSpPr/>
              <p:nvPr/>
            </p:nvSpPr>
            <p:spPr>
              <a:xfrm>
                <a:off x="595249" y="782948"/>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426" name="Google Shape;1426;p9"/>
              <p:cNvSpPr txBox="1"/>
              <p:nvPr/>
            </p:nvSpPr>
            <p:spPr>
              <a:xfrm>
                <a:off x="605450" y="782948"/>
                <a:ext cx="9672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Law Enforcement Activities</a:t>
                </a:r>
                <a:endParaRPr sz="1400" b="0" i="0" u="none" strike="noStrike" cap="none">
                  <a:solidFill>
                    <a:srgbClr val="000000"/>
                  </a:solidFill>
                  <a:latin typeface="Public Sans"/>
                  <a:ea typeface="Public Sans"/>
                  <a:cs typeface="Public Sans"/>
                  <a:sym typeface="Public Sans"/>
                </a:endParaRPr>
              </a:p>
            </p:txBody>
          </p:sp>
        </p:grpSp>
        <p:sp>
          <p:nvSpPr>
            <p:cNvPr id="1427" name="Google Shape;1427;p9"/>
            <p:cNvSpPr/>
            <p:nvPr/>
          </p:nvSpPr>
          <p:spPr>
            <a:xfrm>
              <a:off x="704998" y="1170325"/>
              <a:ext cx="164700" cy="68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28" name="Google Shape;1428;p9"/>
            <p:cNvSpPr/>
            <p:nvPr/>
          </p:nvSpPr>
          <p:spPr>
            <a:xfrm>
              <a:off x="704998" y="1170325"/>
              <a:ext cx="164700" cy="1107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29" name="Google Shape;1429;p9"/>
            <p:cNvSpPr/>
            <p:nvPr/>
          </p:nvSpPr>
          <p:spPr>
            <a:xfrm>
              <a:off x="704998" y="1170325"/>
              <a:ext cx="164700" cy="159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30" name="Google Shape;1430;p9"/>
            <p:cNvSpPr/>
            <p:nvPr/>
          </p:nvSpPr>
          <p:spPr>
            <a:xfrm>
              <a:off x="704998" y="1170325"/>
              <a:ext cx="164700" cy="2050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31" name="Google Shape;1431;p9"/>
            <p:cNvSpPr/>
            <p:nvPr/>
          </p:nvSpPr>
          <p:spPr>
            <a:xfrm>
              <a:off x="704998" y="1523450"/>
              <a:ext cx="164700" cy="2137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32" name="Google Shape;1432;p9"/>
            <p:cNvSpPr/>
            <p:nvPr/>
          </p:nvSpPr>
          <p:spPr>
            <a:xfrm>
              <a:off x="704998" y="1898864"/>
              <a:ext cx="164700" cy="2211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33" name="Google Shape;1433;p9"/>
            <p:cNvSpPr txBox="1"/>
            <p:nvPr/>
          </p:nvSpPr>
          <p:spPr>
            <a:xfrm>
              <a:off x="913390" y="1657312"/>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Fugitive &amp; Criminal Apprehension* </a:t>
              </a:r>
              <a:endParaRPr sz="900" b="0" i="0" u="none" strike="noStrike" cap="none">
                <a:solidFill>
                  <a:srgbClr val="000000"/>
                </a:solidFill>
                <a:latin typeface="Public Sans"/>
                <a:ea typeface="Public Sans"/>
                <a:cs typeface="Public Sans"/>
                <a:sym typeface="Public Sans"/>
              </a:endParaRPr>
            </a:p>
          </p:txBody>
        </p:sp>
        <p:sp>
          <p:nvSpPr>
            <p:cNvPr id="1434" name="Google Shape;1434;p9"/>
            <p:cNvSpPr txBox="1"/>
            <p:nvPr/>
          </p:nvSpPr>
          <p:spPr>
            <a:xfrm>
              <a:off x="913390" y="2112525"/>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Immigration &amp; Naturalization* </a:t>
              </a:r>
              <a:endParaRPr sz="1400" b="0" i="0" u="none" strike="noStrike" cap="none">
                <a:solidFill>
                  <a:srgbClr val="000000"/>
                </a:solidFill>
                <a:latin typeface="Public Sans"/>
                <a:ea typeface="Public Sans"/>
                <a:cs typeface="Public Sans"/>
                <a:sym typeface="Public Sans"/>
              </a:endParaRPr>
            </a:p>
          </p:txBody>
        </p:sp>
        <p:sp>
          <p:nvSpPr>
            <p:cNvPr id="1435" name="Google Shape;1435;p9"/>
            <p:cNvSpPr txBox="1"/>
            <p:nvPr/>
          </p:nvSpPr>
          <p:spPr>
            <a:xfrm>
              <a:off x="913390" y="1202100"/>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Execute Court Order</a:t>
              </a:r>
              <a:endParaRPr sz="1400" b="0" i="0" u="none" strike="noStrike" cap="none">
                <a:solidFill>
                  <a:srgbClr val="000000"/>
                </a:solidFill>
                <a:latin typeface="Public Sans"/>
                <a:ea typeface="Public Sans"/>
                <a:cs typeface="Public Sans"/>
                <a:sym typeface="Public Sans"/>
              </a:endParaRPr>
            </a:p>
          </p:txBody>
        </p:sp>
        <p:sp>
          <p:nvSpPr>
            <p:cNvPr id="1436" name="Google Shape;1436;p9"/>
            <p:cNvSpPr txBox="1"/>
            <p:nvPr/>
          </p:nvSpPr>
          <p:spPr>
            <a:xfrm>
              <a:off x="913390" y="3933375"/>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Witness Protection</a:t>
              </a:r>
              <a:endParaRPr sz="1400" b="0" i="0" u="none" strike="noStrike" cap="none">
                <a:solidFill>
                  <a:srgbClr val="000000"/>
                </a:solidFill>
                <a:latin typeface="Public Sans"/>
                <a:ea typeface="Public Sans"/>
                <a:cs typeface="Public Sans"/>
                <a:sym typeface="Public Sans"/>
              </a:endParaRPr>
            </a:p>
          </p:txBody>
        </p:sp>
        <p:sp>
          <p:nvSpPr>
            <p:cNvPr id="1437" name="Google Shape;1437;p9"/>
            <p:cNvSpPr txBox="1"/>
            <p:nvPr/>
          </p:nvSpPr>
          <p:spPr>
            <a:xfrm>
              <a:off x="913390" y="3022950"/>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Patrol Enforcement</a:t>
              </a:r>
              <a:endParaRPr sz="1400" b="0" i="0" u="none" strike="noStrike" cap="none">
                <a:solidFill>
                  <a:srgbClr val="000000"/>
                </a:solidFill>
                <a:latin typeface="Public Sans"/>
                <a:ea typeface="Public Sans"/>
                <a:cs typeface="Public Sans"/>
                <a:sym typeface="Public Sans"/>
              </a:endParaRPr>
            </a:p>
          </p:txBody>
        </p:sp>
        <p:sp>
          <p:nvSpPr>
            <p:cNvPr id="1438" name="Google Shape;1438;p9"/>
            <p:cNvSpPr txBox="1"/>
            <p:nvPr/>
          </p:nvSpPr>
          <p:spPr>
            <a:xfrm>
              <a:off x="913390" y="2567737"/>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Incident Management</a:t>
              </a:r>
              <a:endParaRPr sz="1400" b="0" i="0" u="none" strike="noStrike" cap="none">
                <a:solidFill>
                  <a:srgbClr val="000000"/>
                </a:solidFill>
                <a:latin typeface="Public Sans"/>
                <a:ea typeface="Public Sans"/>
                <a:cs typeface="Public Sans"/>
                <a:sym typeface="Public Sans"/>
              </a:endParaRPr>
            </a:p>
          </p:txBody>
        </p:sp>
        <p:sp>
          <p:nvSpPr>
            <p:cNvPr id="1439" name="Google Shape;1439;p9"/>
            <p:cNvSpPr txBox="1"/>
            <p:nvPr/>
          </p:nvSpPr>
          <p:spPr>
            <a:xfrm>
              <a:off x="913390" y="3478162"/>
              <a:ext cx="987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Substance Control* (TBC)</a:t>
              </a:r>
              <a:endParaRPr sz="900" b="0" i="0" u="none" strike="noStrike" cap="none">
                <a:solidFill>
                  <a:srgbClr val="000000"/>
                </a:solidFill>
                <a:latin typeface="Public Sans"/>
                <a:ea typeface="Public Sans"/>
                <a:cs typeface="Public Sans"/>
                <a:sym typeface="Public Sans"/>
              </a:endParaRPr>
            </a:p>
          </p:txBody>
        </p:sp>
      </p:grpSp>
      <p:sp>
        <p:nvSpPr>
          <p:cNvPr id="1440" name="Google Shape;1440;p9"/>
          <p:cNvSpPr/>
          <p:nvPr/>
        </p:nvSpPr>
        <p:spPr>
          <a:xfrm>
            <a:off x="869567" y="4739002"/>
            <a:ext cx="914580" cy="386373"/>
          </a:xfrm>
          <a:prstGeom prst="roundRect">
            <a:avLst>
              <a:gd name="adj" fmla="val 10000"/>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1" name="Google Shape;1441;p9"/>
          <p:cNvGrpSpPr/>
          <p:nvPr/>
        </p:nvGrpSpPr>
        <p:grpSpPr>
          <a:xfrm>
            <a:off x="1861120" y="667102"/>
            <a:ext cx="1145388" cy="3051582"/>
            <a:chOff x="1896334" y="667102"/>
            <a:chExt cx="1145388" cy="3051582"/>
          </a:xfrm>
        </p:grpSpPr>
        <p:grpSp>
          <p:nvGrpSpPr>
            <p:cNvPr id="1442" name="Google Shape;1442;p9"/>
            <p:cNvGrpSpPr/>
            <p:nvPr/>
          </p:nvGrpSpPr>
          <p:grpSpPr>
            <a:xfrm>
              <a:off x="1957497" y="1083475"/>
              <a:ext cx="164397" cy="2450026"/>
              <a:chOff x="1957525" y="1083475"/>
              <a:chExt cx="192300" cy="2450026"/>
            </a:xfrm>
          </p:grpSpPr>
          <p:sp>
            <p:nvSpPr>
              <p:cNvPr id="1443" name="Google Shape;1443;p9"/>
              <p:cNvSpPr/>
              <p:nvPr/>
            </p:nvSpPr>
            <p:spPr>
              <a:xfrm>
                <a:off x="1957525" y="1083475"/>
                <a:ext cx="192300" cy="30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44" name="Google Shape;1444;p9"/>
              <p:cNvSpPr/>
              <p:nvPr/>
            </p:nvSpPr>
            <p:spPr>
              <a:xfrm>
                <a:off x="1957525" y="1159675"/>
                <a:ext cx="192300" cy="673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45" name="Google Shape;1445;p9"/>
              <p:cNvSpPr/>
              <p:nvPr/>
            </p:nvSpPr>
            <p:spPr>
              <a:xfrm>
                <a:off x="1957525" y="1159675"/>
                <a:ext cx="192300" cy="110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46" name="Google Shape;1446;p9"/>
              <p:cNvSpPr/>
              <p:nvPr/>
            </p:nvSpPr>
            <p:spPr>
              <a:xfrm>
                <a:off x="1957525" y="1159675"/>
                <a:ext cx="192300" cy="152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47" name="Google Shape;1447;p9"/>
              <p:cNvSpPr/>
              <p:nvPr/>
            </p:nvSpPr>
            <p:spPr>
              <a:xfrm>
                <a:off x="1957525" y="1159675"/>
                <a:ext cx="192300" cy="1950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48" name="Google Shape;1448;p9"/>
              <p:cNvSpPr/>
              <p:nvPr/>
            </p:nvSpPr>
            <p:spPr>
              <a:xfrm>
                <a:off x="1957525" y="1167101"/>
                <a:ext cx="192300" cy="2366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sp>
          <p:nvSpPr>
            <p:cNvPr id="1449" name="Google Shape;1449;p9"/>
            <p:cNvSpPr txBox="1"/>
            <p:nvPr/>
          </p:nvSpPr>
          <p:spPr>
            <a:xfrm>
              <a:off x="2149822" y="1632697"/>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Courtroom Logistics</a:t>
              </a:r>
              <a:endParaRPr sz="900" b="0" i="0" u="none" strike="noStrike" cap="none">
                <a:solidFill>
                  <a:schemeClr val="lt1"/>
                </a:solidFill>
                <a:latin typeface="Public Sans"/>
                <a:ea typeface="Public Sans"/>
                <a:cs typeface="Public Sans"/>
                <a:sym typeface="Public Sans"/>
              </a:endParaRPr>
            </a:p>
          </p:txBody>
        </p:sp>
        <p:sp>
          <p:nvSpPr>
            <p:cNvPr id="1450" name="Google Shape;1450;p9"/>
            <p:cNvSpPr txBox="1"/>
            <p:nvPr/>
          </p:nvSpPr>
          <p:spPr>
            <a:xfrm>
              <a:off x="2149822" y="2063294"/>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Legal Defense</a:t>
              </a:r>
              <a:endParaRPr sz="900" b="0" i="0" u="none" strike="noStrike" cap="none">
                <a:solidFill>
                  <a:srgbClr val="000000"/>
                </a:solidFill>
                <a:latin typeface="Public Sans"/>
                <a:ea typeface="Public Sans"/>
                <a:cs typeface="Public Sans"/>
                <a:sym typeface="Public Sans"/>
              </a:endParaRPr>
            </a:p>
          </p:txBody>
        </p:sp>
        <p:sp>
          <p:nvSpPr>
            <p:cNvPr id="1451" name="Google Shape;1451;p9"/>
            <p:cNvSpPr txBox="1"/>
            <p:nvPr/>
          </p:nvSpPr>
          <p:spPr>
            <a:xfrm>
              <a:off x="2149822" y="2493890"/>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Legal Prosecution &amp; Litigation</a:t>
              </a:r>
              <a:endParaRPr sz="900" b="0" i="0" u="none" strike="noStrike" cap="none">
                <a:solidFill>
                  <a:srgbClr val="000000"/>
                </a:solidFill>
                <a:latin typeface="Public Sans"/>
                <a:ea typeface="Public Sans"/>
                <a:cs typeface="Public Sans"/>
                <a:sym typeface="Public Sans"/>
              </a:endParaRPr>
            </a:p>
          </p:txBody>
        </p:sp>
        <p:sp>
          <p:nvSpPr>
            <p:cNvPr id="1452" name="Google Shape;1452;p9"/>
            <p:cNvSpPr txBox="1"/>
            <p:nvPr/>
          </p:nvSpPr>
          <p:spPr>
            <a:xfrm>
              <a:off x="2149822" y="2924487"/>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Resolution Facilitation</a:t>
              </a:r>
              <a:endParaRPr sz="900" b="0" i="0" u="none" strike="noStrike" cap="none">
                <a:solidFill>
                  <a:srgbClr val="000000"/>
                </a:solidFill>
                <a:latin typeface="Public Sans"/>
                <a:ea typeface="Public Sans"/>
                <a:cs typeface="Public Sans"/>
                <a:sym typeface="Public Sans"/>
              </a:endParaRPr>
            </a:p>
          </p:txBody>
        </p:sp>
        <p:sp>
          <p:nvSpPr>
            <p:cNvPr id="1453" name="Google Shape;1453;p9"/>
            <p:cNvSpPr txBox="1"/>
            <p:nvPr/>
          </p:nvSpPr>
          <p:spPr>
            <a:xfrm>
              <a:off x="2149822" y="1202100"/>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Adjudicate Non-Judicial Requests</a:t>
              </a:r>
              <a:endParaRPr sz="900" b="0" i="0" u="none" strike="noStrike" cap="none">
                <a:solidFill>
                  <a:srgbClr val="000000"/>
                </a:solidFill>
                <a:latin typeface="Public Sans"/>
                <a:ea typeface="Public Sans"/>
                <a:cs typeface="Public Sans"/>
                <a:sym typeface="Public Sans"/>
              </a:endParaRPr>
            </a:p>
          </p:txBody>
        </p:sp>
        <p:sp>
          <p:nvSpPr>
            <p:cNvPr id="1454" name="Google Shape;1454;p9"/>
            <p:cNvSpPr txBox="1"/>
            <p:nvPr/>
          </p:nvSpPr>
          <p:spPr>
            <a:xfrm>
              <a:off x="2149822" y="3355084"/>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Seized Asset Management</a:t>
              </a:r>
              <a:endParaRPr sz="900" b="0" i="0" u="none" strike="noStrike" cap="none">
                <a:solidFill>
                  <a:srgbClr val="000000"/>
                </a:solidFill>
                <a:latin typeface="Public Sans"/>
                <a:ea typeface="Public Sans"/>
                <a:cs typeface="Public Sans"/>
                <a:sym typeface="Public Sans"/>
              </a:endParaRPr>
            </a:p>
          </p:txBody>
        </p:sp>
        <p:grpSp>
          <p:nvGrpSpPr>
            <p:cNvPr id="1455" name="Google Shape;1455;p9"/>
            <p:cNvGrpSpPr/>
            <p:nvPr/>
          </p:nvGrpSpPr>
          <p:grpSpPr>
            <a:xfrm>
              <a:off x="1896334" y="667102"/>
              <a:ext cx="977400" cy="468900"/>
              <a:chOff x="1842656" y="759694"/>
              <a:chExt cx="977400" cy="468900"/>
            </a:xfrm>
          </p:grpSpPr>
          <p:sp>
            <p:nvSpPr>
              <p:cNvPr id="1456" name="Google Shape;1456;p9"/>
              <p:cNvSpPr/>
              <p:nvPr/>
            </p:nvSpPr>
            <p:spPr>
              <a:xfrm>
                <a:off x="1842656" y="759694"/>
                <a:ext cx="977400" cy="4689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457" name="Google Shape;1457;p9"/>
              <p:cNvSpPr txBox="1"/>
              <p:nvPr/>
            </p:nvSpPr>
            <p:spPr>
              <a:xfrm>
                <a:off x="1842656" y="766144"/>
                <a:ext cx="977400" cy="4560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Litigative &amp; Judicial Activities</a:t>
                </a:r>
                <a:endParaRPr sz="900" b="1" i="0" u="none" strike="noStrike" cap="none">
                  <a:solidFill>
                    <a:schemeClr val="dk1"/>
                  </a:solidFill>
                  <a:latin typeface="Public Sans"/>
                  <a:ea typeface="Public Sans"/>
                  <a:cs typeface="Public Sans"/>
                  <a:sym typeface="Public Sans"/>
                </a:endParaRPr>
              </a:p>
            </p:txBody>
          </p:sp>
        </p:grpSp>
      </p:grpSp>
      <p:sp>
        <p:nvSpPr>
          <p:cNvPr id="1458" name="Google Shape;1458;p9"/>
          <p:cNvSpPr txBox="1"/>
          <p:nvPr/>
        </p:nvSpPr>
        <p:spPr>
          <a:xfrm>
            <a:off x="-4750" y="4757125"/>
            <a:ext cx="4114200" cy="386400"/>
          </a:xfrm>
          <a:prstGeom prst="rect">
            <a:avLst/>
          </a:prstGeom>
          <a:solidFill>
            <a:srgbClr val="EFEFE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900" b="0" i="0" u="none" strike="noStrike" cap="none">
                <a:solidFill>
                  <a:srgbClr val="003C71"/>
                </a:solidFill>
                <a:latin typeface="Public Sans"/>
                <a:ea typeface="Public Sans"/>
                <a:cs typeface="Public Sans"/>
                <a:sym typeface="Public Sans"/>
              </a:rPr>
              <a:t>*Tentatively considered business capabilities but still under discussion by workgroup. There may be other services supporting them.</a:t>
            </a:r>
            <a:endParaRPr sz="900" b="0" i="0" u="none" strike="noStrike" cap="none">
              <a:solidFill>
                <a:srgbClr val="003C71"/>
              </a:solidFill>
              <a:latin typeface="Public Sans"/>
              <a:ea typeface="Public Sans"/>
              <a:cs typeface="Public Sans"/>
              <a:sym typeface="Public Sans"/>
            </a:endParaRPr>
          </a:p>
        </p:txBody>
      </p:sp>
      <p:sp>
        <p:nvSpPr>
          <p:cNvPr id="1459" name="Google Shape;145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21</a:t>
            </a:fld>
            <a:endParaRPr/>
          </a:p>
        </p:txBody>
      </p:sp>
      <p:grpSp>
        <p:nvGrpSpPr>
          <p:cNvPr id="1460" name="Google Shape;1460;p9"/>
          <p:cNvGrpSpPr/>
          <p:nvPr/>
        </p:nvGrpSpPr>
        <p:grpSpPr>
          <a:xfrm>
            <a:off x="4465721" y="663802"/>
            <a:ext cx="1328977" cy="3785501"/>
            <a:chOff x="4488303" y="663802"/>
            <a:chExt cx="1328977" cy="3785501"/>
          </a:xfrm>
        </p:grpSpPr>
        <p:grpSp>
          <p:nvGrpSpPr>
            <p:cNvPr id="1461" name="Google Shape;1461;p9"/>
            <p:cNvGrpSpPr/>
            <p:nvPr/>
          </p:nvGrpSpPr>
          <p:grpSpPr>
            <a:xfrm>
              <a:off x="4568380" y="1126753"/>
              <a:ext cx="1248900" cy="3322550"/>
              <a:chOff x="4499550" y="1145525"/>
              <a:chExt cx="1248900" cy="3322550"/>
            </a:xfrm>
          </p:grpSpPr>
          <p:sp>
            <p:nvSpPr>
              <p:cNvPr id="1462" name="Google Shape;1462;p9"/>
              <p:cNvSpPr/>
              <p:nvPr/>
            </p:nvSpPr>
            <p:spPr>
              <a:xfrm>
                <a:off x="4499550" y="1145525"/>
                <a:ext cx="164700" cy="177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3" name="Google Shape;1463;p9"/>
              <p:cNvSpPr/>
              <p:nvPr/>
            </p:nvSpPr>
            <p:spPr>
              <a:xfrm>
                <a:off x="4499550" y="1312072"/>
                <a:ext cx="164700" cy="455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4" name="Google Shape;1464;p9"/>
              <p:cNvSpPr/>
              <p:nvPr/>
            </p:nvSpPr>
            <p:spPr>
              <a:xfrm>
                <a:off x="4499550" y="1312072"/>
                <a:ext cx="164700" cy="954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5" name="Google Shape;1465;p9"/>
              <p:cNvSpPr/>
              <p:nvPr/>
            </p:nvSpPr>
            <p:spPr>
              <a:xfrm>
                <a:off x="4499550" y="1312073"/>
                <a:ext cx="164700" cy="1371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6" name="Google Shape;1466;p9"/>
              <p:cNvSpPr/>
              <p:nvPr/>
            </p:nvSpPr>
            <p:spPr>
              <a:xfrm>
                <a:off x="4499550" y="1312073"/>
                <a:ext cx="164700" cy="1816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7" name="Google Shape;1467;p9"/>
              <p:cNvSpPr/>
              <p:nvPr/>
            </p:nvSpPr>
            <p:spPr>
              <a:xfrm>
                <a:off x="4499550" y="1769273"/>
                <a:ext cx="164700" cy="1764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8" name="Google Shape;1468;p9"/>
              <p:cNvSpPr/>
              <p:nvPr/>
            </p:nvSpPr>
            <p:spPr>
              <a:xfrm>
                <a:off x="4499550" y="2226473"/>
                <a:ext cx="164700" cy="1738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69" name="Google Shape;1469;p9"/>
              <p:cNvSpPr/>
              <p:nvPr/>
            </p:nvSpPr>
            <p:spPr>
              <a:xfrm>
                <a:off x="4499550" y="2683674"/>
                <a:ext cx="164700" cy="169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470" name="Google Shape;1470;p9"/>
              <p:cNvGrpSpPr/>
              <p:nvPr/>
            </p:nvGrpSpPr>
            <p:grpSpPr>
              <a:xfrm>
                <a:off x="4710150" y="1202100"/>
                <a:ext cx="1038300" cy="3265975"/>
                <a:chOff x="4710150" y="1202100"/>
                <a:chExt cx="1038300" cy="3265975"/>
              </a:xfrm>
            </p:grpSpPr>
            <p:sp>
              <p:nvSpPr>
                <p:cNvPr id="1471" name="Google Shape;1471;p9"/>
                <p:cNvSpPr txBox="1"/>
                <p:nvPr/>
              </p:nvSpPr>
              <p:spPr>
                <a:xfrm>
                  <a:off x="4710150" y="2104513"/>
                  <a:ext cx="891900" cy="3078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Crime Scene Emergency</a:t>
                  </a:r>
                  <a:endParaRPr sz="900" b="0" i="0" u="none" strike="noStrike" cap="none">
                    <a:solidFill>
                      <a:schemeClr val="lt1"/>
                    </a:solidFill>
                    <a:latin typeface="Public Sans"/>
                    <a:ea typeface="Public Sans"/>
                    <a:cs typeface="Public Sans"/>
                    <a:sym typeface="Public Sans"/>
                  </a:endParaRPr>
                </a:p>
              </p:txBody>
            </p:sp>
            <p:sp>
              <p:nvSpPr>
                <p:cNvPr id="1472" name="Google Shape;1472;p9"/>
                <p:cNvSpPr txBox="1"/>
                <p:nvPr/>
              </p:nvSpPr>
              <p:spPr>
                <a:xfrm>
                  <a:off x="4710150" y="3006477"/>
                  <a:ext cx="8919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Humint</a:t>
                  </a:r>
                  <a:endParaRPr sz="900" b="0" i="0" u="none" strike="noStrike" cap="none">
                    <a:solidFill>
                      <a:srgbClr val="000000"/>
                    </a:solidFill>
                    <a:latin typeface="Public Sans"/>
                    <a:ea typeface="Public Sans"/>
                    <a:cs typeface="Public Sans"/>
                    <a:sym typeface="Public Sans"/>
                  </a:endParaRPr>
                </a:p>
              </p:txBody>
            </p:sp>
            <p:sp>
              <p:nvSpPr>
                <p:cNvPr id="1473" name="Google Shape;1473;p9"/>
                <p:cNvSpPr txBox="1"/>
                <p:nvPr/>
              </p:nvSpPr>
              <p:spPr>
                <a:xfrm>
                  <a:off x="4710150" y="1202100"/>
                  <a:ext cx="8919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Biometrics</a:t>
                  </a:r>
                  <a:endParaRPr sz="900" b="0" i="0" u="none" strike="noStrike" cap="none">
                    <a:solidFill>
                      <a:schemeClr val="lt1"/>
                    </a:solidFill>
                    <a:latin typeface="Public Sans"/>
                    <a:ea typeface="Public Sans"/>
                    <a:cs typeface="Public Sans"/>
                    <a:sym typeface="Public Sans"/>
                  </a:endParaRPr>
                </a:p>
              </p:txBody>
            </p:sp>
            <p:sp>
              <p:nvSpPr>
                <p:cNvPr id="1474" name="Google Shape;1474;p9"/>
                <p:cNvSpPr txBox="1"/>
                <p:nvPr/>
              </p:nvSpPr>
              <p:spPr>
                <a:xfrm>
                  <a:off x="4710150" y="1547240"/>
                  <a:ext cx="891900" cy="45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Public Sans"/>
                      <a:ea typeface="Public Sans"/>
                      <a:cs typeface="Public Sans"/>
                      <a:sym typeface="Public Sans"/>
                    </a:rPr>
                    <a:t>Centralized Intelligence Analytics</a:t>
                  </a:r>
                  <a:endParaRPr sz="900" b="0" i="0" u="none" strike="noStrike" cap="none">
                    <a:solidFill>
                      <a:srgbClr val="000000"/>
                    </a:solidFill>
                    <a:latin typeface="Public Sans"/>
                    <a:ea typeface="Public Sans"/>
                    <a:cs typeface="Public Sans"/>
                    <a:sym typeface="Public Sans"/>
                  </a:endParaRPr>
                </a:p>
              </p:txBody>
            </p:sp>
            <p:sp>
              <p:nvSpPr>
                <p:cNvPr id="1475" name="Google Shape;1475;p9"/>
                <p:cNvSpPr txBox="1"/>
                <p:nvPr/>
              </p:nvSpPr>
              <p:spPr>
                <a:xfrm>
                  <a:off x="4710150" y="2556202"/>
                  <a:ext cx="8919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Digital</a:t>
                  </a:r>
                  <a:endParaRPr sz="1400" b="0" i="0" u="none" strike="noStrike" cap="none">
                    <a:solidFill>
                      <a:srgbClr val="000000"/>
                    </a:solidFill>
                    <a:latin typeface="Public Sans"/>
                    <a:ea typeface="Public Sans"/>
                    <a:cs typeface="Public Sans"/>
                    <a:sym typeface="Public Sans"/>
                  </a:endParaRPr>
                </a:p>
              </p:txBody>
            </p:sp>
            <p:sp>
              <p:nvSpPr>
                <p:cNvPr id="1476" name="Google Shape;1476;p9"/>
                <p:cNvSpPr txBox="1"/>
                <p:nvPr/>
              </p:nvSpPr>
              <p:spPr>
                <a:xfrm>
                  <a:off x="4710150" y="3402100"/>
                  <a:ext cx="10383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900" b="0" i="0" u="none" strike="noStrike" cap="none">
                      <a:solidFill>
                        <a:srgbClr val="000000"/>
                      </a:solidFill>
                      <a:latin typeface="Public Sans"/>
                      <a:ea typeface="Public Sans"/>
                      <a:cs typeface="Public Sans"/>
                      <a:sym typeface="Public Sans"/>
                    </a:rPr>
                    <a:t>Internal Emergency Response</a:t>
                  </a:r>
                  <a:endParaRPr sz="900" b="0" i="0" u="none" strike="noStrike" cap="none">
                    <a:solidFill>
                      <a:srgbClr val="000000"/>
                    </a:solidFill>
                    <a:latin typeface="Public Sans"/>
                    <a:ea typeface="Public Sans"/>
                    <a:cs typeface="Public Sans"/>
                    <a:sym typeface="Public Sans"/>
                  </a:endParaRPr>
                </a:p>
              </p:txBody>
            </p:sp>
            <p:sp>
              <p:nvSpPr>
                <p:cNvPr id="1477" name="Google Shape;1477;p9"/>
                <p:cNvSpPr txBox="1"/>
                <p:nvPr/>
              </p:nvSpPr>
              <p:spPr>
                <a:xfrm>
                  <a:off x="4710150" y="3834775"/>
                  <a:ext cx="10383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900" b="0" i="0" u="none" strike="noStrike" cap="none">
                      <a:solidFill>
                        <a:srgbClr val="000000"/>
                      </a:solidFill>
                      <a:latin typeface="Public Sans"/>
                      <a:ea typeface="Public Sans"/>
                      <a:cs typeface="Public Sans"/>
                      <a:sym typeface="Public Sans"/>
                    </a:rPr>
                    <a:t>Organic</a:t>
                  </a:r>
                  <a:endParaRPr sz="900" b="0" i="0" u="none" strike="noStrike" cap="none">
                    <a:solidFill>
                      <a:srgbClr val="000000"/>
                    </a:solidFill>
                    <a:latin typeface="Public Sans"/>
                    <a:ea typeface="Public Sans"/>
                    <a:cs typeface="Public Sans"/>
                    <a:sym typeface="Public Sans"/>
                  </a:endParaRPr>
                </a:p>
              </p:txBody>
            </p:sp>
            <p:sp>
              <p:nvSpPr>
                <p:cNvPr id="1478" name="Google Shape;1478;p9"/>
                <p:cNvSpPr txBox="1"/>
                <p:nvPr/>
              </p:nvSpPr>
              <p:spPr>
                <a:xfrm>
                  <a:off x="4710150" y="4234375"/>
                  <a:ext cx="10383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900" b="0" i="0" u="none" strike="noStrike" cap="none">
                      <a:solidFill>
                        <a:srgbClr val="000000"/>
                      </a:solidFill>
                      <a:latin typeface="Public Sans"/>
                      <a:ea typeface="Public Sans"/>
                      <a:cs typeface="Public Sans"/>
                      <a:sym typeface="Public Sans"/>
                    </a:rPr>
                    <a:t>Surveillance</a:t>
                  </a:r>
                  <a:endParaRPr sz="900" b="0" i="0" u="none" strike="noStrike" cap="none">
                    <a:solidFill>
                      <a:srgbClr val="000000"/>
                    </a:solidFill>
                    <a:latin typeface="Public Sans"/>
                    <a:ea typeface="Public Sans"/>
                    <a:cs typeface="Public Sans"/>
                    <a:sym typeface="Public Sans"/>
                  </a:endParaRPr>
                </a:p>
              </p:txBody>
            </p:sp>
          </p:grpSp>
        </p:grpSp>
        <p:grpSp>
          <p:nvGrpSpPr>
            <p:cNvPr id="1479" name="Google Shape;1479;p9"/>
            <p:cNvGrpSpPr/>
            <p:nvPr/>
          </p:nvGrpSpPr>
          <p:grpSpPr>
            <a:xfrm>
              <a:off x="4488303" y="663802"/>
              <a:ext cx="987300" cy="475500"/>
              <a:chOff x="4408021" y="723604"/>
              <a:chExt cx="987300" cy="475500"/>
            </a:xfrm>
          </p:grpSpPr>
          <p:sp>
            <p:nvSpPr>
              <p:cNvPr id="1480" name="Google Shape;1480;p9"/>
              <p:cNvSpPr/>
              <p:nvPr/>
            </p:nvSpPr>
            <p:spPr>
              <a:xfrm>
                <a:off x="4413655" y="723604"/>
                <a:ext cx="9762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481" name="Google Shape;1481;p9"/>
              <p:cNvSpPr txBox="1"/>
              <p:nvPr/>
            </p:nvSpPr>
            <p:spPr>
              <a:xfrm>
                <a:off x="4408021" y="733354"/>
                <a:ext cx="987300" cy="4560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Collect &amp; Analyze Intelligence</a:t>
                </a:r>
                <a:endParaRPr sz="900" b="1" i="0" u="none" strike="noStrike" cap="none">
                  <a:solidFill>
                    <a:schemeClr val="dk1"/>
                  </a:solidFill>
                  <a:latin typeface="Public Sans"/>
                  <a:ea typeface="Public Sans"/>
                  <a:cs typeface="Public Sans"/>
                  <a:sym typeface="Public Sans"/>
                </a:endParaRPr>
              </a:p>
            </p:txBody>
          </p:sp>
        </p:grpSp>
      </p:grpSp>
      <p:grpSp>
        <p:nvGrpSpPr>
          <p:cNvPr id="1482" name="Google Shape;1482;p9"/>
          <p:cNvGrpSpPr/>
          <p:nvPr/>
        </p:nvGrpSpPr>
        <p:grpSpPr>
          <a:xfrm>
            <a:off x="3163128" y="663802"/>
            <a:ext cx="1145974" cy="1851864"/>
            <a:chOff x="3187218" y="663802"/>
            <a:chExt cx="1145974" cy="1851864"/>
          </a:xfrm>
        </p:grpSpPr>
        <p:sp>
          <p:nvSpPr>
            <p:cNvPr id="1483" name="Google Shape;1483;p9"/>
            <p:cNvSpPr/>
            <p:nvPr/>
          </p:nvSpPr>
          <p:spPr>
            <a:xfrm>
              <a:off x="3237630" y="1083475"/>
              <a:ext cx="164400" cy="289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84" name="Google Shape;1484;p9"/>
            <p:cNvSpPr txBox="1"/>
            <p:nvPr/>
          </p:nvSpPr>
          <p:spPr>
            <a:xfrm>
              <a:off x="3441292" y="1202100"/>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Criminal Incarceration</a:t>
              </a:r>
              <a:endParaRPr sz="900" b="0" i="0" u="none" strike="noStrike" cap="none">
                <a:solidFill>
                  <a:schemeClr val="lt1"/>
                </a:solidFill>
                <a:latin typeface="Public Sans"/>
                <a:ea typeface="Public Sans"/>
                <a:cs typeface="Public Sans"/>
                <a:sym typeface="Public Sans"/>
              </a:endParaRPr>
            </a:p>
          </p:txBody>
        </p:sp>
        <p:sp>
          <p:nvSpPr>
            <p:cNvPr id="1485" name="Google Shape;1485;p9"/>
            <p:cNvSpPr/>
            <p:nvPr/>
          </p:nvSpPr>
          <p:spPr>
            <a:xfrm>
              <a:off x="3237628" y="1159678"/>
              <a:ext cx="164400" cy="732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86" name="Google Shape;1486;p9"/>
            <p:cNvSpPr txBox="1"/>
            <p:nvPr/>
          </p:nvSpPr>
          <p:spPr>
            <a:xfrm>
              <a:off x="3441292" y="2152066"/>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Criminal Rehabilitation</a:t>
              </a:r>
              <a:endParaRPr sz="900" b="0" i="0" u="none" strike="noStrike" cap="none">
                <a:solidFill>
                  <a:schemeClr val="lt1"/>
                </a:solidFill>
                <a:latin typeface="Public Sans"/>
                <a:ea typeface="Public Sans"/>
                <a:cs typeface="Public Sans"/>
                <a:sym typeface="Public Sans"/>
              </a:endParaRPr>
            </a:p>
          </p:txBody>
        </p:sp>
        <p:sp>
          <p:nvSpPr>
            <p:cNvPr id="1487" name="Google Shape;1487;p9"/>
            <p:cNvSpPr txBox="1"/>
            <p:nvPr/>
          </p:nvSpPr>
          <p:spPr>
            <a:xfrm>
              <a:off x="3441292" y="1677083"/>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Criminal Management</a:t>
              </a:r>
              <a:endParaRPr sz="900" b="0" i="0" u="none" strike="noStrike" cap="none">
                <a:solidFill>
                  <a:schemeClr val="lt1"/>
                </a:solidFill>
                <a:latin typeface="Public Sans"/>
                <a:ea typeface="Public Sans"/>
                <a:cs typeface="Public Sans"/>
                <a:sym typeface="Public Sans"/>
              </a:endParaRPr>
            </a:p>
          </p:txBody>
        </p:sp>
        <p:sp>
          <p:nvSpPr>
            <p:cNvPr id="1488" name="Google Shape;1488;p9"/>
            <p:cNvSpPr/>
            <p:nvPr/>
          </p:nvSpPr>
          <p:spPr>
            <a:xfrm>
              <a:off x="3237350" y="1849276"/>
              <a:ext cx="164400" cy="47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489" name="Google Shape;1489;p9"/>
            <p:cNvGrpSpPr/>
            <p:nvPr/>
          </p:nvGrpSpPr>
          <p:grpSpPr>
            <a:xfrm>
              <a:off x="3187218" y="663802"/>
              <a:ext cx="987600" cy="475500"/>
              <a:chOff x="3122865" y="718770"/>
              <a:chExt cx="987600" cy="475500"/>
            </a:xfrm>
          </p:grpSpPr>
          <p:sp>
            <p:nvSpPr>
              <p:cNvPr id="1490" name="Google Shape;1490;p9"/>
              <p:cNvSpPr/>
              <p:nvPr/>
            </p:nvSpPr>
            <p:spPr>
              <a:xfrm>
                <a:off x="3122865" y="71877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491" name="Google Shape;1491;p9"/>
              <p:cNvSpPr txBox="1"/>
              <p:nvPr/>
            </p:nvSpPr>
            <p:spPr>
              <a:xfrm>
                <a:off x="3122865" y="728520"/>
                <a:ext cx="987600" cy="4560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Correctional Activities</a:t>
                </a:r>
                <a:endParaRPr sz="900" b="1" i="0" u="none" strike="noStrike" cap="none">
                  <a:solidFill>
                    <a:schemeClr val="dk1"/>
                  </a:solidFill>
                  <a:latin typeface="Public Sans"/>
                  <a:ea typeface="Public Sans"/>
                  <a:cs typeface="Public Sans"/>
                  <a:sym typeface="Public Sans"/>
                </a:endParaRPr>
              </a:p>
            </p:txBody>
          </p:sp>
        </p:grpSp>
      </p:grpSp>
      <p:grpSp>
        <p:nvGrpSpPr>
          <p:cNvPr id="1492" name="Google Shape;1492;p9"/>
          <p:cNvGrpSpPr/>
          <p:nvPr/>
        </p:nvGrpSpPr>
        <p:grpSpPr>
          <a:xfrm>
            <a:off x="5951318" y="663814"/>
            <a:ext cx="1134813" cy="2122284"/>
            <a:chOff x="5789087" y="663814"/>
            <a:chExt cx="1134813" cy="2122284"/>
          </a:xfrm>
        </p:grpSpPr>
        <p:grpSp>
          <p:nvGrpSpPr>
            <p:cNvPr id="1493" name="Google Shape;1493;p9"/>
            <p:cNvGrpSpPr/>
            <p:nvPr/>
          </p:nvGrpSpPr>
          <p:grpSpPr>
            <a:xfrm>
              <a:off x="5831675" y="1116775"/>
              <a:ext cx="1092225" cy="1669323"/>
              <a:chOff x="5831675" y="1116775"/>
              <a:chExt cx="1092225" cy="1669323"/>
            </a:xfrm>
          </p:grpSpPr>
          <p:sp>
            <p:nvSpPr>
              <p:cNvPr id="1494" name="Google Shape;1494;p9"/>
              <p:cNvSpPr txBox="1"/>
              <p:nvPr/>
            </p:nvSpPr>
            <p:spPr>
              <a:xfrm>
                <a:off x="6032000" y="1202100"/>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Intelligence Community</a:t>
                </a:r>
                <a:endParaRPr sz="1400" b="0" i="0" u="none" strike="noStrike" cap="none">
                  <a:solidFill>
                    <a:srgbClr val="000000"/>
                  </a:solidFill>
                  <a:latin typeface="Public Sans"/>
                  <a:ea typeface="Public Sans"/>
                  <a:cs typeface="Public Sans"/>
                  <a:sym typeface="Public Sans"/>
                </a:endParaRPr>
              </a:p>
            </p:txBody>
          </p:sp>
          <p:sp>
            <p:nvSpPr>
              <p:cNvPr id="1495" name="Google Shape;1495;p9"/>
              <p:cNvSpPr/>
              <p:nvPr/>
            </p:nvSpPr>
            <p:spPr>
              <a:xfrm>
                <a:off x="5831675" y="1116775"/>
                <a:ext cx="164700" cy="279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96" name="Google Shape;1496;p9"/>
              <p:cNvSpPr txBox="1"/>
              <p:nvPr/>
            </p:nvSpPr>
            <p:spPr>
              <a:xfrm>
                <a:off x="6032000" y="2552398"/>
                <a:ext cx="7653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Public</a:t>
                </a:r>
                <a:endParaRPr sz="1400" b="0" i="0" u="none" strike="noStrike" cap="none">
                  <a:solidFill>
                    <a:srgbClr val="000000"/>
                  </a:solidFill>
                  <a:latin typeface="Public Sans"/>
                  <a:ea typeface="Public Sans"/>
                  <a:cs typeface="Public Sans"/>
                  <a:sym typeface="Public Sans"/>
                </a:endParaRPr>
              </a:p>
            </p:txBody>
          </p:sp>
          <p:sp>
            <p:nvSpPr>
              <p:cNvPr id="1497" name="Google Shape;1497;p9"/>
              <p:cNvSpPr/>
              <p:nvPr/>
            </p:nvSpPr>
            <p:spPr>
              <a:xfrm>
                <a:off x="5831675" y="1312074"/>
                <a:ext cx="164700" cy="544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498" name="Google Shape;1498;p9"/>
              <p:cNvSpPr txBox="1"/>
              <p:nvPr/>
            </p:nvSpPr>
            <p:spPr>
              <a:xfrm>
                <a:off x="6032000" y="1680399"/>
                <a:ext cx="891900" cy="36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Law Enforcement</a:t>
                </a:r>
                <a:endParaRPr sz="1400" b="0" i="0" u="none" strike="noStrike" cap="none">
                  <a:solidFill>
                    <a:srgbClr val="000000"/>
                  </a:solidFill>
                  <a:latin typeface="Public Sans"/>
                  <a:ea typeface="Public Sans"/>
                  <a:cs typeface="Public Sans"/>
                  <a:sym typeface="Public Sans"/>
                </a:endParaRPr>
              </a:p>
            </p:txBody>
          </p:sp>
          <p:sp>
            <p:nvSpPr>
              <p:cNvPr id="1499" name="Google Shape;1499;p9"/>
              <p:cNvSpPr/>
              <p:nvPr/>
            </p:nvSpPr>
            <p:spPr>
              <a:xfrm>
                <a:off x="5831675" y="1312074"/>
                <a:ext cx="164700" cy="966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00" name="Google Shape;1500;p9"/>
              <p:cNvSpPr/>
              <p:nvPr/>
            </p:nvSpPr>
            <p:spPr>
              <a:xfrm>
                <a:off x="5831675" y="1312074"/>
                <a:ext cx="164700" cy="1378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01" name="Google Shape;1501;p9"/>
              <p:cNvSpPr txBox="1"/>
              <p:nvPr/>
            </p:nvSpPr>
            <p:spPr>
              <a:xfrm>
                <a:off x="6032000" y="2158699"/>
                <a:ext cx="891900" cy="279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Private Sector</a:t>
                </a:r>
                <a:endParaRPr sz="1400" b="0" i="0" u="none" strike="noStrike" cap="none">
                  <a:solidFill>
                    <a:srgbClr val="000000"/>
                  </a:solidFill>
                  <a:latin typeface="Public Sans"/>
                  <a:ea typeface="Public Sans"/>
                  <a:cs typeface="Public Sans"/>
                  <a:sym typeface="Public Sans"/>
                </a:endParaRPr>
              </a:p>
            </p:txBody>
          </p:sp>
        </p:grpSp>
        <p:grpSp>
          <p:nvGrpSpPr>
            <p:cNvPr id="1502" name="Google Shape;1502;p9"/>
            <p:cNvGrpSpPr/>
            <p:nvPr/>
          </p:nvGrpSpPr>
          <p:grpSpPr>
            <a:xfrm>
              <a:off x="5789087" y="663814"/>
              <a:ext cx="987778" cy="475475"/>
              <a:chOff x="5654750" y="714575"/>
              <a:chExt cx="987778" cy="418221"/>
            </a:xfrm>
          </p:grpSpPr>
          <p:sp>
            <p:nvSpPr>
              <p:cNvPr id="1503" name="Google Shape;1503;p9"/>
              <p:cNvSpPr/>
              <p:nvPr/>
            </p:nvSpPr>
            <p:spPr>
              <a:xfrm>
                <a:off x="5654928" y="721196"/>
                <a:ext cx="987600" cy="4116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504" name="Google Shape;1504;p9"/>
              <p:cNvSpPr txBox="1"/>
              <p:nvPr/>
            </p:nvSpPr>
            <p:spPr>
              <a:xfrm>
                <a:off x="5654750" y="714575"/>
                <a:ext cx="987600" cy="4116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Information Sharing</a:t>
                </a:r>
                <a:endParaRPr sz="1400" b="0" i="0" u="none" strike="noStrike" cap="none">
                  <a:solidFill>
                    <a:schemeClr val="dk1"/>
                  </a:solidFill>
                  <a:latin typeface="Public Sans"/>
                  <a:ea typeface="Public Sans"/>
                  <a:cs typeface="Public Sans"/>
                  <a:sym typeface="Public Sans"/>
                </a:endParaRPr>
              </a:p>
            </p:txBody>
          </p:sp>
        </p:grpSp>
      </p:grpSp>
      <p:grpSp>
        <p:nvGrpSpPr>
          <p:cNvPr id="1505" name="Google Shape;1505;p9"/>
          <p:cNvGrpSpPr/>
          <p:nvPr/>
        </p:nvGrpSpPr>
        <p:grpSpPr>
          <a:xfrm>
            <a:off x="7242750" y="657579"/>
            <a:ext cx="1109275" cy="1075570"/>
            <a:chOff x="7090350" y="657579"/>
            <a:chExt cx="1109275" cy="1075570"/>
          </a:xfrm>
        </p:grpSpPr>
        <p:sp>
          <p:nvSpPr>
            <p:cNvPr id="1506" name="Google Shape;1506;p9"/>
            <p:cNvSpPr/>
            <p:nvPr/>
          </p:nvSpPr>
          <p:spPr>
            <a:xfrm>
              <a:off x="7176225" y="1105375"/>
              <a:ext cx="164700" cy="233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07" name="Google Shape;1507;p9"/>
            <p:cNvSpPr txBox="1"/>
            <p:nvPr/>
          </p:nvSpPr>
          <p:spPr>
            <a:xfrm>
              <a:off x="7398025" y="1202100"/>
              <a:ext cx="8016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Browsing</a:t>
              </a:r>
              <a:endParaRPr sz="900" b="0" i="0" u="none" strike="noStrike" cap="none">
                <a:solidFill>
                  <a:schemeClr val="lt1"/>
                </a:solidFill>
                <a:latin typeface="Public Sans"/>
                <a:ea typeface="Public Sans"/>
                <a:cs typeface="Public Sans"/>
                <a:sym typeface="Public Sans"/>
              </a:endParaRPr>
            </a:p>
          </p:txBody>
        </p:sp>
        <p:sp>
          <p:nvSpPr>
            <p:cNvPr id="1508" name="Google Shape;1508;p9"/>
            <p:cNvSpPr/>
            <p:nvPr/>
          </p:nvSpPr>
          <p:spPr>
            <a:xfrm>
              <a:off x="7176225" y="1312075"/>
              <a:ext cx="164700" cy="30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09" name="Google Shape;1509;p9"/>
            <p:cNvSpPr txBox="1"/>
            <p:nvPr/>
          </p:nvSpPr>
          <p:spPr>
            <a:xfrm>
              <a:off x="7398025" y="1499449"/>
              <a:ext cx="765300" cy="233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Hosting</a:t>
              </a:r>
              <a:endParaRPr sz="900" b="0" i="0" u="none" strike="noStrike" cap="none">
                <a:solidFill>
                  <a:schemeClr val="lt1"/>
                </a:solidFill>
                <a:latin typeface="Public Sans"/>
                <a:ea typeface="Public Sans"/>
                <a:cs typeface="Public Sans"/>
                <a:sym typeface="Public Sans"/>
              </a:endParaRPr>
            </a:p>
          </p:txBody>
        </p:sp>
        <p:grpSp>
          <p:nvGrpSpPr>
            <p:cNvPr id="1510" name="Google Shape;1510;p9"/>
            <p:cNvGrpSpPr/>
            <p:nvPr/>
          </p:nvGrpSpPr>
          <p:grpSpPr>
            <a:xfrm>
              <a:off x="7090350" y="657579"/>
              <a:ext cx="976506" cy="487946"/>
              <a:chOff x="5566350" y="684652"/>
              <a:chExt cx="976506" cy="487946"/>
            </a:xfrm>
          </p:grpSpPr>
          <p:sp>
            <p:nvSpPr>
              <p:cNvPr id="1511" name="Google Shape;1511;p9"/>
              <p:cNvSpPr/>
              <p:nvPr/>
            </p:nvSpPr>
            <p:spPr>
              <a:xfrm>
                <a:off x="5566356" y="697098"/>
                <a:ext cx="9765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512" name="Google Shape;1512;p9"/>
              <p:cNvSpPr txBox="1"/>
              <p:nvPr/>
            </p:nvSpPr>
            <p:spPr>
              <a:xfrm>
                <a:off x="5566350" y="684652"/>
                <a:ext cx="9765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Mis-attributable</a:t>
                </a:r>
                <a:endParaRPr sz="900" b="1" i="0" u="none" strike="noStrike" cap="none">
                  <a:solidFill>
                    <a:schemeClr val="dk1"/>
                  </a:solidFill>
                  <a:latin typeface="Public Sans"/>
                  <a:ea typeface="Public Sans"/>
                  <a:cs typeface="Public Sans"/>
                  <a:sym typeface="Public Sans"/>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7"/>
          <p:cNvSpPr txBox="1">
            <a:spLocks noGrp="1"/>
          </p:cNvSpPr>
          <p:nvPr>
            <p:ph type="title"/>
          </p:nvPr>
        </p:nvSpPr>
        <p:spPr>
          <a:xfrm>
            <a:off x="-4750" y="0"/>
            <a:ext cx="4357500" cy="306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Natural Resources, Environment, &amp; Agriculture</a:t>
            </a:r>
            <a:endParaRPr dirty="0">
              <a:solidFill>
                <a:schemeClr val="dk1"/>
              </a:solidFill>
              <a:latin typeface="Public Sans"/>
              <a:ea typeface="Public Sans"/>
              <a:cs typeface="Public Sans"/>
              <a:sym typeface="Public Sans"/>
            </a:endParaRPr>
          </a:p>
        </p:txBody>
      </p:sp>
      <p:grpSp>
        <p:nvGrpSpPr>
          <p:cNvPr id="1518" name="Google Shape;1518;p7"/>
          <p:cNvGrpSpPr/>
          <p:nvPr/>
        </p:nvGrpSpPr>
        <p:grpSpPr>
          <a:xfrm>
            <a:off x="3604983" y="674493"/>
            <a:ext cx="1082772" cy="4008782"/>
            <a:chOff x="3604983" y="674493"/>
            <a:chExt cx="1082772" cy="4008782"/>
          </a:xfrm>
        </p:grpSpPr>
        <p:sp>
          <p:nvSpPr>
            <p:cNvPr id="1519" name="Google Shape;1519;p7"/>
            <p:cNvSpPr txBox="1"/>
            <p:nvPr/>
          </p:nvSpPr>
          <p:spPr>
            <a:xfrm>
              <a:off x="3863055" y="1197575"/>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Climatological Analysis</a:t>
              </a:r>
              <a:endParaRPr sz="1400" b="0" i="0" u="none" strike="noStrike" cap="none">
                <a:solidFill>
                  <a:srgbClr val="000000"/>
                </a:solidFill>
                <a:latin typeface="Public Sans"/>
                <a:ea typeface="Public Sans"/>
                <a:cs typeface="Public Sans"/>
                <a:sym typeface="Public Sans"/>
              </a:endParaRPr>
            </a:p>
          </p:txBody>
        </p:sp>
        <p:sp>
          <p:nvSpPr>
            <p:cNvPr id="1520" name="Google Shape;1520;p7"/>
            <p:cNvSpPr txBox="1"/>
            <p:nvPr/>
          </p:nvSpPr>
          <p:spPr>
            <a:xfrm>
              <a:off x="3863055" y="1648004"/>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Consulting </a:t>
              </a:r>
              <a:endParaRPr sz="1400" b="0" i="0" u="none" strike="noStrike" cap="none">
                <a:solidFill>
                  <a:srgbClr val="000000"/>
                </a:solidFill>
                <a:latin typeface="Public Sans"/>
                <a:ea typeface="Public Sans"/>
                <a:cs typeface="Public Sans"/>
                <a:sym typeface="Public Sans"/>
              </a:endParaRPr>
            </a:p>
          </p:txBody>
        </p:sp>
        <p:sp>
          <p:nvSpPr>
            <p:cNvPr id="1521" name="Google Shape;1521;p7"/>
            <p:cNvSpPr txBox="1"/>
            <p:nvPr/>
          </p:nvSpPr>
          <p:spPr>
            <a:xfrm>
              <a:off x="3863055" y="2098432"/>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Monitoring &amp; Forecasting</a:t>
              </a:r>
              <a:endParaRPr sz="1400" b="0" i="0" u="none" strike="noStrike" cap="none">
                <a:solidFill>
                  <a:schemeClr val="lt1"/>
                </a:solidFill>
                <a:latin typeface="Public Sans"/>
                <a:ea typeface="Public Sans"/>
                <a:cs typeface="Public Sans"/>
                <a:sym typeface="Public Sans"/>
              </a:endParaRPr>
            </a:p>
          </p:txBody>
        </p:sp>
        <p:sp>
          <p:nvSpPr>
            <p:cNvPr id="1522" name="Google Shape;1522;p7"/>
            <p:cNvSpPr txBox="1"/>
            <p:nvPr/>
          </p:nvSpPr>
          <p:spPr>
            <a:xfrm>
              <a:off x="3863055" y="2548861"/>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Remediation &amp; Conservation</a:t>
              </a:r>
              <a:endParaRPr sz="1400" b="0" i="0" u="none" strike="noStrike" cap="none">
                <a:solidFill>
                  <a:srgbClr val="000000"/>
                </a:solidFill>
                <a:latin typeface="Public Sans"/>
                <a:ea typeface="Public Sans"/>
                <a:cs typeface="Public Sans"/>
                <a:sym typeface="Public Sans"/>
              </a:endParaRPr>
            </a:p>
          </p:txBody>
        </p:sp>
        <p:sp>
          <p:nvSpPr>
            <p:cNvPr id="1523" name="Google Shape;1523;p7"/>
            <p:cNvSpPr txBox="1"/>
            <p:nvPr/>
          </p:nvSpPr>
          <p:spPr>
            <a:xfrm>
              <a:off x="3863055" y="2999289"/>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Risk Mitigation</a:t>
              </a:r>
              <a:endParaRPr sz="1400" b="0" i="0" u="none" strike="noStrike" cap="none">
                <a:solidFill>
                  <a:srgbClr val="000000"/>
                </a:solidFill>
                <a:latin typeface="Public Sans"/>
                <a:ea typeface="Public Sans"/>
                <a:cs typeface="Public Sans"/>
                <a:sym typeface="Public Sans"/>
              </a:endParaRPr>
            </a:p>
          </p:txBody>
        </p:sp>
        <p:sp>
          <p:nvSpPr>
            <p:cNvPr id="1524" name="Google Shape;1524;p7"/>
            <p:cNvSpPr txBox="1"/>
            <p:nvPr/>
          </p:nvSpPr>
          <p:spPr>
            <a:xfrm>
              <a:off x="3863055" y="3449718"/>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Site Stewardship</a:t>
              </a:r>
              <a:endParaRPr sz="1400" b="0" i="0" u="none" strike="noStrike" cap="none">
                <a:solidFill>
                  <a:srgbClr val="000000"/>
                </a:solidFill>
                <a:latin typeface="Public Sans"/>
                <a:ea typeface="Public Sans"/>
                <a:cs typeface="Public Sans"/>
                <a:sym typeface="Public Sans"/>
              </a:endParaRPr>
            </a:p>
          </p:txBody>
        </p:sp>
        <p:sp>
          <p:nvSpPr>
            <p:cNvPr id="1525" name="Google Shape;1525;p7"/>
            <p:cNvSpPr txBox="1"/>
            <p:nvPr/>
          </p:nvSpPr>
          <p:spPr>
            <a:xfrm>
              <a:off x="3863055" y="3900146"/>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Waste Management</a:t>
              </a:r>
              <a:endParaRPr sz="1400" b="0" i="0" u="none" strike="noStrike" cap="none">
                <a:solidFill>
                  <a:srgbClr val="000000"/>
                </a:solidFill>
                <a:latin typeface="Public Sans"/>
                <a:ea typeface="Public Sans"/>
                <a:cs typeface="Public Sans"/>
                <a:sym typeface="Public Sans"/>
              </a:endParaRPr>
            </a:p>
          </p:txBody>
        </p:sp>
        <p:sp>
          <p:nvSpPr>
            <p:cNvPr id="1526" name="Google Shape;1526;p7"/>
            <p:cNvSpPr txBox="1"/>
            <p:nvPr/>
          </p:nvSpPr>
          <p:spPr>
            <a:xfrm>
              <a:off x="3863055" y="4350575"/>
              <a:ext cx="824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Pollution Prevention &amp; Control</a:t>
              </a:r>
              <a:endParaRPr sz="1400" b="0" i="0" u="none" strike="noStrike" cap="none">
                <a:solidFill>
                  <a:srgbClr val="000000"/>
                </a:solidFill>
                <a:latin typeface="Public Sans"/>
                <a:ea typeface="Public Sans"/>
                <a:cs typeface="Public Sans"/>
                <a:sym typeface="Public Sans"/>
              </a:endParaRPr>
            </a:p>
          </p:txBody>
        </p:sp>
        <p:grpSp>
          <p:nvGrpSpPr>
            <p:cNvPr id="1527" name="Google Shape;1527;p7"/>
            <p:cNvGrpSpPr/>
            <p:nvPr/>
          </p:nvGrpSpPr>
          <p:grpSpPr>
            <a:xfrm>
              <a:off x="3604983" y="674493"/>
              <a:ext cx="987737" cy="472429"/>
              <a:chOff x="3518330" y="393410"/>
              <a:chExt cx="987737" cy="347400"/>
            </a:xfrm>
          </p:grpSpPr>
          <p:sp>
            <p:nvSpPr>
              <p:cNvPr id="1528" name="Google Shape;1528;p7"/>
              <p:cNvSpPr/>
              <p:nvPr/>
            </p:nvSpPr>
            <p:spPr>
              <a:xfrm>
                <a:off x="3518330"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7"/>
              <p:cNvSpPr txBox="1"/>
              <p:nvPr/>
            </p:nvSpPr>
            <p:spPr>
              <a:xfrm>
                <a:off x="3528667" y="403700"/>
                <a:ext cx="9774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Environmental Management </a:t>
                </a:r>
                <a:endParaRPr sz="1400" b="0" i="0" u="none" strike="noStrike" cap="none">
                  <a:solidFill>
                    <a:srgbClr val="000000"/>
                  </a:solidFill>
                  <a:latin typeface="Public Sans"/>
                  <a:ea typeface="Public Sans"/>
                  <a:cs typeface="Public Sans"/>
                  <a:sym typeface="Public Sans"/>
                </a:endParaRPr>
              </a:p>
            </p:txBody>
          </p:sp>
        </p:grpSp>
        <p:sp>
          <p:nvSpPr>
            <p:cNvPr id="1530" name="Google Shape;1530;p7"/>
            <p:cNvSpPr/>
            <p:nvPr/>
          </p:nvSpPr>
          <p:spPr>
            <a:xfrm>
              <a:off x="3707575" y="1160625"/>
              <a:ext cx="116100" cy="216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1" name="Google Shape;1531;p7"/>
            <p:cNvSpPr/>
            <p:nvPr/>
          </p:nvSpPr>
          <p:spPr>
            <a:xfrm>
              <a:off x="3707575" y="1160625"/>
              <a:ext cx="116100" cy="65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2" name="Google Shape;1532;p7"/>
            <p:cNvSpPr/>
            <p:nvPr/>
          </p:nvSpPr>
          <p:spPr>
            <a:xfrm>
              <a:off x="3707575" y="1160625"/>
              <a:ext cx="116100" cy="1093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3" name="Google Shape;1533;p7"/>
            <p:cNvSpPr/>
            <p:nvPr/>
          </p:nvSpPr>
          <p:spPr>
            <a:xfrm>
              <a:off x="3707575" y="1160625"/>
              <a:ext cx="116100" cy="1555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4" name="Google Shape;1534;p7"/>
            <p:cNvSpPr/>
            <p:nvPr/>
          </p:nvSpPr>
          <p:spPr>
            <a:xfrm>
              <a:off x="3707575" y="1160625"/>
              <a:ext cx="116100" cy="2031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5" name="Google Shape;1535;p7"/>
            <p:cNvSpPr/>
            <p:nvPr/>
          </p:nvSpPr>
          <p:spPr>
            <a:xfrm>
              <a:off x="3707575" y="1160625"/>
              <a:ext cx="116100" cy="2462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6" name="Google Shape;1536;p7"/>
            <p:cNvSpPr/>
            <p:nvPr/>
          </p:nvSpPr>
          <p:spPr>
            <a:xfrm>
              <a:off x="3707575" y="1160625"/>
              <a:ext cx="116100" cy="290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37" name="Google Shape;1537;p7"/>
            <p:cNvSpPr/>
            <p:nvPr/>
          </p:nvSpPr>
          <p:spPr>
            <a:xfrm>
              <a:off x="3707581" y="1146925"/>
              <a:ext cx="116100" cy="3369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538" name="Google Shape;1538;p7"/>
          <p:cNvGrpSpPr/>
          <p:nvPr/>
        </p:nvGrpSpPr>
        <p:grpSpPr>
          <a:xfrm>
            <a:off x="4737241" y="674493"/>
            <a:ext cx="1070558" cy="2683957"/>
            <a:chOff x="4737241" y="674493"/>
            <a:chExt cx="1070558" cy="2683957"/>
          </a:xfrm>
        </p:grpSpPr>
        <p:sp>
          <p:nvSpPr>
            <p:cNvPr id="1539" name="Google Shape;1539;p7"/>
            <p:cNvSpPr txBox="1"/>
            <p:nvPr/>
          </p:nvSpPr>
          <p:spPr>
            <a:xfrm>
              <a:off x="4935099" y="1654619"/>
              <a:ext cx="872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Forage/Grazing Practices</a:t>
              </a:r>
              <a:endParaRPr sz="1400" b="0" i="0" u="none" strike="noStrike" cap="none">
                <a:solidFill>
                  <a:schemeClr val="lt1"/>
                </a:solidFill>
                <a:latin typeface="Public Sans"/>
                <a:ea typeface="Public Sans"/>
                <a:cs typeface="Public Sans"/>
                <a:sym typeface="Public Sans"/>
              </a:endParaRPr>
            </a:p>
          </p:txBody>
        </p:sp>
        <p:sp>
          <p:nvSpPr>
            <p:cNvPr id="1540" name="Google Shape;1540;p7"/>
            <p:cNvSpPr txBox="1"/>
            <p:nvPr/>
          </p:nvSpPr>
          <p:spPr>
            <a:xfrm>
              <a:off x="4935099" y="2111663"/>
              <a:ext cx="872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Forest/Timber Management</a:t>
              </a:r>
              <a:endParaRPr sz="1400" b="0" i="0" u="none" strike="noStrike" cap="none">
                <a:solidFill>
                  <a:schemeClr val="lt1"/>
                </a:solidFill>
                <a:latin typeface="Public Sans"/>
                <a:ea typeface="Public Sans"/>
                <a:cs typeface="Public Sans"/>
                <a:sym typeface="Public Sans"/>
              </a:endParaRPr>
            </a:p>
          </p:txBody>
        </p:sp>
        <p:sp>
          <p:nvSpPr>
            <p:cNvPr id="1541" name="Google Shape;1541;p7"/>
            <p:cNvSpPr txBox="1"/>
            <p:nvPr/>
          </p:nvSpPr>
          <p:spPr>
            <a:xfrm>
              <a:off x="4935099" y="2568706"/>
              <a:ext cx="872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NEPA Plan Management</a:t>
              </a:r>
              <a:endParaRPr sz="1400" b="0" i="0" u="none" strike="noStrike" cap="none">
                <a:solidFill>
                  <a:srgbClr val="000000"/>
                </a:solidFill>
                <a:latin typeface="Public Sans"/>
                <a:ea typeface="Public Sans"/>
                <a:cs typeface="Public Sans"/>
                <a:sym typeface="Public Sans"/>
              </a:endParaRPr>
            </a:p>
          </p:txBody>
        </p:sp>
        <p:sp>
          <p:nvSpPr>
            <p:cNvPr id="1542" name="Google Shape;1542;p7"/>
            <p:cNvSpPr txBox="1"/>
            <p:nvPr/>
          </p:nvSpPr>
          <p:spPr>
            <a:xfrm>
              <a:off x="4935099" y="3025750"/>
              <a:ext cx="872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Non-Energy Minerals</a:t>
              </a:r>
              <a:endParaRPr sz="1400" b="0" i="0" u="none" strike="noStrike" cap="none">
                <a:solidFill>
                  <a:srgbClr val="000000"/>
                </a:solidFill>
                <a:latin typeface="Public Sans"/>
                <a:ea typeface="Public Sans"/>
                <a:cs typeface="Public Sans"/>
                <a:sym typeface="Public Sans"/>
              </a:endParaRPr>
            </a:p>
          </p:txBody>
        </p:sp>
        <p:sp>
          <p:nvSpPr>
            <p:cNvPr id="1543" name="Google Shape;1543;p7"/>
            <p:cNvSpPr txBox="1"/>
            <p:nvPr/>
          </p:nvSpPr>
          <p:spPr>
            <a:xfrm>
              <a:off x="4935099" y="1197575"/>
              <a:ext cx="872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Easement Management</a:t>
              </a:r>
              <a:endParaRPr sz="1400" b="0" i="0" u="none" strike="noStrike" cap="none">
                <a:solidFill>
                  <a:srgbClr val="000000"/>
                </a:solidFill>
                <a:latin typeface="Public Sans"/>
                <a:ea typeface="Public Sans"/>
                <a:cs typeface="Public Sans"/>
                <a:sym typeface="Public Sans"/>
              </a:endParaRPr>
            </a:p>
          </p:txBody>
        </p:sp>
        <p:grpSp>
          <p:nvGrpSpPr>
            <p:cNvPr id="1544" name="Google Shape;1544;p7"/>
            <p:cNvGrpSpPr/>
            <p:nvPr/>
          </p:nvGrpSpPr>
          <p:grpSpPr>
            <a:xfrm>
              <a:off x="4737241" y="674493"/>
              <a:ext cx="987751" cy="472429"/>
              <a:chOff x="4796799" y="393410"/>
              <a:chExt cx="987751" cy="347400"/>
            </a:xfrm>
          </p:grpSpPr>
          <p:sp>
            <p:nvSpPr>
              <p:cNvPr id="1545" name="Google Shape;1545;p7"/>
              <p:cNvSpPr/>
              <p:nvPr/>
            </p:nvSpPr>
            <p:spPr>
              <a:xfrm>
                <a:off x="4796799"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7"/>
              <p:cNvSpPr txBox="1"/>
              <p:nvPr/>
            </p:nvSpPr>
            <p:spPr>
              <a:xfrm>
                <a:off x="4807150" y="403700"/>
                <a:ext cx="9774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Land Use</a:t>
                </a:r>
                <a:endParaRPr sz="1400" b="0" i="0" u="none" strike="noStrike" cap="none">
                  <a:solidFill>
                    <a:srgbClr val="000000"/>
                  </a:solidFill>
                  <a:latin typeface="Public Sans"/>
                  <a:ea typeface="Public Sans"/>
                  <a:cs typeface="Public Sans"/>
                  <a:sym typeface="Public Sans"/>
                </a:endParaRPr>
              </a:p>
            </p:txBody>
          </p:sp>
        </p:grpSp>
        <p:sp>
          <p:nvSpPr>
            <p:cNvPr id="1547" name="Google Shape;1547;p7"/>
            <p:cNvSpPr/>
            <p:nvPr/>
          </p:nvSpPr>
          <p:spPr>
            <a:xfrm>
              <a:off x="4807900" y="1160625"/>
              <a:ext cx="106800" cy="222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48" name="Google Shape;1548;p7"/>
            <p:cNvSpPr/>
            <p:nvPr/>
          </p:nvSpPr>
          <p:spPr>
            <a:xfrm>
              <a:off x="4807900" y="1160625"/>
              <a:ext cx="106800" cy="672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49" name="Google Shape;1549;p7"/>
            <p:cNvSpPr/>
            <p:nvPr/>
          </p:nvSpPr>
          <p:spPr>
            <a:xfrm>
              <a:off x="4807907" y="1160626"/>
              <a:ext cx="106809" cy="1148193"/>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50" name="Google Shape;1550;p7"/>
            <p:cNvSpPr/>
            <p:nvPr/>
          </p:nvSpPr>
          <p:spPr>
            <a:xfrm>
              <a:off x="4807900" y="1160625"/>
              <a:ext cx="106800" cy="1586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51" name="Google Shape;1551;p7"/>
            <p:cNvSpPr/>
            <p:nvPr/>
          </p:nvSpPr>
          <p:spPr>
            <a:xfrm>
              <a:off x="4807896" y="1146925"/>
              <a:ext cx="106800" cy="2045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552" name="Google Shape;1552;p7"/>
          <p:cNvGrpSpPr/>
          <p:nvPr/>
        </p:nvGrpSpPr>
        <p:grpSpPr>
          <a:xfrm>
            <a:off x="8032875" y="670297"/>
            <a:ext cx="1111025" cy="2740628"/>
            <a:chOff x="8032875" y="670297"/>
            <a:chExt cx="1111025" cy="2740628"/>
          </a:xfrm>
        </p:grpSpPr>
        <p:sp>
          <p:nvSpPr>
            <p:cNvPr id="1553" name="Google Shape;1553;p7"/>
            <p:cNvSpPr/>
            <p:nvPr/>
          </p:nvSpPr>
          <p:spPr>
            <a:xfrm>
              <a:off x="8042375" y="1137049"/>
              <a:ext cx="246600" cy="3516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1554" name="Google Shape;1554;p7"/>
            <p:cNvSpPr txBox="1"/>
            <p:nvPr/>
          </p:nvSpPr>
          <p:spPr>
            <a:xfrm>
              <a:off x="8322500" y="2390042"/>
              <a:ext cx="821400" cy="519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Disease Control &amp; Prevention</a:t>
              </a:r>
              <a:endParaRPr sz="900" b="1" i="0" u="none" strike="noStrike" cap="none">
                <a:solidFill>
                  <a:schemeClr val="lt1"/>
                </a:solidFill>
                <a:latin typeface="Public Sans"/>
                <a:ea typeface="Public Sans"/>
                <a:cs typeface="Public Sans"/>
                <a:sym typeface="Public Sans"/>
              </a:endParaRPr>
            </a:p>
          </p:txBody>
        </p:sp>
        <p:sp>
          <p:nvSpPr>
            <p:cNvPr id="1555" name="Google Shape;1555;p7"/>
            <p:cNvSpPr txBox="1"/>
            <p:nvPr/>
          </p:nvSpPr>
          <p:spPr>
            <a:xfrm>
              <a:off x="8322500" y="1812858"/>
              <a:ext cx="821400" cy="480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Civil Infrastructure Management</a:t>
              </a:r>
              <a:endParaRPr sz="1400" b="0" i="0" u="none" strike="noStrike" cap="none">
                <a:solidFill>
                  <a:srgbClr val="000000"/>
                </a:solidFill>
                <a:latin typeface="Public Sans"/>
                <a:ea typeface="Public Sans"/>
                <a:cs typeface="Public Sans"/>
                <a:sym typeface="Public Sans"/>
              </a:endParaRPr>
            </a:p>
          </p:txBody>
        </p:sp>
        <p:sp>
          <p:nvSpPr>
            <p:cNvPr id="1556" name="Google Shape;1556;p7"/>
            <p:cNvSpPr txBox="1"/>
            <p:nvPr/>
          </p:nvSpPr>
          <p:spPr>
            <a:xfrm>
              <a:off x="8322500" y="3005325"/>
              <a:ext cx="821400" cy="405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Environmental Technical Assistance</a:t>
              </a:r>
              <a:endParaRPr sz="1400" b="0" i="0" u="none" strike="noStrike" cap="none">
                <a:solidFill>
                  <a:srgbClr val="000000"/>
                </a:solidFill>
                <a:latin typeface="Public Sans"/>
                <a:ea typeface="Public Sans"/>
                <a:cs typeface="Public Sans"/>
                <a:sym typeface="Public Sans"/>
              </a:endParaRPr>
            </a:p>
          </p:txBody>
        </p:sp>
        <p:sp>
          <p:nvSpPr>
            <p:cNvPr id="1557" name="Google Shape;1557;p7"/>
            <p:cNvSpPr txBox="1"/>
            <p:nvPr/>
          </p:nvSpPr>
          <p:spPr>
            <a:xfrm>
              <a:off x="8322500" y="1197575"/>
              <a:ext cx="821400" cy="519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Agricultural Science Leadership Management</a:t>
              </a:r>
              <a:endParaRPr sz="1400" b="0" i="0" u="none" strike="noStrike" cap="none">
                <a:solidFill>
                  <a:srgbClr val="000000"/>
                </a:solidFill>
                <a:latin typeface="Public Sans"/>
                <a:ea typeface="Public Sans"/>
                <a:cs typeface="Public Sans"/>
                <a:sym typeface="Public Sans"/>
              </a:endParaRPr>
            </a:p>
          </p:txBody>
        </p:sp>
        <p:grpSp>
          <p:nvGrpSpPr>
            <p:cNvPr id="1558" name="Google Shape;1558;p7"/>
            <p:cNvGrpSpPr/>
            <p:nvPr/>
          </p:nvGrpSpPr>
          <p:grpSpPr>
            <a:xfrm>
              <a:off x="8086300" y="670297"/>
              <a:ext cx="997950" cy="480822"/>
              <a:chOff x="8086300" y="641050"/>
              <a:chExt cx="997950" cy="480822"/>
            </a:xfrm>
          </p:grpSpPr>
          <p:sp>
            <p:nvSpPr>
              <p:cNvPr id="1559" name="Google Shape;1559;p7"/>
              <p:cNvSpPr/>
              <p:nvPr/>
            </p:nvSpPr>
            <p:spPr>
              <a:xfrm>
                <a:off x="8086300" y="649372"/>
                <a:ext cx="987600" cy="472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7"/>
              <p:cNvSpPr txBox="1"/>
              <p:nvPr/>
            </p:nvSpPr>
            <p:spPr>
              <a:xfrm>
                <a:off x="8096650" y="641050"/>
                <a:ext cx="987600" cy="472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Other Natural Resources</a:t>
                </a:r>
                <a:endParaRPr sz="1400" b="0" i="0" u="none" strike="noStrike" cap="none">
                  <a:solidFill>
                    <a:srgbClr val="000000"/>
                  </a:solidFill>
                  <a:latin typeface="Public Sans"/>
                  <a:ea typeface="Public Sans"/>
                  <a:cs typeface="Public Sans"/>
                  <a:sym typeface="Public Sans"/>
                </a:endParaRPr>
              </a:p>
            </p:txBody>
          </p:sp>
        </p:grpSp>
        <p:sp>
          <p:nvSpPr>
            <p:cNvPr id="1561" name="Google Shape;1561;p7"/>
            <p:cNvSpPr/>
            <p:nvPr/>
          </p:nvSpPr>
          <p:spPr>
            <a:xfrm>
              <a:off x="8032875" y="1333348"/>
              <a:ext cx="268500" cy="13197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1562" name="Google Shape;1562;p7"/>
            <p:cNvSpPr/>
            <p:nvPr/>
          </p:nvSpPr>
          <p:spPr>
            <a:xfrm>
              <a:off x="8032875" y="1909500"/>
              <a:ext cx="268500" cy="12942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sp>
          <p:nvSpPr>
            <p:cNvPr id="1563" name="Google Shape;1563;p7"/>
            <p:cNvSpPr/>
            <p:nvPr/>
          </p:nvSpPr>
          <p:spPr>
            <a:xfrm>
              <a:off x="8032875" y="1190300"/>
              <a:ext cx="268500" cy="868200"/>
            </a:xfrm>
            <a:custGeom>
              <a:avLst/>
              <a:gdLst/>
              <a:ahLst/>
              <a:cxnLst/>
              <a:rect l="l" t="t" r="r" b="b"/>
              <a:pathLst>
                <a:path w="120000" h="120000" extrusionOk="0">
                  <a:moveTo>
                    <a:pt x="60000" y="0"/>
                  </a:moveTo>
                  <a:lnTo>
                    <a:pt x="60000" y="120000"/>
                  </a:lnTo>
                  <a:lnTo>
                    <a:pt x="107819" y="120000"/>
                  </a:lnTo>
                </a:path>
              </a:pathLst>
            </a:custGeom>
            <a:noFill/>
            <a:ln w="12700" cap="flat" cmpd="sng">
              <a:solidFill>
                <a:srgbClr val="003C71"/>
              </a:solidFill>
              <a:prstDash val="solid"/>
              <a:round/>
              <a:headEnd type="none" w="sm" len="sm"/>
              <a:tailEnd type="none" w="sm" len="sm"/>
            </a:ln>
          </p:spPr>
        </p:sp>
      </p:grpSp>
      <p:sp>
        <p:nvSpPr>
          <p:cNvPr id="1564" name="Google Shape;156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grpSp>
        <p:nvGrpSpPr>
          <p:cNvPr id="1565" name="Google Shape;1565;p7"/>
          <p:cNvGrpSpPr/>
          <p:nvPr/>
        </p:nvGrpSpPr>
        <p:grpSpPr>
          <a:xfrm>
            <a:off x="1143511" y="670413"/>
            <a:ext cx="1108439" cy="3560562"/>
            <a:chOff x="1143511" y="670413"/>
            <a:chExt cx="1108439" cy="3560562"/>
          </a:xfrm>
        </p:grpSpPr>
        <p:sp>
          <p:nvSpPr>
            <p:cNvPr id="1566" name="Google Shape;1566;p7"/>
            <p:cNvSpPr txBox="1"/>
            <p:nvPr/>
          </p:nvSpPr>
          <p:spPr>
            <a:xfrm>
              <a:off x="1405950" y="3034092"/>
              <a:ext cx="846000" cy="264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Species Conservation</a:t>
              </a:r>
              <a:endParaRPr sz="1400" b="0" i="0" u="none" strike="noStrike" cap="none">
                <a:solidFill>
                  <a:srgbClr val="000000"/>
                </a:solidFill>
                <a:latin typeface="Public Sans"/>
                <a:ea typeface="Public Sans"/>
                <a:cs typeface="Public Sans"/>
                <a:sym typeface="Public Sans"/>
              </a:endParaRPr>
            </a:p>
          </p:txBody>
        </p:sp>
        <p:sp>
          <p:nvSpPr>
            <p:cNvPr id="1567" name="Google Shape;1567;p7"/>
            <p:cNvSpPr txBox="1"/>
            <p:nvPr/>
          </p:nvSpPr>
          <p:spPr>
            <a:xfrm>
              <a:off x="1405950" y="3837375"/>
              <a:ext cx="8460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Wilderness Area Management</a:t>
              </a:r>
              <a:endParaRPr sz="900" b="0" i="0" u="none" strike="noStrike" cap="none">
                <a:solidFill>
                  <a:srgbClr val="000000"/>
                </a:solidFill>
                <a:latin typeface="Public Sans"/>
                <a:ea typeface="Public Sans"/>
                <a:cs typeface="Public Sans"/>
                <a:sym typeface="Public Sans"/>
              </a:endParaRPr>
            </a:p>
          </p:txBody>
        </p:sp>
        <p:grpSp>
          <p:nvGrpSpPr>
            <p:cNvPr id="1568" name="Google Shape;1568;p7"/>
            <p:cNvGrpSpPr/>
            <p:nvPr/>
          </p:nvGrpSpPr>
          <p:grpSpPr>
            <a:xfrm>
              <a:off x="1143511" y="670413"/>
              <a:ext cx="997958" cy="480589"/>
              <a:chOff x="1103168" y="393410"/>
              <a:chExt cx="997958" cy="353400"/>
            </a:xfrm>
          </p:grpSpPr>
          <p:sp>
            <p:nvSpPr>
              <p:cNvPr id="1569" name="Google Shape;1569;p7"/>
              <p:cNvSpPr/>
              <p:nvPr/>
            </p:nvSpPr>
            <p:spPr>
              <a:xfrm>
                <a:off x="1103168" y="393410"/>
                <a:ext cx="987600" cy="353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7"/>
              <p:cNvSpPr txBox="1"/>
              <p:nvPr/>
            </p:nvSpPr>
            <p:spPr>
              <a:xfrm>
                <a:off x="1113526" y="403750"/>
                <a:ext cx="9876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Conservation &amp; Land Management</a:t>
                </a:r>
                <a:endParaRPr sz="1400" b="0" i="0" u="none" strike="noStrike" cap="none">
                  <a:solidFill>
                    <a:srgbClr val="000000"/>
                  </a:solidFill>
                  <a:latin typeface="Public Sans"/>
                  <a:ea typeface="Public Sans"/>
                  <a:cs typeface="Public Sans"/>
                  <a:sym typeface="Public Sans"/>
                </a:endParaRPr>
              </a:p>
            </p:txBody>
          </p:sp>
        </p:grpSp>
        <p:sp>
          <p:nvSpPr>
            <p:cNvPr id="1571" name="Google Shape;1571;p7"/>
            <p:cNvSpPr txBox="1"/>
            <p:nvPr/>
          </p:nvSpPr>
          <p:spPr>
            <a:xfrm>
              <a:off x="1405950" y="1167125"/>
              <a:ext cx="8460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Coastal Marine Resource Management</a:t>
              </a:r>
              <a:endParaRPr sz="1400" b="0" i="0" u="none" strike="noStrike" cap="none">
                <a:solidFill>
                  <a:srgbClr val="000000"/>
                </a:solidFill>
                <a:latin typeface="Public Sans"/>
                <a:ea typeface="Public Sans"/>
                <a:cs typeface="Public Sans"/>
                <a:sym typeface="Public Sans"/>
              </a:endParaRPr>
            </a:p>
          </p:txBody>
        </p:sp>
        <p:sp>
          <p:nvSpPr>
            <p:cNvPr id="1572" name="Google Shape;1572;p7"/>
            <p:cNvSpPr txBox="1"/>
            <p:nvPr/>
          </p:nvSpPr>
          <p:spPr>
            <a:xfrm>
              <a:off x="1405950" y="2503750"/>
              <a:ext cx="8460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Landscape/ Watershed Management</a:t>
              </a:r>
              <a:endParaRPr sz="1400" b="0" i="0" u="none" strike="noStrike" cap="none">
                <a:solidFill>
                  <a:srgbClr val="000000"/>
                </a:solidFill>
                <a:latin typeface="Public Sans"/>
                <a:ea typeface="Public Sans"/>
                <a:cs typeface="Public Sans"/>
                <a:sym typeface="Public Sans"/>
              </a:endParaRPr>
            </a:p>
          </p:txBody>
        </p:sp>
        <p:sp>
          <p:nvSpPr>
            <p:cNvPr id="1573" name="Google Shape;1573;p7"/>
            <p:cNvSpPr txBox="1"/>
            <p:nvPr/>
          </p:nvSpPr>
          <p:spPr>
            <a:xfrm>
              <a:off x="1405950" y="1697467"/>
              <a:ext cx="846000" cy="264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Habitat Management</a:t>
              </a:r>
              <a:endParaRPr sz="1400" b="0" i="0" u="none" strike="noStrike" cap="none">
                <a:solidFill>
                  <a:srgbClr val="000000"/>
                </a:solidFill>
                <a:latin typeface="Public Sans"/>
                <a:ea typeface="Public Sans"/>
                <a:cs typeface="Public Sans"/>
                <a:sym typeface="Public Sans"/>
              </a:endParaRPr>
            </a:p>
          </p:txBody>
        </p:sp>
        <p:sp>
          <p:nvSpPr>
            <p:cNvPr id="1574" name="Google Shape;1574;p7"/>
            <p:cNvSpPr txBox="1"/>
            <p:nvPr/>
          </p:nvSpPr>
          <p:spPr>
            <a:xfrm>
              <a:off x="1405950" y="2099108"/>
              <a:ext cx="846000" cy="267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Lands Management</a:t>
              </a:r>
              <a:endParaRPr sz="1400" b="0" i="0" u="none" strike="noStrike" cap="none">
                <a:solidFill>
                  <a:schemeClr val="lt1"/>
                </a:solidFill>
                <a:latin typeface="Public Sans"/>
                <a:ea typeface="Public Sans"/>
                <a:cs typeface="Public Sans"/>
                <a:sym typeface="Public Sans"/>
              </a:endParaRPr>
            </a:p>
          </p:txBody>
        </p:sp>
        <p:sp>
          <p:nvSpPr>
            <p:cNvPr id="1575" name="Google Shape;1575;p7"/>
            <p:cNvSpPr txBox="1"/>
            <p:nvPr/>
          </p:nvSpPr>
          <p:spPr>
            <a:xfrm>
              <a:off x="1405950" y="3435733"/>
              <a:ext cx="846000" cy="264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Species Management</a:t>
              </a:r>
              <a:endParaRPr sz="1400" b="0" i="0" u="none" strike="noStrike" cap="none">
                <a:solidFill>
                  <a:srgbClr val="000000"/>
                </a:solidFill>
                <a:latin typeface="Public Sans"/>
                <a:ea typeface="Public Sans"/>
                <a:cs typeface="Public Sans"/>
                <a:sym typeface="Public Sans"/>
              </a:endParaRPr>
            </a:p>
          </p:txBody>
        </p:sp>
        <p:sp>
          <p:nvSpPr>
            <p:cNvPr id="1576" name="Google Shape;1576;p7"/>
            <p:cNvSpPr/>
            <p:nvPr/>
          </p:nvSpPr>
          <p:spPr>
            <a:xfrm>
              <a:off x="1209120" y="2423388"/>
              <a:ext cx="101400" cy="15954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1577" name="Google Shape;1577;p7"/>
            <p:cNvSpPr/>
            <p:nvPr/>
          </p:nvSpPr>
          <p:spPr>
            <a:xfrm>
              <a:off x="1214818" y="2501636"/>
              <a:ext cx="91500" cy="10461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1578" name="Google Shape;1578;p7"/>
            <p:cNvSpPr/>
            <p:nvPr/>
          </p:nvSpPr>
          <p:spPr>
            <a:xfrm>
              <a:off x="1212350" y="1504975"/>
              <a:ext cx="101400" cy="16407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1579" name="Google Shape;1579;p7"/>
            <p:cNvSpPr/>
            <p:nvPr/>
          </p:nvSpPr>
          <p:spPr>
            <a:xfrm>
              <a:off x="1260222" y="1156524"/>
              <a:ext cx="101400" cy="211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80" name="Google Shape;1580;p7"/>
            <p:cNvSpPr/>
            <p:nvPr/>
          </p:nvSpPr>
          <p:spPr>
            <a:xfrm>
              <a:off x="1260225" y="1523225"/>
              <a:ext cx="101400" cy="318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81" name="Google Shape;1581;p7"/>
            <p:cNvSpPr/>
            <p:nvPr/>
          </p:nvSpPr>
          <p:spPr>
            <a:xfrm>
              <a:off x="1260225" y="1943801"/>
              <a:ext cx="101400" cy="318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82" name="Google Shape;1582;p7"/>
            <p:cNvSpPr/>
            <p:nvPr/>
          </p:nvSpPr>
          <p:spPr>
            <a:xfrm>
              <a:off x="1210050" y="1146925"/>
              <a:ext cx="101400" cy="15501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grpSp>
      <p:grpSp>
        <p:nvGrpSpPr>
          <p:cNvPr id="1583" name="Google Shape;1583;p7"/>
          <p:cNvGrpSpPr/>
          <p:nvPr/>
        </p:nvGrpSpPr>
        <p:grpSpPr>
          <a:xfrm>
            <a:off x="2301439" y="671637"/>
            <a:ext cx="1355161" cy="3610561"/>
            <a:chOff x="2301439" y="671637"/>
            <a:chExt cx="1355161" cy="3610561"/>
          </a:xfrm>
        </p:grpSpPr>
        <p:sp>
          <p:nvSpPr>
            <p:cNvPr id="1584" name="Google Shape;1584;p7"/>
            <p:cNvSpPr/>
            <p:nvPr/>
          </p:nvSpPr>
          <p:spPr>
            <a:xfrm>
              <a:off x="2388625" y="2264125"/>
              <a:ext cx="105000" cy="318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85" name="Google Shape;1585;p7"/>
            <p:cNvSpPr/>
            <p:nvPr/>
          </p:nvSpPr>
          <p:spPr>
            <a:xfrm>
              <a:off x="2315670" y="2307525"/>
              <a:ext cx="145500" cy="17973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1586" name="Google Shape;1586;p7"/>
            <p:cNvSpPr/>
            <p:nvPr/>
          </p:nvSpPr>
          <p:spPr>
            <a:xfrm>
              <a:off x="2337100" y="1358675"/>
              <a:ext cx="105000" cy="1797300"/>
            </a:xfrm>
            <a:custGeom>
              <a:avLst/>
              <a:gdLst/>
              <a:ahLst/>
              <a:cxnLst/>
              <a:rect l="l" t="t" r="r" b="b"/>
              <a:pathLst>
                <a:path w="120000" h="120000" extrusionOk="0">
                  <a:moveTo>
                    <a:pt x="60000" y="0"/>
                  </a:moveTo>
                  <a:lnTo>
                    <a:pt x="60000" y="120000"/>
                  </a:lnTo>
                  <a:lnTo>
                    <a:pt x="169369" y="120000"/>
                  </a:lnTo>
                </a:path>
              </a:pathLst>
            </a:custGeom>
            <a:noFill/>
            <a:ln w="12700" cap="flat" cmpd="sng">
              <a:solidFill>
                <a:srgbClr val="003C71"/>
              </a:solidFill>
              <a:prstDash val="solid"/>
              <a:round/>
              <a:headEnd type="none" w="sm" len="sm"/>
              <a:tailEnd type="none" w="sm" len="sm"/>
            </a:ln>
          </p:spPr>
        </p:sp>
        <p:sp>
          <p:nvSpPr>
            <p:cNvPr id="1587" name="Google Shape;1587;p7"/>
            <p:cNvSpPr/>
            <p:nvPr/>
          </p:nvSpPr>
          <p:spPr>
            <a:xfrm>
              <a:off x="2388636" y="1146925"/>
              <a:ext cx="105000" cy="224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88" name="Google Shape;1588;p7"/>
            <p:cNvSpPr/>
            <p:nvPr/>
          </p:nvSpPr>
          <p:spPr>
            <a:xfrm>
              <a:off x="2388625" y="1675200"/>
              <a:ext cx="105000" cy="264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89" name="Google Shape;1589;p7"/>
            <p:cNvSpPr/>
            <p:nvPr/>
          </p:nvSpPr>
          <p:spPr>
            <a:xfrm>
              <a:off x="2388550" y="3217775"/>
              <a:ext cx="105000" cy="453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590" name="Google Shape;1590;p7"/>
            <p:cNvSpPr txBox="1"/>
            <p:nvPr/>
          </p:nvSpPr>
          <p:spPr>
            <a:xfrm>
              <a:off x="2528000" y="1167125"/>
              <a:ext cx="11286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Cultural, Historic, &amp; Natural Heritage Education</a:t>
              </a:r>
              <a:endParaRPr sz="1400" b="0" i="0" u="none" strike="noStrike" cap="none">
                <a:solidFill>
                  <a:schemeClr val="lt1"/>
                </a:solidFill>
                <a:latin typeface="Public Sans"/>
                <a:ea typeface="Public Sans"/>
                <a:cs typeface="Public Sans"/>
                <a:sym typeface="Public Sans"/>
              </a:endParaRPr>
            </a:p>
          </p:txBody>
        </p:sp>
        <p:sp>
          <p:nvSpPr>
            <p:cNvPr id="1591" name="Google Shape;1591;p7"/>
            <p:cNvSpPr txBox="1"/>
            <p:nvPr/>
          </p:nvSpPr>
          <p:spPr>
            <a:xfrm>
              <a:off x="2527998" y="3949498"/>
              <a:ext cx="9648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Recreation Resource Planning</a:t>
              </a:r>
              <a:endParaRPr sz="1400" b="0" i="0" u="none" strike="noStrike" cap="none">
                <a:solidFill>
                  <a:srgbClr val="000000"/>
                </a:solidFill>
                <a:latin typeface="Public Sans"/>
                <a:ea typeface="Public Sans"/>
                <a:cs typeface="Public Sans"/>
                <a:sym typeface="Public Sans"/>
              </a:endParaRPr>
            </a:p>
          </p:txBody>
        </p:sp>
        <p:sp>
          <p:nvSpPr>
            <p:cNvPr id="1592" name="Google Shape;1592;p7"/>
            <p:cNvSpPr txBox="1"/>
            <p:nvPr/>
          </p:nvSpPr>
          <p:spPr>
            <a:xfrm>
              <a:off x="2528000" y="3472944"/>
              <a:ext cx="964800" cy="318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Recreation Operations</a:t>
              </a:r>
              <a:endParaRPr sz="1400" b="0" i="0" u="none" strike="noStrike" cap="none">
                <a:solidFill>
                  <a:srgbClr val="000000"/>
                </a:solidFill>
                <a:latin typeface="Public Sans"/>
                <a:ea typeface="Public Sans"/>
                <a:cs typeface="Public Sans"/>
                <a:sym typeface="Public Sans"/>
              </a:endParaRPr>
            </a:p>
          </p:txBody>
        </p:sp>
        <p:sp>
          <p:nvSpPr>
            <p:cNvPr id="1593" name="Google Shape;1593;p7"/>
            <p:cNvSpPr txBox="1"/>
            <p:nvPr/>
          </p:nvSpPr>
          <p:spPr>
            <a:xfrm>
              <a:off x="2528000" y="1718680"/>
              <a:ext cx="964800" cy="453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Cultural, Historic, &amp; Natural Heritage Exhibition</a:t>
              </a:r>
              <a:endParaRPr sz="1400" b="0" i="0" u="none" strike="noStrike" cap="none">
                <a:solidFill>
                  <a:schemeClr val="lt1"/>
                </a:solidFill>
                <a:latin typeface="Public Sans"/>
                <a:ea typeface="Public Sans"/>
                <a:cs typeface="Public Sans"/>
                <a:sym typeface="Public Sans"/>
              </a:endParaRPr>
            </a:p>
          </p:txBody>
        </p:sp>
        <p:sp>
          <p:nvSpPr>
            <p:cNvPr id="1594" name="Google Shape;1594;p7"/>
            <p:cNvSpPr txBox="1"/>
            <p:nvPr/>
          </p:nvSpPr>
          <p:spPr>
            <a:xfrm>
              <a:off x="2528000" y="2330534"/>
              <a:ext cx="1027500" cy="472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Cultural, Historic &amp; Natural Heritage Preservation</a:t>
              </a:r>
              <a:endParaRPr sz="1400" b="0" i="0" u="none" strike="noStrike" cap="none">
                <a:solidFill>
                  <a:schemeClr val="lt1"/>
                </a:solidFill>
                <a:latin typeface="Public Sans"/>
                <a:ea typeface="Public Sans"/>
                <a:cs typeface="Public Sans"/>
                <a:sym typeface="Public Sans"/>
              </a:endParaRPr>
            </a:p>
          </p:txBody>
        </p:sp>
        <p:sp>
          <p:nvSpPr>
            <p:cNvPr id="1595" name="Google Shape;1595;p7"/>
            <p:cNvSpPr txBox="1"/>
            <p:nvPr/>
          </p:nvSpPr>
          <p:spPr>
            <a:xfrm>
              <a:off x="2527998" y="2960989"/>
              <a:ext cx="913800" cy="354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Natural Registries Management</a:t>
              </a:r>
              <a:endParaRPr sz="1400" b="0" i="0" u="none" strike="noStrike" cap="none">
                <a:solidFill>
                  <a:schemeClr val="lt1"/>
                </a:solidFill>
                <a:latin typeface="Public Sans"/>
                <a:ea typeface="Public Sans"/>
                <a:cs typeface="Public Sans"/>
                <a:sym typeface="Public Sans"/>
              </a:endParaRPr>
            </a:p>
          </p:txBody>
        </p:sp>
        <p:grpSp>
          <p:nvGrpSpPr>
            <p:cNvPr id="1596" name="Google Shape;1596;p7"/>
            <p:cNvGrpSpPr/>
            <p:nvPr/>
          </p:nvGrpSpPr>
          <p:grpSpPr>
            <a:xfrm>
              <a:off x="2301439" y="671637"/>
              <a:ext cx="987601" cy="478141"/>
              <a:chOff x="2459374" y="393400"/>
              <a:chExt cx="987601" cy="351600"/>
            </a:xfrm>
          </p:grpSpPr>
          <p:grpSp>
            <p:nvGrpSpPr>
              <p:cNvPr id="1597" name="Google Shape;1597;p7"/>
              <p:cNvGrpSpPr/>
              <p:nvPr/>
            </p:nvGrpSpPr>
            <p:grpSpPr>
              <a:xfrm>
                <a:off x="2459374" y="393410"/>
                <a:ext cx="987600" cy="347400"/>
                <a:chOff x="2313573" y="393410"/>
                <a:chExt cx="987600" cy="347400"/>
              </a:xfrm>
            </p:grpSpPr>
            <p:sp>
              <p:nvSpPr>
                <p:cNvPr id="1598" name="Google Shape;1598;p7"/>
                <p:cNvSpPr txBox="1"/>
                <p:nvPr/>
              </p:nvSpPr>
              <p:spPr>
                <a:xfrm>
                  <a:off x="2323921" y="403705"/>
                  <a:ext cx="9099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Recreational/ Heritage Resources</a:t>
                  </a:r>
                  <a:endParaRPr sz="1400" b="0" i="0" u="none" strike="noStrike" cap="none">
                    <a:solidFill>
                      <a:srgbClr val="000000"/>
                    </a:solidFill>
                    <a:latin typeface="Arial"/>
                    <a:ea typeface="Arial"/>
                    <a:cs typeface="Arial"/>
                    <a:sym typeface="Arial"/>
                  </a:endParaRPr>
                </a:p>
              </p:txBody>
            </p:sp>
            <p:sp>
              <p:nvSpPr>
                <p:cNvPr id="1599" name="Google Shape;1599;p7"/>
                <p:cNvSpPr/>
                <p:nvPr/>
              </p:nvSpPr>
              <p:spPr>
                <a:xfrm>
                  <a:off x="2313573"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00" name="Google Shape;1600;p7"/>
              <p:cNvSpPr txBox="1"/>
              <p:nvPr/>
            </p:nvSpPr>
            <p:spPr>
              <a:xfrm>
                <a:off x="2459375" y="393400"/>
                <a:ext cx="987600" cy="3516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Recreational/ Heritage Resources</a:t>
                </a:r>
                <a:endParaRPr sz="1400" b="0" i="0" u="none" strike="noStrike" cap="none">
                  <a:solidFill>
                    <a:srgbClr val="000000"/>
                  </a:solidFill>
                  <a:latin typeface="Public Sans"/>
                  <a:ea typeface="Public Sans"/>
                  <a:cs typeface="Public Sans"/>
                  <a:sym typeface="Public Sans"/>
                </a:endParaRPr>
              </a:p>
            </p:txBody>
          </p:sp>
        </p:grpSp>
      </p:grpSp>
      <p:grpSp>
        <p:nvGrpSpPr>
          <p:cNvPr id="1601" name="Google Shape;1601;p7"/>
          <p:cNvGrpSpPr/>
          <p:nvPr/>
        </p:nvGrpSpPr>
        <p:grpSpPr>
          <a:xfrm>
            <a:off x="5857285" y="670450"/>
            <a:ext cx="1029726" cy="1241400"/>
            <a:chOff x="5857285" y="670450"/>
            <a:chExt cx="1029726" cy="1241400"/>
          </a:xfrm>
        </p:grpSpPr>
        <p:sp>
          <p:nvSpPr>
            <p:cNvPr id="1602" name="Google Shape;1602;p7"/>
            <p:cNvSpPr/>
            <p:nvPr/>
          </p:nvSpPr>
          <p:spPr>
            <a:xfrm>
              <a:off x="5926373" y="1150846"/>
              <a:ext cx="117001" cy="267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03" name="Google Shape;1603;p7"/>
            <p:cNvSpPr txBox="1"/>
            <p:nvPr/>
          </p:nvSpPr>
          <p:spPr>
            <a:xfrm>
              <a:off x="6069811" y="1234579"/>
              <a:ext cx="817200" cy="336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Fire Business</a:t>
              </a:r>
              <a:endParaRPr sz="900" b="1" i="0" u="none" strike="noStrike" cap="none">
                <a:solidFill>
                  <a:schemeClr val="lt1"/>
                </a:solidFill>
                <a:latin typeface="Public Sans"/>
                <a:ea typeface="Public Sans"/>
                <a:cs typeface="Public Sans"/>
                <a:sym typeface="Public Sans"/>
              </a:endParaRPr>
            </a:p>
          </p:txBody>
        </p:sp>
        <p:sp>
          <p:nvSpPr>
            <p:cNvPr id="1604" name="Google Shape;1604;p7"/>
            <p:cNvSpPr txBox="1"/>
            <p:nvPr/>
          </p:nvSpPr>
          <p:spPr>
            <a:xfrm>
              <a:off x="6069800" y="1666450"/>
              <a:ext cx="817200" cy="2454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Fuels Management</a:t>
              </a:r>
              <a:endParaRPr sz="1400" b="0" i="0" u="none" strike="noStrike" cap="none">
                <a:solidFill>
                  <a:schemeClr val="lt1"/>
                </a:solidFill>
                <a:latin typeface="Public Sans"/>
                <a:ea typeface="Public Sans"/>
                <a:cs typeface="Public Sans"/>
                <a:sym typeface="Public Sans"/>
              </a:endParaRPr>
            </a:p>
          </p:txBody>
        </p:sp>
        <p:sp>
          <p:nvSpPr>
            <p:cNvPr id="1605" name="Google Shape;1605;p7"/>
            <p:cNvSpPr/>
            <p:nvPr/>
          </p:nvSpPr>
          <p:spPr>
            <a:xfrm>
              <a:off x="5926375" y="1131950"/>
              <a:ext cx="117000" cy="654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606" name="Google Shape;1606;p7"/>
            <p:cNvGrpSpPr/>
            <p:nvPr/>
          </p:nvGrpSpPr>
          <p:grpSpPr>
            <a:xfrm>
              <a:off x="5857285" y="670450"/>
              <a:ext cx="996840" cy="476508"/>
              <a:chOff x="5990400" y="627067"/>
              <a:chExt cx="996840" cy="476508"/>
            </a:xfrm>
          </p:grpSpPr>
          <p:sp>
            <p:nvSpPr>
              <p:cNvPr id="1607" name="Google Shape;1607;p7"/>
              <p:cNvSpPr/>
              <p:nvPr/>
            </p:nvSpPr>
            <p:spPr>
              <a:xfrm>
                <a:off x="5990400" y="631075"/>
                <a:ext cx="987600" cy="472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7"/>
              <p:cNvSpPr txBox="1"/>
              <p:nvPr/>
            </p:nvSpPr>
            <p:spPr>
              <a:xfrm>
                <a:off x="5999640" y="627067"/>
                <a:ext cx="987600" cy="472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Wildfire Land</a:t>
                </a:r>
                <a:endParaRPr sz="1400" b="0" i="0" u="none" strike="noStrike" cap="none">
                  <a:solidFill>
                    <a:srgbClr val="000000"/>
                  </a:solidFill>
                  <a:latin typeface="Public Sans"/>
                  <a:ea typeface="Public Sans"/>
                  <a:cs typeface="Public Sans"/>
                  <a:sym typeface="Public Sans"/>
                </a:endParaRPr>
              </a:p>
            </p:txBody>
          </p:sp>
        </p:grpSp>
      </p:grpSp>
      <p:grpSp>
        <p:nvGrpSpPr>
          <p:cNvPr id="1609" name="Google Shape;1609;p7"/>
          <p:cNvGrpSpPr/>
          <p:nvPr/>
        </p:nvGrpSpPr>
        <p:grpSpPr>
          <a:xfrm>
            <a:off x="6936497" y="671495"/>
            <a:ext cx="1187278" cy="1422651"/>
            <a:chOff x="6936497" y="671495"/>
            <a:chExt cx="1187278" cy="1422651"/>
          </a:xfrm>
        </p:grpSpPr>
        <p:sp>
          <p:nvSpPr>
            <p:cNvPr id="1610" name="Google Shape;1610;p7"/>
            <p:cNvSpPr/>
            <p:nvPr/>
          </p:nvSpPr>
          <p:spPr>
            <a:xfrm>
              <a:off x="7010817" y="1160626"/>
              <a:ext cx="116100" cy="264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11" name="Google Shape;1611;p7"/>
            <p:cNvSpPr txBox="1"/>
            <p:nvPr/>
          </p:nvSpPr>
          <p:spPr>
            <a:xfrm>
              <a:off x="7146675" y="1273775"/>
              <a:ext cx="9771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Commodity &amp; Food Supply Chain Management</a:t>
              </a:r>
              <a:endParaRPr sz="900" b="1" i="0" u="none" strike="noStrike" cap="none">
                <a:solidFill>
                  <a:schemeClr val="lt1"/>
                </a:solidFill>
                <a:latin typeface="Public Sans"/>
                <a:ea typeface="Public Sans"/>
                <a:cs typeface="Public Sans"/>
                <a:sym typeface="Public Sans"/>
              </a:endParaRPr>
            </a:p>
          </p:txBody>
        </p:sp>
        <p:sp>
          <p:nvSpPr>
            <p:cNvPr id="1612" name="Google Shape;1612;p7"/>
            <p:cNvSpPr txBox="1"/>
            <p:nvPr/>
          </p:nvSpPr>
          <p:spPr>
            <a:xfrm>
              <a:off x="7146681" y="1761446"/>
              <a:ext cx="836700" cy="33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Crop Risk Management &amp; Insurance</a:t>
              </a:r>
              <a:endParaRPr sz="1400" b="0" i="0" u="none" strike="noStrike" cap="none">
                <a:solidFill>
                  <a:srgbClr val="000000"/>
                </a:solidFill>
                <a:latin typeface="Public Sans"/>
                <a:ea typeface="Public Sans"/>
                <a:cs typeface="Public Sans"/>
                <a:sym typeface="Public Sans"/>
              </a:endParaRPr>
            </a:p>
          </p:txBody>
        </p:sp>
        <p:sp>
          <p:nvSpPr>
            <p:cNvPr id="1613" name="Google Shape;1613;p7"/>
            <p:cNvSpPr/>
            <p:nvPr/>
          </p:nvSpPr>
          <p:spPr>
            <a:xfrm>
              <a:off x="7010781" y="1210300"/>
              <a:ext cx="116100" cy="733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614" name="Google Shape;1614;p7"/>
            <p:cNvGrpSpPr/>
            <p:nvPr/>
          </p:nvGrpSpPr>
          <p:grpSpPr>
            <a:xfrm>
              <a:off x="6936497" y="671495"/>
              <a:ext cx="987600" cy="478426"/>
              <a:chOff x="7045196" y="389000"/>
              <a:chExt cx="987600" cy="351810"/>
            </a:xfrm>
          </p:grpSpPr>
          <p:sp>
            <p:nvSpPr>
              <p:cNvPr id="1615" name="Google Shape;1615;p7"/>
              <p:cNvSpPr/>
              <p:nvPr/>
            </p:nvSpPr>
            <p:spPr>
              <a:xfrm>
                <a:off x="7045196"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7"/>
              <p:cNvSpPr txBox="1"/>
              <p:nvPr/>
            </p:nvSpPr>
            <p:spPr>
              <a:xfrm>
                <a:off x="7055550" y="389000"/>
                <a:ext cx="977100" cy="3474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Food Management</a:t>
                </a:r>
                <a:endParaRPr sz="1400" b="0" i="0" u="none" strike="noStrike" cap="none">
                  <a:solidFill>
                    <a:srgbClr val="000000"/>
                  </a:solidFill>
                  <a:latin typeface="Public Sans"/>
                  <a:ea typeface="Public Sans"/>
                  <a:cs typeface="Public Sans"/>
                  <a:sym typeface="Public Sans"/>
                </a:endParaRPr>
              </a:p>
            </p:txBody>
          </p:sp>
        </p:grpSp>
      </p:grpSp>
      <p:sp>
        <p:nvSpPr>
          <p:cNvPr id="1617" name="Google Shape;1617;p7"/>
          <p:cNvSpPr/>
          <p:nvPr/>
        </p:nvSpPr>
        <p:spPr>
          <a:xfrm>
            <a:off x="113050" y="1348350"/>
            <a:ext cx="100800" cy="519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618" name="Google Shape;1618;p7"/>
          <p:cNvGrpSpPr/>
          <p:nvPr/>
        </p:nvGrpSpPr>
        <p:grpSpPr>
          <a:xfrm>
            <a:off x="14850" y="674493"/>
            <a:ext cx="1079175" cy="2198157"/>
            <a:chOff x="14850" y="674493"/>
            <a:chExt cx="1079175" cy="2198157"/>
          </a:xfrm>
        </p:grpSpPr>
        <p:grpSp>
          <p:nvGrpSpPr>
            <p:cNvPr id="1619" name="Google Shape;1619;p7"/>
            <p:cNvGrpSpPr/>
            <p:nvPr/>
          </p:nvGrpSpPr>
          <p:grpSpPr>
            <a:xfrm>
              <a:off x="257325" y="1186925"/>
              <a:ext cx="836700" cy="1685725"/>
              <a:chOff x="257325" y="1186925"/>
              <a:chExt cx="836700" cy="1685725"/>
            </a:xfrm>
          </p:grpSpPr>
          <p:sp>
            <p:nvSpPr>
              <p:cNvPr id="1620" name="Google Shape;1620;p7"/>
              <p:cNvSpPr txBox="1"/>
              <p:nvPr/>
            </p:nvSpPr>
            <p:spPr>
              <a:xfrm>
                <a:off x="257325" y="1186925"/>
                <a:ext cx="836700" cy="3540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Water Facilities Management</a:t>
                </a:r>
                <a:endParaRPr sz="1400" b="0" i="0" u="none" strike="noStrike" cap="none">
                  <a:solidFill>
                    <a:srgbClr val="000000"/>
                  </a:solidFill>
                  <a:latin typeface="Public Sans"/>
                  <a:ea typeface="Public Sans"/>
                  <a:cs typeface="Public Sans"/>
                  <a:sym typeface="Public Sans"/>
                </a:endParaRPr>
              </a:p>
            </p:txBody>
          </p:sp>
          <p:sp>
            <p:nvSpPr>
              <p:cNvPr id="1621" name="Google Shape;1621;p7"/>
              <p:cNvSpPr txBox="1"/>
              <p:nvPr/>
            </p:nvSpPr>
            <p:spPr>
              <a:xfrm>
                <a:off x="257325" y="1673833"/>
                <a:ext cx="836700" cy="400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Water Resource Management</a:t>
                </a:r>
                <a:endParaRPr sz="900" b="0" i="0" u="none" strike="noStrike" cap="none">
                  <a:solidFill>
                    <a:schemeClr val="lt1"/>
                  </a:solidFill>
                  <a:latin typeface="Public Sans"/>
                  <a:ea typeface="Public Sans"/>
                  <a:cs typeface="Public Sans"/>
                  <a:sym typeface="Public Sans"/>
                </a:endParaRPr>
              </a:p>
            </p:txBody>
          </p:sp>
          <p:sp>
            <p:nvSpPr>
              <p:cNvPr id="1622" name="Google Shape;1622;p7"/>
              <p:cNvSpPr txBox="1"/>
              <p:nvPr/>
            </p:nvSpPr>
            <p:spPr>
              <a:xfrm>
                <a:off x="257325" y="2206942"/>
                <a:ext cx="836700" cy="267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Water Quality Assessment</a:t>
                </a:r>
                <a:endParaRPr sz="1400" b="0" i="0" u="none" strike="noStrike" cap="none">
                  <a:solidFill>
                    <a:srgbClr val="000000"/>
                  </a:solidFill>
                  <a:latin typeface="Public Sans"/>
                  <a:ea typeface="Public Sans"/>
                  <a:cs typeface="Public Sans"/>
                  <a:sym typeface="Public Sans"/>
                </a:endParaRPr>
              </a:p>
            </p:txBody>
          </p:sp>
          <p:sp>
            <p:nvSpPr>
              <p:cNvPr id="1623" name="Google Shape;1623;p7"/>
              <p:cNvSpPr txBox="1"/>
              <p:nvPr/>
            </p:nvSpPr>
            <p:spPr>
              <a:xfrm>
                <a:off x="257325" y="2607750"/>
                <a:ext cx="836700" cy="2649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Water Quality Protection</a:t>
                </a:r>
                <a:endParaRPr sz="1400" b="0" i="0" u="none" strike="noStrike" cap="none">
                  <a:solidFill>
                    <a:srgbClr val="000000"/>
                  </a:solidFill>
                  <a:latin typeface="Public Sans"/>
                  <a:ea typeface="Public Sans"/>
                  <a:cs typeface="Public Sans"/>
                  <a:sym typeface="Public Sans"/>
                </a:endParaRPr>
              </a:p>
            </p:txBody>
          </p:sp>
        </p:grpSp>
        <p:grpSp>
          <p:nvGrpSpPr>
            <p:cNvPr id="1624" name="Google Shape;1624;p7"/>
            <p:cNvGrpSpPr/>
            <p:nvPr/>
          </p:nvGrpSpPr>
          <p:grpSpPr>
            <a:xfrm>
              <a:off x="14850" y="674493"/>
              <a:ext cx="1009250" cy="2075832"/>
              <a:chOff x="14850" y="674493"/>
              <a:chExt cx="1009250" cy="2075832"/>
            </a:xfrm>
          </p:grpSpPr>
          <p:sp>
            <p:nvSpPr>
              <p:cNvPr id="1625" name="Google Shape;1625;p7"/>
              <p:cNvSpPr/>
              <p:nvPr/>
            </p:nvSpPr>
            <p:spPr>
              <a:xfrm>
                <a:off x="14850" y="1160625"/>
                <a:ext cx="197100" cy="1589700"/>
              </a:xfrm>
              <a:custGeom>
                <a:avLst/>
                <a:gdLst/>
                <a:ahLst/>
                <a:cxnLst/>
                <a:rect l="l" t="t" r="r" b="b"/>
                <a:pathLst>
                  <a:path w="120000" h="120000" extrusionOk="0">
                    <a:moveTo>
                      <a:pt x="60000" y="0"/>
                    </a:moveTo>
                    <a:lnTo>
                      <a:pt x="60000" y="120000"/>
                    </a:lnTo>
                    <a:lnTo>
                      <a:pt x="118829" y="120000"/>
                    </a:lnTo>
                  </a:path>
                </a:pathLst>
              </a:custGeom>
              <a:noFill/>
              <a:ln w="12700" cap="flat" cmpd="sng">
                <a:solidFill>
                  <a:srgbClr val="003C71"/>
                </a:solidFill>
                <a:prstDash val="solid"/>
                <a:round/>
                <a:headEnd type="none" w="sm" len="sm"/>
                <a:tailEnd type="none" w="sm" len="sm"/>
              </a:ln>
            </p:spPr>
          </p:sp>
          <p:sp>
            <p:nvSpPr>
              <p:cNvPr id="1626" name="Google Shape;1626;p7"/>
              <p:cNvSpPr/>
              <p:nvPr/>
            </p:nvSpPr>
            <p:spPr>
              <a:xfrm>
                <a:off x="113050" y="1134099"/>
                <a:ext cx="100800" cy="224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27" name="Google Shape;1627;p7"/>
              <p:cNvSpPr/>
              <p:nvPr/>
            </p:nvSpPr>
            <p:spPr>
              <a:xfrm>
                <a:off x="113050" y="1757925"/>
                <a:ext cx="100800" cy="572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628" name="Google Shape;1628;p7"/>
              <p:cNvGrpSpPr/>
              <p:nvPr/>
            </p:nvGrpSpPr>
            <p:grpSpPr>
              <a:xfrm>
                <a:off x="36500" y="674493"/>
                <a:ext cx="987600" cy="472429"/>
                <a:chOff x="-39692" y="393410"/>
                <a:chExt cx="987600" cy="347400"/>
              </a:xfrm>
            </p:grpSpPr>
            <p:sp>
              <p:nvSpPr>
                <p:cNvPr id="1629" name="Google Shape;1629;p7"/>
                <p:cNvSpPr/>
                <p:nvPr/>
              </p:nvSpPr>
              <p:spPr>
                <a:xfrm>
                  <a:off x="-39692" y="393410"/>
                  <a:ext cx="987600" cy="3474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7"/>
                <p:cNvSpPr txBox="1"/>
                <p:nvPr/>
              </p:nvSpPr>
              <p:spPr>
                <a:xfrm>
                  <a:off x="-29350" y="403750"/>
                  <a:ext cx="977100" cy="3327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Water Resources</a:t>
                  </a:r>
                  <a:endParaRPr sz="1400" b="0" i="0" u="none" strike="noStrike" cap="none">
                    <a:solidFill>
                      <a:srgbClr val="000000"/>
                    </a:solidFill>
                    <a:latin typeface="Public Sans"/>
                    <a:ea typeface="Public Sans"/>
                    <a:cs typeface="Public Sans"/>
                    <a:sym typeface="Public Sans"/>
                  </a:endParaRPr>
                </a:p>
              </p:txBody>
            </p:sp>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635" name="Google Shape;1635;p10"/>
          <p:cNvGrpSpPr/>
          <p:nvPr/>
        </p:nvGrpSpPr>
        <p:grpSpPr>
          <a:xfrm>
            <a:off x="5111248" y="1133057"/>
            <a:ext cx="1375832" cy="2772593"/>
            <a:chOff x="5712093" y="1056857"/>
            <a:chExt cx="1375832" cy="2772593"/>
          </a:xfrm>
        </p:grpSpPr>
        <p:sp>
          <p:nvSpPr>
            <p:cNvPr id="1636" name="Google Shape;1636;p10"/>
            <p:cNvSpPr/>
            <p:nvPr/>
          </p:nvSpPr>
          <p:spPr>
            <a:xfrm>
              <a:off x="5712093" y="1056857"/>
              <a:ext cx="116700" cy="359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37" name="Google Shape;1637;p10"/>
            <p:cNvSpPr txBox="1"/>
            <p:nvPr/>
          </p:nvSpPr>
          <p:spPr>
            <a:xfrm>
              <a:off x="5888825" y="2773592"/>
              <a:ext cx="1199100" cy="292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Space Exploration &amp; Operations</a:t>
              </a:r>
              <a:endParaRPr sz="900" b="0" i="0" u="none" strike="noStrike" cap="none">
                <a:solidFill>
                  <a:schemeClr val="lt1"/>
                </a:solidFill>
                <a:latin typeface="Arial"/>
                <a:ea typeface="Arial"/>
                <a:cs typeface="Arial"/>
                <a:sym typeface="Arial"/>
              </a:endParaRPr>
            </a:p>
          </p:txBody>
        </p:sp>
        <p:sp>
          <p:nvSpPr>
            <p:cNvPr id="1638" name="Google Shape;1638;p10"/>
            <p:cNvSpPr/>
            <p:nvPr/>
          </p:nvSpPr>
          <p:spPr>
            <a:xfrm>
              <a:off x="5712093" y="1056857"/>
              <a:ext cx="116700" cy="708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39" name="Google Shape;1639;p10"/>
            <p:cNvSpPr txBox="1"/>
            <p:nvPr/>
          </p:nvSpPr>
          <p:spPr>
            <a:xfrm>
              <a:off x="5888825" y="3143871"/>
              <a:ext cx="1199100" cy="392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Space Innovation</a:t>
              </a:r>
              <a:endParaRPr sz="900" b="0" i="0" u="none" strike="noStrike" cap="none">
                <a:solidFill>
                  <a:schemeClr val="lt1"/>
                </a:solidFill>
                <a:latin typeface="Arial"/>
                <a:ea typeface="Arial"/>
                <a:cs typeface="Arial"/>
                <a:sym typeface="Arial"/>
              </a:endParaRPr>
            </a:p>
          </p:txBody>
        </p:sp>
        <p:sp>
          <p:nvSpPr>
            <p:cNvPr id="1640" name="Google Shape;1640;p10"/>
            <p:cNvSpPr/>
            <p:nvPr/>
          </p:nvSpPr>
          <p:spPr>
            <a:xfrm>
              <a:off x="5712100" y="1153500"/>
              <a:ext cx="128400" cy="974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41" name="Google Shape;1641;p10"/>
            <p:cNvSpPr txBox="1"/>
            <p:nvPr/>
          </p:nvSpPr>
          <p:spPr>
            <a:xfrm>
              <a:off x="5888825" y="1571854"/>
              <a:ext cx="1199100" cy="359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Aircraft Management &amp; Operations</a:t>
              </a:r>
              <a:endParaRPr sz="900" b="0" i="0" u="none" strike="noStrike" cap="none">
                <a:solidFill>
                  <a:schemeClr val="lt1"/>
                </a:solidFill>
                <a:latin typeface="Arial"/>
                <a:ea typeface="Arial"/>
                <a:cs typeface="Arial"/>
                <a:sym typeface="Arial"/>
              </a:endParaRPr>
            </a:p>
          </p:txBody>
        </p:sp>
        <p:sp>
          <p:nvSpPr>
            <p:cNvPr id="1642" name="Google Shape;1642;p10"/>
            <p:cNvSpPr/>
            <p:nvPr/>
          </p:nvSpPr>
          <p:spPr>
            <a:xfrm>
              <a:off x="5712100" y="1101450"/>
              <a:ext cx="128400" cy="1407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43" name="Google Shape;1643;p10"/>
            <p:cNvSpPr txBox="1"/>
            <p:nvPr/>
          </p:nvSpPr>
          <p:spPr>
            <a:xfrm>
              <a:off x="5888825" y="2302213"/>
              <a:ext cx="11991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Program Independent Flight Operations</a:t>
              </a:r>
              <a:endParaRPr sz="900" b="0" i="0" u="none" strike="noStrike" cap="none">
                <a:solidFill>
                  <a:schemeClr val="lt1"/>
                </a:solidFill>
                <a:latin typeface="Arial"/>
                <a:ea typeface="Arial"/>
                <a:cs typeface="Arial"/>
                <a:sym typeface="Arial"/>
              </a:endParaRPr>
            </a:p>
          </p:txBody>
        </p:sp>
        <p:sp>
          <p:nvSpPr>
            <p:cNvPr id="1644" name="Google Shape;1644;p10"/>
            <p:cNvSpPr/>
            <p:nvPr/>
          </p:nvSpPr>
          <p:spPr>
            <a:xfrm>
              <a:off x="5712100" y="1494175"/>
              <a:ext cx="122100" cy="1451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45" name="Google Shape;1645;p10"/>
            <p:cNvSpPr/>
            <p:nvPr/>
          </p:nvSpPr>
          <p:spPr>
            <a:xfrm>
              <a:off x="5712093" y="2277447"/>
              <a:ext cx="135000" cy="1451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46" name="Google Shape;1646;p10"/>
            <p:cNvSpPr/>
            <p:nvPr/>
          </p:nvSpPr>
          <p:spPr>
            <a:xfrm>
              <a:off x="5712100" y="1859075"/>
              <a:ext cx="149700" cy="1488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47" name="Google Shape;1647;p10"/>
            <p:cNvSpPr txBox="1"/>
            <p:nvPr/>
          </p:nvSpPr>
          <p:spPr>
            <a:xfrm>
              <a:off x="5888825" y="3614350"/>
              <a:ext cx="1199100" cy="21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Space Science</a:t>
              </a:r>
              <a:endParaRPr sz="900" b="0" i="0" u="none" strike="noStrike" cap="none">
                <a:solidFill>
                  <a:schemeClr val="lt1"/>
                </a:solidFill>
                <a:latin typeface="Arial"/>
                <a:ea typeface="Arial"/>
                <a:cs typeface="Arial"/>
                <a:sym typeface="Arial"/>
              </a:endParaRPr>
            </a:p>
          </p:txBody>
        </p:sp>
        <p:sp>
          <p:nvSpPr>
            <p:cNvPr id="1648" name="Google Shape;1648;p10"/>
            <p:cNvSpPr txBox="1"/>
            <p:nvPr/>
          </p:nvSpPr>
          <p:spPr>
            <a:xfrm>
              <a:off x="5888825" y="2009333"/>
              <a:ext cx="1199100" cy="21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Earth Science</a:t>
              </a:r>
              <a:endParaRPr sz="900" b="0" i="0" u="none" strike="noStrike" cap="none">
                <a:solidFill>
                  <a:schemeClr val="lt1"/>
                </a:solidFill>
                <a:latin typeface="Arial"/>
                <a:ea typeface="Arial"/>
                <a:cs typeface="Arial"/>
                <a:sym typeface="Arial"/>
              </a:endParaRPr>
            </a:p>
          </p:txBody>
        </p:sp>
        <p:sp>
          <p:nvSpPr>
            <p:cNvPr id="1649" name="Google Shape;1649;p10"/>
            <p:cNvSpPr txBox="1"/>
            <p:nvPr/>
          </p:nvSpPr>
          <p:spPr>
            <a:xfrm>
              <a:off x="5888825" y="1282575"/>
              <a:ext cx="1199100" cy="211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Aeronautics Research</a:t>
              </a:r>
              <a:endParaRPr sz="900" b="0" i="0" u="none" strike="noStrike" cap="none">
                <a:solidFill>
                  <a:schemeClr val="lt1"/>
                </a:solidFill>
                <a:latin typeface="Arial"/>
                <a:ea typeface="Arial"/>
                <a:cs typeface="Arial"/>
                <a:sym typeface="Arial"/>
              </a:endParaRPr>
            </a:p>
          </p:txBody>
        </p:sp>
      </p:grpSp>
      <p:sp>
        <p:nvSpPr>
          <p:cNvPr id="1650" name="Google Shape;1650;p10"/>
          <p:cNvSpPr txBox="1">
            <a:spLocks noGrp="1"/>
          </p:cNvSpPr>
          <p:nvPr>
            <p:ph type="title"/>
          </p:nvPr>
        </p:nvSpPr>
        <p:spPr>
          <a:xfrm>
            <a:off x="0" y="0"/>
            <a:ext cx="4283100" cy="313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Transport &amp; Space</a:t>
            </a:r>
            <a:endParaRPr sz="1050" dirty="0">
              <a:solidFill>
                <a:schemeClr val="dk1"/>
              </a:solidFill>
              <a:latin typeface="Public Sans"/>
              <a:ea typeface="Public Sans"/>
              <a:cs typeface="Public Sans"/>
              <a:sym typeface="Public Sans"/>
            </a:endParaRPr>
          </a:p>
        </p:txBody>
      </p:sp>
      <p:sp>
        <p:nvSpPr>
          <p:cNvPr id="1651" name="Google Shape;1651;p10"/>
          <p:cNvSpPr/>
          <p:nvPr/>
        </p:nvSpPr>
        <p:spPr>
          <a:xfrm>
            <a:off x="4987233" y="706751"/>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2" name="Google Shape;1652;p10"/>
          <p:cNvGrpSpPr/>
          <p:nvPr/>
        </p:nvGrpSpPr>
        <p:grpSpPr>
          <a:xfrm>
            <a:off x="2795305" y="1133050"/>
            <a:ext cx="1267546" cy="2097150"/>
            <a:chOff x="2634150" y="1056850"/>
            <a:chExt cx="1267546" cy="2097150"/>
          </a:xfrm>
        </p:grpSpPr>
        <p:sp>
          <p:nvSpPr>
            <p:cNvPr id="1653" name="Google Shape;1653;p10"/>
            <p:cNvSpPr/>
            <p:nvPr/>
          </p:nvSpPr>
          <p:spPr>
            <a:xfrm>
              <a:off x="2634150" y="1056850"/>
              <a:ext cx="136500" cy="359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54" name="Google Shape;1654;p10"/>
            <p:cNvSpPr txBox="1"/>
            <p:nvPr/>
          </p:nvSpPr>
          <p:spPr>
            <a:xfrm>
              <a:off x="2794096" y="1282575"/>
              <a:ext cx="1107600" cy="21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Air Transportation</a:t>
              </a:r>
              <a:endParaRPr sz="900" b="0" i="0" u="none" strike="noStrike" cap="none">
                <a:solidFill>
                  <a:schemeClr val="lt1"/>
                </a:solidFill>
                <a:latin typeface="Arial"/>
                <a:ea typeface="Arial"/>
                <a:cs typeface="Arial"/>
                <a:sym typeface="Arial"/>
              </a:endParaRPr>
            </a:p>
          </p:txBody>
        </p:sp>
        <p:sp>
          <p:nvSpPr>
            <p:cNvPr id="1655" name="Google Shape;1655;p10"/>
            <p:cNvSpPr/>
            <p:nvPr/>
          </p:nvSpPr>
          <p:spPr>
            <a:xfrm>
              <a:off x="2634150" y="1397000"/>
              <a:ext cx="134400" cy="393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56" name="Google Shape;1656;p10"/>
            <p:cNvSpPr txBox="1"/>
            <p:nvPr/>
          </p:nvSpPr>
          <p:spPr>
            <a:xfrm>
              <a:off x="2794095" y="1604250"/>
              <a:ext cx="1107600" cy="359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Ground Transportation</a:t>
              </a:r>
              <a:endParaRPr sz="900" b="0" i="0" u="none" strike="noStrike" cap="none">
                <a:solidFill>
                  <a:schemeClr val="lt1"/>
                </a:solidFill>
                <a:latin typeface="Arial"/>
                <a:ea typeface="Arial"/>
                <a:cs typeface="Arial"/>
                <a:sym typeface="Arial"/>
              </a:endParaRPr>
            </a:p>
          </p:txBody>
        </p:sp>
        <p:sp>
          <p:nvSpPr>
            <p:cNvPr id="1657" name="Google Shape;1657;p10"/>
            <p:cNvSpPr/>
            <p:nvPr/>
          </p:nvSpPr>
          <p:spPr>
            <a:xfrm>
              <a:off x="2634150" y="2178276"/>
              <a:ext cx="136800" cy="487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58" name="Google Shape;1658;p10"/>
            <p:cNvSpPr txBox="1"/>
            <p:nvPr/>
          </p:nvSpPr>
          <p:spPr>
            <a:xfrm>
              <a:off x="2794090" y="2070537"/>
              <a:ext cx="11076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Navigation</a:t>
              </a:r>
              <a:endParaRPr sz="900" b="0" i="0" u="none" strike="noStrike" cap="none">
                <a:solidFill>
                  <a:srgbClr val="000000"/>
                </a:solidFill>
                <a:latin typeface="Arial"/>
                <a:ea typeface="Arial"/>
                <a:cs typeface="Arial"/>
                <a:sym typeface="Arial"/>
              </a:endParaRPr>
            </a:p>
          </p:txBody>
        </p:sp>
        <p:sp>
          <p:nvSpPr>
            <p:cNvPr id="1659" name="Google Shape;1659;p10"/>
            <p:cNvSpPr/>
            <p:nvPr/>
          </p:nvSpPr>
          <p:spPr>
            <a:xfrm>
              <a:off x="2634150" y="2642350"/>
              <a:ext cx="136800" cy="393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660" name="Google Shape;1660;p10"/>
            <p:cNvSpPr txBox="1"/>
            <p:nvPr/>
          </p:nvSpPr>
          <p:spPr>
            <a:xfrm>
              <a:off x="2794090" y="2938900"/>
              <a:ext cx="1107600" cy="2151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Water Transportation</a:t>
              </a:r>
              <a:endParaRPr sz="900" b="0" i="0" u="none" strike="noStrike" cap="none">
                <a:solidFill>
                  <a:schemeClr val="lt1"/>
                </a:solidFill>
                <a:latin typeface="Arial"/>
                <a:ea typeface="Arial"/>
                <a:cs typeface="Arial"/>
                <a:sym typeface="Arial"/>
              </a:endParaRPr>
            </a:p>
          </p:txBody>
        </p:sp>
        <p:sp>
          <p:nvSpPr>
            <p:cNvPr id="1661" name="Google Shape;1661;p10"/>
            <p:cNvSpPr txBox="1"/>
            <p:nvPr/>
          </p:nvSpPr>
          <p:spPr>
            <a:xfrm>
              <a:off x="2794096" y="2472625"/>
              <a:ext cx="1107600" cy="359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Other Transportation</a:t>
              </a:r>
              <a:endParaRPr sz="900" b="0" i="0" u="none" strike="noStrike" cap="none">
                <a:solidFill>
                  <a:schemeClr val="lt1"/>
                </a:solidFill>
                <a:latin typeface="Arial"/>
                <a:ea typeface="Arial"/>
                <a:cs typeface="Arial"/>
                <a:sym typeface="Arial"/>
              </a:endParaRPr>
            </a:p>
          </p:txBody>
        </p:sp>
        <p:sp>
          <p:nvSpPr>
            <p:cNvPr id="1662" name="Google Shape;1662;p10"/>
            <p:cNvSpPr/>
            <p:nvPr/>
          </p:nvSpPr>
          <p:spPr>
            <a:xfrm>
              <a:off x="2634900" y="1790600"/>
              <a:ext cx="117900" cy="44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sp>
        <p:nvSpPr>
          <p:cNvPr id="1663" name="Google Shape;166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grpSp>
        <p:nvGrpSpPr>
          <p:cNvPr id="1664" name="Google Shape;1664;p10"/>
          <p:cNvGrpSpPr/>
          <p:nvPr/>
        </p:nvGrpSpPr>
        <p:grpSpPr>
          <a:xfrm>
            <a:off x="2656920" y="706751"/>
            <a:ext cx="987600" cy="475500"/>
            <a:chOff x="2495765" y="630551"/>
            <a:chExt cx="987600" cy="475500"/>
          </a:xfrm>
        </p:grpSpPr>
        <p:sp>
          <p:nvSpPr>
            <p:cNvPr id="1665" name="Google Shape;1665;p10"/>
            <p:cNvSpPr/>
            <p:nvPr/>
          </p:nvSpPr>
          <p:spPr>
            <a:xfrm>
              <a:off x="2495765" y="630551"/>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00" b="0" i="0" u="none" strike="noStrike" cap="none">
                <a:solidFill>
                  <a:srgbClr val="000000"/>
                </a:solidFill>
                <a:latin typeface="Public Sans"/>
                <a:ea typeface="Public Sans"/>
                <a:cs typeface="Public Sans"/>
                <a:sym typeface="Public Sans"/>
              </a:endParaRPr>
            </a:p>
          </p:txBody>
        </p:sp>
        <p:sp>
          <p:nvSpPr>
            <p:cNvPr id="1666" name="Google Shape;1666;p10"/>
            <p:cNvSpPr txBox="1"/>
            <p:nvPr/>
          </p:nvSpPr>
          <p:spPr>
            <a:xfrm>
              <a:off x="2495765" y="630551"/>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900" b="1" i="0" u="none" strike="noStrike" cap="none">
                  <a:solidFill>
                    <a:schemeClr val="dk1"/>
                  </a:solidFill>
                  <a:latin typeface="Public Sans"/>
                  <a:ea typeface="Public Sans"/>
                  <a:cs typeface="Public Sans"/>
                  <a:sym typeface="Public Sans"/>
                </a:rPr>
                <a:t>Transportation</a:t>
              </a:r>
              <a:endParaRPr sz="900" b="1" i="0" u="none" strike="noStrike" cap="none">
                <a:solidFill>
                  <a:schemeClr val="dk1"/>
                </a:solidFill>
                <a:latin typeface="Public Sans"/>
                <a:ea typeface="Public Sans"/>
                <a:cs typeface="Public Sans"/>
                <a:sym typeface="Public Sans"/>
              </a:endParaRPr>
            </a:p>
          </p:txBody>
        </p:sp>
      </p:grpSp>
      <p:sp>
        <p:nvSpPr>
          <p:cNvPr id="1667" name="Google Shape;1667;p10"/>
          <p:cNvSpPr txBox="1"/>
          <p:nvPr/>
        </p:nvSpPr>
        <p:spPr>
          <a:xfrm>
            <a:off x="4987233" y="706751"/>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Space Flight, Aeronautics, &amp; Research</a:t>
            </a:r>
            <a:endParaRPr sz="900" b="0" i="0" u="none" strike="noStrike" cap="none">
              <a:solidFill>
                <a:srgbClr val="000000"/>
              </a:solidFill>
              <a:latin typeface="Public Sans"/>
              <a:ea typeface="Public Sans"/>
              <a:cs typeface="Public Sans"/>
              <a:sym typeface="Public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2" name="Title 1">
            <a:extLst>
              <a:ext uri="{FF2B5EF4-FFF2-40B4-BE49-F238E27FC236}">
                <a16:creationId xmlns:a16="http://schemas.microsoft.com/office/drawing/2014/main" id="{50B8673F-EB9F-4E4A-9D61-D1FBDB675FA2}"/>
              </a:ext>
            </a:extLst>
          </p:cNvPr>
          <p:cNvSpPr>
            <a:spLocks noGrp="1"/>
          </p:cNvSpPr>
          <p:nvPr>
            <p:ph type="title" idx="4294967295"/>
          </p:nvPr>
        </p:nvSpPr>
        <p:spPr/>
        <p:txBody>
          <a:bodyPr/>
          <a:lstStyle/>
          <a:p>
            <a:r>
              <a:rPr lang="en-US" dirty="0">
                <a:solidFill>
                  <a:schemeClr val="bg1"/>
                </a:solidFill>
              </a:rPr>
              <a:t>Business Services – Federal:</a:t>
            </a:r>
            <a:r>
              <a:rPr lang="en-US" baseline="0" dirty="0">
                <a:solidFill>
                  <a:schemeClr val="bg1"/>
                </a:solidFill>
              </a:rPr>
              <a:t> General Government</a:t>
            </a:r>
            <a:endParaRPr lang="en-US" dirty="0">
              <a:solidFill>
                <a:schemeClr val="bg1"/>
              </a:solidFill>
            </a:endParaRPr>
          </a:p>
        </p:txBody>
      </p:sp>
      <p:sp>
        <p:nvSpPr>
          <p:cNvPr id="1673" name="Google Shape;1673;gc348e7196a_1_320"/>
          <p:cNvSpPr/>
          <p:nvPr/>
        </p:nvSpPr>
        <p:spPr>
          <a:xfrm>
            <a:off x="82489" y="37504"/>
            <a:ext cx="8969700" cy="50292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74" name="Google Shape;1674;gc348e7196a_1_320"/>
          <p:cNvSpPr/>
          <p:nvPr/>
        </p:nvSpPr>
        <p:spPr>
          <a:xfrm>
            <a:off x="150841" y="457206"/>
            <a:ext cx="8815200" cy="4131184"/>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
        <p:nvSpPr>
          <p:cNvPr id="1675" name="Google Shape;1675;gc348e7196a_1_320"/>
          <p:cNvSpPr/>
          <p:nvPr/>
        </p:nvSpPr>
        <p:spPr>
          <a:xfrm>
            <a:off x="150841" y="686590"/>
            <a:ext cx="8812500" cy="39018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0D96C9"/>
              </a:solidFill>
              <a:latin typeface="Calibri"/>
              <a:ea typeface="Calibri"/>
              <a:cs typeface="Calibri"/>
              <a:sym typeface="Calibri"/>
            </a:endParaRPr>
          </a:p>
        </p:txBody>
      </p:sp>
      <p:sp>
        <p:nvSpPr>
          <p:cNvPr id="1676" name="Google Shape;1676;gc348e7196a_1_320"/>
          <p:cNvSpPr/>
          <p:nvPr/>
        </p:nvSpPr>
        <p:spPr>
          <a:xfrm>
            <a:off x="174400" y="686600"/>
            <a:ext cx="8768100" cy="38694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sp>
        <p:nvSpPr>
          <p:cNvPr id="1677" name="Google Shape;1677;gc348e7196a_1_320"/>
          <p:cNvSpPr/>
          <p:nvPr/>
        </p:nvSpPr>
        <p:spPr>
          <a:xfrm>
            <a:off x="157111" y="125644"/>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a:solidFill>
                  <a:srgbClr val="75757B"/>
                </a:solidFill>
                <a:latin typeface="Calibri"/>
                <a:ea typeface="Calibri"/>
                <a:cs typeface="Calibri"/>
                <a:sym typeface="Calibri"/>
              </a:rPr>
              <a:t>AGENCY MISSION &amp; </a:t>
            </a:r>
            <a:r>
              <a:rPr lang="en-US" sz="1200" b="1" i="0" u="none" strike="noStrike" cap="none">
                <a:solidFill>
                  <a:srgbClr val="75757B"/>
                </a:solidFill>
                <a:latin typeface="Calibri"/>
                <a:ea typeface="Calibri"/>
                <a:cs typeface="Calibri"/>
                <a:sym typeface="Calibri"/>
              </a:rPr>
              <a:t>BUSINESS CAPABILITIES</a:t>
            </a:r>
            <a:endParaRPr sz="1400" b="0" i="0" u="none" strike="noStrike" cap="none">
              <a:solidFill>
                <a:srgbClr val="000000"/>
              </a:solidFill>
              <a:latin typeface="Arial"/>
              <a:ea typeface="Arial"/>
              <a:cs typeface="Arial"/>
              <a:sym typeface="Arial"/>
            </a:endParaRPr>
          </a:p>
        </p:txBody>
      </p:sp>
      <p:sp>
        <p:nvSpPr>
          <p:cNvPr id="1678" name="Google Shape;1678;gc348e7196a_1_320"/>
          <p:cNvSpPr/>
          <p:nvPr/>
        </p:nvSpPr>
        <p:spPr>
          <a:xfrm>
            <a:off x="154927" y="4830516"/>
            <a:ext cx="8816100" cy="1920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COST POOLS</a:t>
            </a:r>
            <a:endParaRPr sz="1400" b="0" i="0" u="none" strike="noStrike" cap="none">
              <a:solidFill>
                <a:srgbClr val="000000"/>
              </a:solidFill>
              <a:latin typeface="Arial"/>
              <a:ea typeface="Arial"/>
              <a:cs typeface="Arial"/>
              <a:sym typeface="Arial"/>
            </a:endParaRPr>
          </a:p>
        </p:txBody>
      </p:sp>
      <p:sp>
        <p:nvSpPr>
          <p:cNvPr id="1679" name="Google Shape;1679;gc348e7196a_1_320"/>
          <p:cNvSpPr/>
          <p:nvPr/>
        </p:nvSpPr>
        <p:spPr>
          <a:xfrm>
            <a:off x="154927" y="4604659"/>
            <a:ext cx="8816100" cy="1920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IT TOWERS</a:t>
            </a:r>
            <a:endParaRPr sz="1200" b="0" i="0" u="none" strike="noStrike" cap="none">
              <a:solidFill>
                <a:srgbClr val="75757B"/>
              </a:solidFill>
              <a:latin typeface="Calibri"/>
              <a:ea typeface="Calibri"/>
              <a:cs typeface="Calibri"/>
              <a:sym typeface="Calibri"/>
            </a:endParaRPr>
          </a:p>
        </p:txBody>
      </p:sp>
      <p:sp>
        <p:nvSpPr>
          <p:cNvPr id="1680" name="Google Shape;1680;gc348e7196a_1_320"/>
          <p:cNvSpPr/>
          <p:nvPr/>
        </p:nvSpPr>
        <p:spPr>
          <a:xfrm>
            <a:off x="2666050" y="3688725"/>
            <a:ext cx="1143000" cy="3864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 General Government (See TBM Data Services)</a:t>
            </a:r>
            <a:endParaRPr sz="1400" b="0" i="0" u="none" strike="noStrike" cap="none">
              <a:solidFill>
                <a:srgbClr val="000000"/>
              </a:solidFill>
              <a:latin typeface="Arial"/>
              <a:ea typeface="Arial"/>
              <a:cs typeface="Arial"/>
              <a:sym typeface="Arial"/>
            </a:endParaRPr>
          </a:p>
        </p:txBody>
      </p:sp>
      <p:sp>
        <p:nvSpPr>
          <p:cNvPr id="1681" name="Google Shape;1681;gc348e7196a_1_320"/>
          <p:cNvSpPr/>
          <p:nvPr/>
        </p:nvSpPr>
        <p:spPr>
          <a:xfrm>
            <a:off x="149950" y="388800"/>
            <a:ext cx="8816100" cy="265200"/>
          </a:xfrm>
          <a:prstGeom prst="rect">
            <a:avLst/>
          </a:prstGeom>
          <a:solidFill>
            <a:srgbClr val="F2F2F2"/>
          </a:solidFill>
          <a:ln>
            <a:noFill/>
          </a:ln>
          <a:effectLst>
            <a:outerShdw blurRad="57150" dist="19050" dir="5400000" algn="bl" rotWithShape="0">
              <a:srgbClr val="000000">
                <a:alpha val="498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B</a:t>
            </a:r>
            <a:r>
              <a:rPr lang="en-US" sz="1600" b="1" dirty="0">
                <a:solidFill>
                  <a:schemeClr val="dk1"/>
                </a:solidFill>
                <a:latin typeface="Calibri"/>
                <a:ea typeface="Calibri"/>
                <a:cs typeface="Calibri"/>
                <a:sym typeface="Calibri"/>
              </a:rPr>
              <a:t>USINESS SERVICES</a:t>
            </a:r>
            <a:r>
              <a:rPr lang="en-US" sz="1600" b="1" i="0" u="none" strike="noStrike" cap="none" dirty="0">
                <a:solidFill>
                  <a:schemeClr val="dk1"/>
                </a:solidFill>
                <a:latin typeface="Calibri"/>
                <a:ea typeface="Calibri"/>
                <a:cs typeface="Calibri"/>
                <a:sym typeface="Calibri"/>
              </a:rPr>
              <a:t> - F</a:t>
            </a:r>
            <a:r>
              <a:rPr lang="en-US" sz="1600" b="1" dirty="0">
                <a:solidFill>
                  <a:schemeClr val="dk1"/>
                </a:solidFill>
                <a:latin typeface="Calibri"/>
                <a:ea typeface="Calibri"/>
                <a:cs typeface="Calibri"/>
                <a:sym typeface="Calibri"/>
              </a:rPr>
              <a:t>EDERAL</a:t>
            </a:r>
            <a:r>
              <a:rPr lang="en-US" sz="1600" b="1" dirty="0">
                <a:latin typeface="Calibri"/>
                <a:ea typeface="Calibri"/>
                <a:cs typeface="Calibri"/>
                <a:sym typeface="Calibri"/>
              </a:rPr>
              <a:t>: GENERAL GOVERNMENT</a:t>
            </a:r>
            <a:endParaRPr sz="16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dirty="0">
              <a:solidFill>
                <a:srgbClr val="353C45"/>
              </a:solidFill>
              <a:latin typeface="Calibri"/>
              <a:ea typeface="Calibri"/>
              <a:cs typeface="Calibri"/>
              <a:sym typeface="Calibri"/>
            </a:endParaRPr>
          </a:p>
        </p:txBody>
      </p:sp>
      <p:grpSp>
        <p:nvGrpSpPr>
          <p:cNvPr id="1682" name="Google Shape;1682;gc348e7196a_1_320"/>
          <p:cNvGrpSpPr/>
          <p:nvPr/>
        </p:nvGrpSpPr>
        <p:grpSpPr>
          <a:xfrm>
            <a:off x="2662100" y="714525"/>
            <a:ext cx="1147575" cy="3360702"/>
            <a:chOff x="2500942" y="504563"/>
            <a:chExt cx="1147575" cy="3304200"/>
          </a:xfrm>
        </p:grpSpPr>
        <p:sp>
          <p:nvSpPr>
            <p:cNvPr id="1683" name="Google Shape;1683;gc348e7196a_1_320"/>
            <p:cNvSpPr/>
            <p:nvPr/>
          </p:nvSpPr>
          <p:spPr>
            <a:xfrm>
              <a:off x="2500942" y="504563"/>
              <a:ext cx="1143000" cy="33042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dirty="0">
                  <a:solidFill>
                    <a:srgbClr val="353C45"/>
                  </a:solidFill>
                  <a:latin typeface="Arial Narrow"/>
                  <a:ea typeface="Arial Narrow"/>
                  <a:cs typeface="Arial Narrow"/>
                  <a:sym typeface="Arial Narrow"/>
                </a:rPr>
                <a:t>General Govt - Federal</a:t>
              </a:r>
              <a:endParaRPr sz="900" b="0" i="0" u="none" strike="noStrike" cap="none" dirty="0">
                <a:solidFill>
                  <a:srgbClr val="000000"/>
                </a:solidFill>
                <a:latin typeface="Arial Narrow"/>
                <a:ea typeface="Arial Narrow"/>
                <a:cs typeface="Arial Narrow"/>
                <a:sym typeface="Arial Narrow"/>
              </a:endParaRPr>
            </a:p>
          </p:txBody>
        </p:sp>
        <p:sp>
          <p:nvSpPr>
            <p:cNvPr id="1684" name="Google Shape;1684;gc348e7196a_1_320"/>
            <p:cNvSpPr/>
            <p:nvPr/>
          </p:nvSpPr>
          <p:spPr>
            <a:xfrm>
              <a:off x="2504592" y="831669"/>
              <a:ext cx="1143000" cy="396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Central Fiscal Operations</a:t>
              </a:r>
              <a:endParaRPr sz="1400" b="0" i="0" u="none" strike="noStrike" cap="none">
                <a:solidFill>
                  <a:srgbClr val="000000"/>
                </a:solidFill>
                <a:latin typeface="Arial"/>
                <a:ea typeface="Arial"/>
                <a:cs typeface="Arial"/>
                <a:sym typeface="Arial"/>
              </a:endParaRPr>
            </a:p>
          </p:txBody>
        </p:sp>
        <p:sp>
          <p:nvSpPr>
            <p:cNvPr id="1685" name="Google Shape;1685;gc348e7196a_1_320"/>
            <p:cNvSpPr/>
            <p:nvPr/>
          </p:nvSpPr>
          <p:spPr>
            <a:xfrm>
              <a:off x="2504592" y="1264423"/>
              <a:ext cx="1143000" cy="396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Central Personnel Management</a:t>
              </a:r>
              <a:endParaRPr sz="1400" b="0" i="0" u="none" strike="noStrike" cap="none">
                <a:solidFill>
                  <a:srgbClr val="000000"/>
                </a:solidFill>
                <a:latin typeface="Arial"/>
                <a:ea typeface="Arial"/>
                <a:cs typeface="Arial"/>
                <a:sym typeface="Arial"/>
              </a:endParaRPr>
            </a:p>
          </p:txBody>
        </p:sp>
        <p:sp>
          <p:nvSpPr>
            <p:cNvPr id="1686" name="Google Shape;1686;gc348e7196a_1_320"/>
            <p:cNvSpPr/>
            <p:nvPr/>
          </p:nvSpPr>
          <p:spPr>
            <a:xfrm>
              <a:off x="2504592" y="1697177"/>
              <a:ext cx="1143000" cy="396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Executive Direction &amp; Management</a:t>
              </a:r>
              <a:endParaRPr sz="1400" b="0" i="0" u="none" strike="noStrike" cap="none">
                <a:solidFill>
                  <a:srgbClr val="000000"/>
                </a:solidFill>
                <a:latin typeface="Arial"/>
                <a:ea typeface="Arial"/>
                <a:cs typeface="Arial"/>
                <a:sym typeface="Arial"/>
              </a:endParaRPr>
            </a:p>
          </p:txBody>
        </p:sp>
        <p:sp>
          <p:nvSpPr>
            <p:cNvPr id="1687" name="Google Shape;1687;gc348e7196a_1_320"/>
            <p:cNvSpPr/>
            <p:nvPr/>
          </p:nvSpPr>
          <p:spPr>
            <a:xfrm>
              <a:off x="2504592" y="2129931"/>
              <a:ext cx="1143000" cy="396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Property &amp; Records Management</a:t>
              </a:r>
              <a:endParaRPr sz="1400" b="0" i="0" u="none" strike="noStrike" cap="none">
                <a:solidFill>
                  <a:srgbClr val="000000"/>
                </a:solidFill>
                <a:latin typeface="Arial"/>
                <a:ea typeface="Arial"/>
                <a:cs typeface="Arial"/>
                <a:sym typeface="Arial"/>
              </a:endParaRPr>
            </a:p>
          </p:txBody>
        </p:sp>
        <p:sp>
          <p:nvSpPr>
            <p:cNvPr id="1688" name="Google Shape;1688;gc348e7196a_1_320"/>
            <p:cNvSpPr/>
            <p:nvPr/>
          </p:nvSpPr>
          <p:spPr>
            <a:xfrm>
              <a:off x="2504592" y="2562685"/>
              <a:ext cx="1143000" cy="396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Purpose Fiscal Assistance</a:t>
              </a:r>
              <a:endParaRPr sz="1400" b="0" i="0" u="none" strike="noStrike" cap="none">
                <a:solidFill>
                  <a:srgbClr val="000000"/>
                </a:solidFill>
                <a:latin typeface="Arial"/>
                <a:ea typeface="Arial"/>
                <a:cs typeface="Arial"/>
                <a:sym typeface="Arial"/>
              </a:endParaRPr>
            </a:p>
          </p:txBody>
        </p:sp>
        <p:sp>
          <p:nvSpPr>
            <p:cNvPr id="1689" name="Google Shape;1689;gc348e7196a_1_320"/>
            <p:cNvSpPr/>
            <p:nvPr/>
          </p:nvSpPr>
          <p:spPr>
            <a:xfrm>
              <a:off x="2505517" y="2995439"/>
              <a:ext cx="1143000" cy="3960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 General Government</a:t>
              </a:r>
              <a:endParaRPr sz="1400" b="0" i="0" u="none" strike="noStrike" cap="none">
                <a:solidFill>
                  <a:srgbClr val="000000"/>
                </a:solidFill>
                <a:latin typeface="Arial"/>
                <a:ea typeface="Arial"/>
                <a:cs typeface="Arial"/>
                <a:sym typeface="Arial"/>
              </a:endParaRPr>
            </a:p>
          </p:txBody>
        </p:sp>
      </p:grpSp>
      <p:grpSp>
        <p:nvGrpSpPr>
          <p:cNvPr id="1690" name="Google Shape;1690;gc348e7196a_1_320"/>
          <p:cNvGrpSpPr/>
          <p:nvPr/>
        </p:nvGrpSpPr>
        <p:grpSpPr>
          <a:xfrm>
            <a:off x="5297084" y="714518"/>
            <a:ext cx="1147866" cy="3801290"/>
            <a:chOff x="5297181" y="484345"/>
            <a:chExt cx="1147866" cy="4061641"/>
          </a:xfrm>
        </p:grpSpPr>
        <p:sp>
          <p:nvSpPr>
            <p:cNvPr id="1691" name="Google Shape;1691;gc348e7196a_1_320"/>
            <p:cNvSpPr/>
            <p:nvPr/>
          </p:nvSpPr>
          <p:spPr>
            <a:xfrm>
              <a:off x="5297181" y="484345"/>
              <a:ext cx="1143000" cy="40482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dirty="0">
                  <a:solidFill>
                    <a:srgbClr val="353C45"/>
                  </a:solidFill>
                  <a:latin typeface="Arial Narrow"/>
                  <a:ea typeface="Arial Narrow"/>
                  <a:cs typeface="Arial Narrow"/>
                  <a:sym typeface="Arial Narrow"/>
                </a:rPr>
                <a:t>General Govt -Agency/Shared Services</a:t>
              </a:r>
              <a:endParaRPr sz="1100" i="0" u="none" strike="noStrike" cap="none" dirty="0">
                <a:solidFill>
                  <a:srgbClr val="000000"/>
                </a:solidFill>
                <a:latin typeface="Arial Narrow"/>
                <a:ea typeface="Arial Narrow"/>
                <a:cs typeface="Arial Narrow"/>
                <a:sym typeface="Arial Narrow"/>
              </a:endParaRPr>
            </a:p>
          </p:txBody>
        </p:sp>
        <p:sp>
          <p:nvSpPr>
            <p:cNvPr id="1692" name="Google Shape;1692;gc348e7196a_1_320"/>
            <p:cNvSpPr/>
            <p:nvPr/>
          </p:nvSpPr>
          <p:spPr>
            <a:xfrm>
              <a:off x="5302047" y="84140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Central Fiscal Operations</a:t>
              </a:r>
              <a:endParaRPr sz="1400" b="0" i="0" u="none" strike="noStrike" cap="none">
                <a:solidFill>
                  <a:srgbClr val="000000"/>
                </a:solidFill>
                <a:latin typeface="Arial"/>
                <a:ea typeface="Arial"/>
                <a:cs typeface="Arial"/>
                <a:sym typeface="Arial"/>
              </a:endParaRPr>
            </a:p>
          </p:txBody>
        </p:sp>
        <p:sp>
          <p:nvSpPr>
            <p:cNvPr id="1693" name="Google Shape;1693;gc348e7196a_1_320"/>
            <p:cNvSpPr/>
            <p:nvPr/>
          </p:nvSpPr>
          <p:spPr>
            <a:xfrm>
              <a:off x="5302047" y="1309212"/>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Executive Direction &amp; Management</a:t>
              </a:r>
              <a:endParaRPr sz="1400" b="0" i="0" u="none" strike="noStrike" cap="none">
                <a:solidFill>
                  <a:srgbClr val="000000"/>
                </a:solidFill>
                <a:latin typeface="Arial"/>
                <a:ea typeface="Arial"/>
                <a:cs typeface="Arial"/>
                <a:sym typeface="Arial"/>
              </a:endParaRPr>
            </a:p>
          </p:txBody>
        </p:sp>
        <p:sp>
          <p:nvSpPr>
            <p:cNvPr id="1694" name="Google Shape;1694;gc348e7196a_1_320"/>
            <p:cNvSpPr/>
            <p:nvPr/>
          </p:nvSpPr>
          <p:spPr>
            <a:xfrm>
              <a:off x="5302047" y="1777024"/>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General Property &amp; Records Management</a:t>
              </a:r>
              <a:endParaRPr sz="1400" b="0" i="0" u="none" strike="noStrike" cap="none">
                <a:solidFill>
                  <a:srgbClr val="000000"/>
                </a:solidFill>
                <a:latin typeface="Arial"/>
                <a:ea typeface="Arial"/>
                <a:cs typeface="Arial"/>
                <a:sym typeface="Arial"/>
              </a:endParaRPr>
            </a:p>
          </p:txBody>
        </p:sp>
        <p:sp>
          <p:nvSpPr>
            <p:cNvPr id="1695" name="Google Shape;1695;gc348e7196a_1_320"/>
            <p:cNvSpPr/>
            <p:nvPr/>
          </p:nvSpPr>
          <p:spPr>
            <a:xfrm>
              <a:off x="5302047" y="224483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General Purpose Fiscal Assistance</a:t>
              </a:r>
              <a:endParaRPr sz="1400" b="0" i="0" u="none" strike="noStrike" cap="none">
                <a:solidFill>
                  <a:srgbClr val="000000"/>
                </a:solidFill>
                <a:latin typeface="Arial"/>
                <a:ea typeface="Arial"/>
                <a:cs typeface="Arial"/>
                <a:sym typeface="Arial"/>
              </a:endParaRPr>
            </a:p>
          </p:txBody>
        </p:sp>
        <p:sp>
          <p:nvSpPr>
            <p:cNvPr id="1696" name="Google Shape;1696;gc348e7196a_1_320"/>
            <p:cNvSpPr/>
            <p:nvPr/>
          </p:nvSpPr>
          <p:spPr>
            <a:xfrm>
              <a:off x="5302047" y="27126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 General Government</a:t>
              </a:r>
              <a:endParaRPr sz="1400" b="0" i="0" u="none" strike="noStrike" cap="none">
                <a:solidFill>
                  <a:srgbClr val="000000"/>
                </a:solidFill>
                <a:latin typeface="Arial"/>
                <a:ea typeface="Arial"/>
                <a:cs typeface="Arial"/>
                <a:sym typeface="Arial"/>
              </a:endParaRPr>
            </a:p>
          </p:txBody>
        </p:sp>
        <p:sp>
          <p:nvSpPr>
            <p:cNvPr id="1697" name="Google Shape;1697;gc348e7196a_1_320"/>
            <p:cNvSpPr/>
            <p:nvPr/>
          </p:nvSpPr>
          <p:spPr>
            <a:xfrm>
              <a:off x="5297181" y="31804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 General Government (See TBM Data Services)</a:t>
              </a:r>
              <a:endParaRPr sz="1400" b="0" i="0" u="none" strike="noStrike" cap="none">
                <a:solidFill>
                  <a:srgbClr val="000000"/>
                </a:solidFill>
                <a:latin typeface="Arial"/>
                <a:ea typeface="Arial"/>
                <a:cs typeface="Arial"/>
                <a:sym typeface="Arial"/>
              </a:endParaRPr>
            </a:p>
          </p:txBody>
        </p:sp>
        <p:sp>
          <p:nvSpPr>
            <p:cNvPr id="1698" name="Google Shape;1698;gc348e7196a_1_320"/>
            <p:cNvSpPr/>
            <p:nvPr/>
          </p:nvSpPr>
          <p:spPr>
            <a:xfrm>
              <a:off x="5302047" y="3648272"/>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Support Delivery of Federal Services</a:t>
              </a:r>
              <a:endParaRPr sz="1400" b="0" i="0" u="none" strike="noStrike" cap="none">
                <a:solidFill>
                  <a:srgbClr val="000000"/>
                </a:solidFill>
                <a:latin typeface="Arial"/>
                <a:ea typeface="Arial"/>
                <a:cs typeface="Arial"/>
                <a:sym typeface="Arial"/>
              </a:endParaRPr>
            </a:p>
          </p:txBody>
        </p:sp>
        <p:sp>
          <p:nvSpPr>
            <p:cNvPr id="1699" name="Google Shape;1699;gc348e7196a_1_320"/>
            <p:cNvSpPr/>
            <p:nvPr/>
          </p:nvSpPr>
          <p:spPr>
            <a:xfrm>
              <a:off x="5297181" y="411608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Support Delivery of Federal Services (See TBM Customer Service)</a:t>
              </a:r>
              <a:endParaRPr sz="8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11"/>
          <p:cNvSpPr txBox="1">
            <a:spLocks noGrp="1"/>
          </p:cNvSpPr>
          <p:nvPr>
            <p:ph type="title"/>
          </p:nvPr>
        </p:nvSpPr>
        <p:spPr>
          <a:xfrm>
            <a:off x="0" y="0"/>
            <a:ext cx="3996900" cy="31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General Government: Federal</a:t>
            </a:r>
            <a:endParaRPr dirty="0">
              <a:latin typeface="Public Sans"/>
              <a:ea typeface="Public Sans"/>
              <a:cs typeface="Public Sans"/>
              <a:sym typeface="Public Sans"/>
            </a:endParaRPr>
          </a:p>
        </p:txBody>
      </p:sp>
      <p:sp>
        <p:nvSpPr>
          <p:cNvPr id="1705" name="Google Shape;1705;p11"/>
          <p:cNvSpPr txBox="1"/>
          <p:nvPr/>
        </p:nvSpPr>
        <p:spPr>
          <a:xfrm>
            <a:off x="0" y="4170400"/>
            <a:ext cx="5187000" cy="973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900" b="1" i="0" u="none" strike="noStrike" cap="none">
                <a:solidFill>
                  <a:srgbClr val="003C71"/>
                </a:solidFill>
                <a:latin typeface="Public Sans"/>
                <a:ea typeface="Public Sans"/>
                <a:cs typeface="Public Sans"/>
                <a:sym typeface="Public Sans"/>
              </a:rPr>
              <a:t>NOTE: </a:t>
            </a:r>
            <a:r>
              <a:rPr lang="en-US" sz="900" b="0" i="0" u="none" strike="noStrike" cap="none">
                <a:solidFill>
                  <a:srgbClr val="003C71"/>
                </a:solidFill>
                <a:latin typeface="Public Sans"/>
                <a:ea typeface="Public Sans"/>
                <a:cs typeface="Public Sans"/>
                <a:sym typeface="Public Sans"/>
              </a:rPr>
              <a:t>These are services defined in the BRM: General Government, provided on behalf of - and for - the Federal Government.​</a:t>
            </a:r>
            <a:endParaRPr sz="900" b="0" i="0" u="none" strike="noStrike" cap="none">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chemeClr val="dk1"/>
              </a:buClr>
              <a:buSzPts val="3200"/>
              <a:buFont typeface="Calibri"/>
              <a:buNone/>
            </a:pPr>
            <a:endParaRPr sz="900" b="0" i="0" u="none" strike="noStrike" cap="none">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chemeClr val="dk1"/>
              </a:buClr>
              <a:buSzPts val="3200"/>
              <a:buFont typeface="Calibri"/>
              <a:buNone/>
            </a:pPr>
            <a:r>
              <a:rPr lang="en-US" sz="900" b="0" i="0" u="none" strike="noStrike" cap="none">
                <a:solidFill>
                  <a:srgbClr val="003C71"/>
                </a:solidFill>
                <a:latin typeface="Public Sans"/>
                <a:ea typeface="Public Sans"/>
                <a:cs typeface="Public Sans"/>
                <a:sym typeface="Public Sans"/>
              </a:rPr>
              <a:t>The General Government: Agency Shared Services are provided from agency to agency or within an agency and will be completed in a future workstream (see BRM: Central Personnel Management or FIBF for HR related items).​ </a:t>
            </a:r>
            <a:endParaRPr sz="900" b="0" i="0" u="none" strike="noStrike" cap="none">
              <a:solidFill>
                <a:srgbClr val="003C71"/>
              </a:solidFill>
              <a:latin typeface="Public Sans"/>
              <a:ea typeface="Public Sans"/>
              <a:cs typeface="Public Sans"/>
              <a:sym typeface="Public Sans"/>
            </a:endParaRPr>
          </a:p>
        </p:txBody>
      </p:sp>
      <p:sp>
        <p:nvSpPr>
          <p:cNvPr id="1706" name="Google Shape;1706;p11"/>
          <p:cNvSpPr txBox="1"/>
          <p:nvPr/>
        </p:nvSpPr>
        <p:spPr>
          <a:xfrm>
            <a:off x="4572001" y="24900"/>
            <a:ext cx="2492700" cy="3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1100" b="1" i="0" u="none" strike="noStrike" cap="none">
                <a:solidFill>
                  <a:srgbClr val="FF0000"/>
                </a:solidFill>
                <a:latin typeface="Arial"/>
                <a:ea typeface="Arial"/>
                <a:cs typeface="Arial"/>
                <a:sym typeface="Arial"/>
              </a:rPr>
              <a:t>UPDATES TBD</a:t>
            </a:r>
            <a:endParaRPr sz="1400" b="0" i="0" u="none" strike="noStrike" cap="none">
              <a:solidFill>
                <a:srgbClr val="000000"/>
              </a:solidFill>
              <a:latin typeface="Arial"/>
              <a:ea typeface="Arial"/>
              <a:cs typeface="Arial"/>
              <a:sym typeface="Arial"/>
            </a:endParaRPr>
          </a:p>
        </p:txBody>
      </p:sp>
      <p:sp>
        <p:nvSpPr>
          <p:cNvPr id="1707" name="Google Shape;170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25</a:t>
            </a:fld>
            <a:endParaRPr/>
          </a:p>
        </p:txBody>
      </p:sp>
      <p:grpSp>
        <p:nvGrpSpPr>
          <p:cNvPr id="1708" name="Google Shape;1708;p11"/>
          <p:cNvGrpSpPr/>
          <p:nvPr/>
        </p:nvGrpSpPr>
        <p:grpSpPr>
          <a:xfrm>
            <a:off x="280211" y="714690"/>
            <a:ext cx="1400333" cy="2979060"/>
            <a:chOff x="265309" y="409890"/>
            <a:chExt cx="1400333" cy="2979060"/>
          </a:xfrm>
        </p:grpSpPr>
        <p:sp>
          <p:nvSpPr>
            <p:cNvPr id="1709" name="Google Shape;1709;p11"/>
            <p:cNvSpPr/>
            <p:nvPr/>
          </p:nvSpPr>
          <p:spPr>
            <a:xfrm>
              <a:off x="362222" y="838875"/>
              <a:ext cx="161100" cy="322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10" name="Google Shape;1710;p11"/>
            <p:cNvSpPr/>
            <p:nvPr/>
          </p:nvSpPr>
          <p:spPr>
            <a:xfrm>
              <a:off x="362225" y="838875"/>
              <a:ext cx="161100" cy="79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11" name="Google Shape;1711;p11"/>
            <p:cNvSpPr/>
            <p:nvPr/>
          </p:nvSpPr>
          <p:spPr>
            <a:xfrm>
              <a:off x="362225" y="838875"/>
              <a:ext cx="161100" cy="119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12" name="Google Shape;1712;p11"/>
            <p:cNvSpPr/>
            <p:nvPr/>
          </p:nvSpPr>
          <p:spPr>
            <a:xfrm>
              <a:off x="362225" y="838875"/>
              <a:ext cx="161100" cy="1600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13" name="Google Shape;1713;p11"/>
            <p:cNvSpPr/>
            <p:nvPr/>
          </p:nvSpPr>
          <p:spPr>
            <a:xfrm>
              <a:off x="362225" y="838875"/>
              <a:ext cx="161100" cy="1974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14" name="Google Shape;1714;p11"/>
            <p:cNvSpPr/>
            <p:nvPr/>
          </p:nvSpPr>
          <p:spPr>
            <a:xfrm>
              <a:off x="362225" y="838875"/>
              <a:ext cx="161100" cy="2385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715" name="Google Shape;1715;p11"/>
            <p:cNvGrpSpPr/>
            <p:nvPr/>
          </p:nvGrpSpPr>
          <p:grpSpPr>
            <a:xfrm>
              <a:off x="564940" y="946775"/>
              <a:ext cx="1100702" cy="2442175"/>
              <a:chOff x="564940" y="946775"/>
              <a:chExt cx="1100702" cy="2442175"/>
            </a:xfrm>
          </p:grpSpPr>
          <p:sp>
            <p:nvSpPr>
              <p:cNvPr id="1716" name="Google Shape;1716;p11"/>
              <p:cNvSpPr txBox="1"/>
              <p:nvPr/>
            </p:nvSpPr>
            <p:spPr>
              <a:xfrm>
                <a:off x="564942" y="946775"/>
                <a:ext cx="11007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Collection of Revenue &amp; User Fees</a:t>
                </a:r>
                <a:endParaRPr sz="1400" b="0" i="0" u="none" strike="noStrike" cap="none">
                  <a:solidFill>
                    <a:srgbClr val="000000"/>
                  </a:solidFill>
                  <a:latin typeface="Public Sans"/>
                  <a:ea typeface="Public Sans"/>
                  <a:cs typeface="Public Sans"/>
                  <a:sym typeface="Public Sans"/>
                </a:endParaRPr>
              </a:p>
            </p:txBody>
          </p:sp>
          <p:sp>
            <p:nvSpPr>
              <p:cNvPr id="1717" name="Google Shape;1717;p11"/>
              <p:cNvSpPr txBox="1"/>
              <p:nvPr/>
            </p:nvSpPr>
            <p:spPr>
              <a:xfrm>
                <a:off x="564940" y="1487710"/>
                <a:ext cx="1100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Collections &amp; Receivables</a:t>
                </a:r>
                <a:endParaRPr sz="900" b="0" i="0" u="none" strike="noStrike" cap="none">
                  <a:solidFill>
                    <a:schemeClr val="lt1"/>
                  </a:solidFill>
                  <a:latin typeface="Public Sans"/>
                  <a:ea typeface="Public Sans"/>
                  <a:cs typeface="Public Sans"/>
                  <a:sym typeface="Public Sans"/>
                </a:endParaRPr>
              </a:p>
            </p:txBody>
          </p:sp>
          <p:sp>
            <p:nvSpPr>
              <p:cNvPr id="1718" name="Google Shape;1718;p11"/>
              <p:cNvSpPr txBox="1"/>
              <p:nvPr/>
            </p:nvSpPr>
            <p:spPr>
              <a:xfrm>
                <a:off x="564940" y="1919145"/>
                <a:ext cx="1100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Debt Collection</a:t>
                </a:r>
                <a:endParaRPr sz="900" b="0" i="0" u="none" strike="noStrike" cap="none">
                  <a:solidFill>
                    <a:schemeClr val="lt1"/>
                  </a:solidFill>
                  <a:latin typeface="Public Sans"/>
                  <a:ea typeface="Public Sans"/>
                  <a:cs typeface="Public Sans"/>
                  <a:sym typeface="Public Sans"/>
                </a:endParaRPr>
              </a:p>
            </p:txBody>
          </p:sp>
          <p:sp>
            <p:nvSpPr>
              <p:cNvPr id="1719" name="Google Shape;1719;p11"/>
              <p:cNvSpPr txBox="1"/>
              <p:nvPr/>
            </p:nvSpPr>
            <p:spPr>
              <a:xfrm>
                <a:off x="564940" y="2350580"/>
                <a:ext cx="1100700" cy="23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Payments</a:t>
                </a:r>
                <a:endParaRPr sz="1400" b="0" i="0" u="none" strike="noStrike" cap="none">
                  <a:solidFill>
                    <a:srgbClr val="000000"/>
                  </a:solidFill>
                  <a:latin typeface="Public Sans"/>
                  <a:ea typeface="Public Sans"/>
                  <a:cs typeface="Public Sans"/>
                  <a:sym typeface="Public Sans"/>
                </a:endParaRPr>
              </a:p>
            </p:txBody>
          </p:sp>
          <p:sp>
            <p:nvSpPr>
              <p:cNvPr id="1720" name="Google Shape;1720;p11"/>
              <p:cNvSpPr txBox="1"/>
              <p:nvPr/>
            </p:nvSpPr>
            <p:spPr>
              <a:xfrm>
                <a:off x="564940" y="2722015"/>
                <a:ext cx="1100700" cy="23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Tax &amp; Fiscal Policy</a:t>
                </a:r>
                <a:endParaRPr sz="1400" b="0" i="0" u="none" strike="noStrike" cap="none">
                  <a:solidFill>
                    <a:srgbClr val="000000"/>
                  </a:solidFill>
                  <a:latin typeface="Public Sans"/>
                  <a:ea typeface="Public Sans"/>
                  <a:cs typeface="Public Sans"/>
                  <a:sym typeface="Public Sans"/>
                </a:endParaRPr>
              </a:p>
            </p:txBody>
          </p:sp>
          <p:sp>
            <p:nvSpPr>
              <p:cNvPr id="1721" name="Google Shape;1721;p11"/>
              <p:cNvSpPr txBox="1"/>
              <p:nvPr/>
            </p:nvSpPr>
            <p:spPr>
              <a:xfrm>
                <a:off x="564940" y="3093450"/>
                <a:ext cx="1100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Taxation Management</a:t>
                </a:r>
                <a:endParaRPr sz="1400" b="0" i="0" u="none" strike="noStrike" cap="none">
                  <a:solidFill>
                    <a:srgbClr val="000000"/>
                  </a:solidFill>
                  <a:latin typeface="Public Sans"/>
                  <a:ea typeface="Public Sans"/>
                  <a:cs typeface="Public Sans"/>
                  <a:sym typeface="Public Sans"/>
                </a:endParaRPr>
              </a:p>
            </p:txBody>
          </p:sp>
        </p:grpSp>
        <p:grpSp>
          <p:nvGrpSpPr>
            <p:cNvPr id="1722" name="Google Shape;1722;p11"/>
            <p:cNvGrpSpPr/>
            <p:nvPr/>
          </p:nvGrpSpPr>
          <p:grpSpPr>
            <a:xfrm>
              <a:off x="265309" y="409890"/>
              <a:ext cx="987600" cy="475500"/>
              <a:chOff x="265309" y="491092"/>
              <a:chExt cx="987600" cy="475500"/>
            </a:xfrm>
          </p:grpSpPr>
          <p:sp>
            <p:nvSpPr>
              <p:cNvPr id="1723" name="Google Shape;1723;p11"/>
              <p:cNvSpPr/>
              <p:nvPr/>
            </p:nvSpPr>
            <p:spPr>
              <a:xfrm>
                <a:off x="265309" y="4910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11"/>
              <p:cNvSpPr txBox="1"/>
              <p:nvPr/>
            </p:nvSpPr>
            <p:spPr>
              <a:xfrm>
                <a:off x="265309" y="4910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Arial"/>
                    <a:ea typeface="Arial"/>
                    <a:cs typeface="Arial"/>
                    <a:sym typeface="Arial"/>
                  </a:rPr>
                  <a:t>Central Fiscal Operations</a:t>
                </a:r>
                <a:endParaRPr sz="1300" b="0" i="0" u="none" strike="noStrike" cap="none">
                  <a:solidFill>
                    <a:srgbClr val="000000"/>
                  </a:solidFill>
                  <a:latin typeface="Arial"/>
                  <a:ea typeface="Arial"/>
                  <a:cs typeface="Arial"/>
                  <a:sym typeface="Arial"/>
                </a:endParaRPr>
              </a:p>
            </p:txBody>
          </p:sp>
        </p:grpSp>
      </p:grpSp>
      <p:grpSp>
        <p:nvGrpSpPr>
          <p:cNvPr id="1725" name="Google Shape;1725;p11"/>
          <p:cNvGrpSpPr/>
          <p:nvPr/>
        </p:nvGrpSpPr>
        <p:grpSpPr>
          <a:xfrm>
            <a:off x="3073737" y="714690"/>
            <a:ext cx="1339533" cy="1351886"/>
            <a:chOff x="2858267" y="409890"/>
            <a:chExt cx="1339533" cy="1351886"/>
          </a:xfrm>
        </p:grpSpPr>
        <p:sp>
          <p:nvSpPr>
            <p:cNvPr id="1726" name="Google Shape;1726;p11"/>
            <p:cNvSpPr/>
            <p:nvPr/>
          </p:nvSpPr>
          <p:spPr>
            <a:xfrm>
              <a:off x="2994180" y="838875"/>
              <a:ext cx="161100" cy="322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27" name="Google Shape;1727;p11"/>
            <p:cNvSpPr txBox="1"/>
            <p:nvPr/>
          </p:nvSpPr>
          <p:spPr>
            <a:xfrm>
              <a:off x="3217100" y="1356776"/>
              <a:ext cx="9807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External Partner Relationship</a:t>
              </a:r>
              <a:endParaRPr sz="1400" b="0" i="0" u="none" strike="noStrike" cap="none">
                <a:solidFill>
                  <a:srgbClr val="000000"/>
                </a:solidFill>
                <a:latin typeface="Arial"/>
                <a:ea typeface="Arial"/>
                <a:cs typeface="Arial"/>
                <a:sym typeface="Arial"/>
              </a:endParaRPr>
            </a:p>
          </p:txBody>
        </p:sp>
        <p:sp>
          <p:nvSpPr>
            <p:cNvPr id="1728" name="Google Shape;1728;p11"/>
            <p:cNvSpPr/>
            <p:nvPr/>
          </p:nvSpPr>
          <p:spPr>
            <a:xfrm>
              <a:off x="2994175" y="838875"/>
              <a:ext cx="161100" cy="71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29" name="Google Shape;1729;p11"/>
            <p:cNvSpPr txBox="1"/>
            <p:nvPr/>
          </p:nvSpPr>
          <p:spPr>
            <a:xfrm>
              <a:off x="3217100" y="946775"/>
              <a:ext cx="9807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Budget &amp; Performance</a:t>
              </a:r>
              <a:endParaRPr sz="1400" b="0" i="0" u="none" strike="noStrike" cap="none">
                <a:solidFill>
                  <a:srgbClr val="000000"/>
                </a:solidFill>
                <a:latin typeface="Arial"/>
                <a:ea typeface="Arial"/>
                <a:cs typeface="Arial"/>
                <a:sym typeface="Arial"/>
              </a:endParaRPr>
            </a:p>
          </p:txBody>
        </p:sp>
        <p:grpSp>
          <p:nvGrpSpPr>
            <p:cNvPr id="1730" name="Google Shape;1730;p11"/>
            <p:cNvGrpSpPr/>
            <p:nvPr/>
          </p:nvGrpSpPr>
          <p:grpSpPr>
            <a:xfrm>
              <a:off x="2858267" y="409890"/>
              <a:ext cx="987600" cy="475500"/>
              <a:chOff x="2858267" y="452992"/>
              <a:chExt cx="987600" cy="475500"/>
            </a:xfrm>
          </p:grpSpPr>
          <p:sp>
            <p:nvSpPr>
              <p:cNvPr id="1731" name="Google Shape;1731;p11"/>
              <p:cNvSpPr/>
              <p:nvPr/>
            </p:nvSpPr>
            <p:spPr>
              <a:xfrm>
                <a:off x="2858267" y="4529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11"/>
              <p:cNvSpPr txBox="1"/>
              <p:nvPr/>
            </p:nvSpPr>
            <p:spPr>
              <a:xfrm>
                <a:off x="2858267" y="4529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Arial"/>
                    <a:ea typeface="Arial"/>
                    <a:cs typeface="Arial"/>
                    <a:sym typeface="Arial"/>
                  </a:rPr>
                  <a:t>Executive Direction &amp; Management</a:t>
                </a:r>
                <a:endParaRPr sz="900" b="1" i="0" u="none" strike="noStrike" cap="none">
                  <a:solidFill>
                    <a:schemeClr val="dk1"/>
                  </a:solidFill>
                  <a:latin typeface="Arial"/>
                  <a:ea typeface="Arial"/>
                  <a:cs typeface="Arial"/>
                  <a:sym typeface="Arial"/>
                </a:endParaRPr>
              </a:p>
            </p:txBody>
          </p:sp>
        </p:grpSp>
      </p:grpSp>
      <p:grpSp>
        <p:nvGrpSpPr>
          <p:cNvPr id="1733" name="Google Shape;1733;p11"/>
          <p:cNvGrpSpPr/>
          <p:nvPr/>
        </p:nvGrpSpPr>
        <p:grpSpPr>
          <a:xfrm>
            <a:off x="4451797" y="714690"/>
            <a:ext cx="1428837" cy="2383286"/>
            <a:chOff x="4276774" y="409890"/>
            <a:chExt cx="1428837" cy="2383286"/>
          </a:xfrm>
        </p:grpSpPr>
        <p:sp>
          <p:nvSpPr>
            <p:cNvPr id="1734" name="Google Shape;1734;p11"/>
            <p:cNvSpPr/>
            <p:nvPr/>
          </p:nvSpPr>
          <p:spPr>
            <a:xfrm>
              <a:off x="4384428" y="847342"/>
              <a:ext cx="161100" cy="322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35" name="Google Shape;1735;p11"/>
            <p:cNvSpPr txBox="1"/>
            <p:nvPr/>
          </p:nvSpPr>
          <p:spPr>
            <a:xfrm>
              <a:off x="4633411" y="946775"/>
              <a:ext cx="1072200" cy="322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Asset Sales</a:t>
              </a:r>
              <a:endParaRPr sz="900" b="0" i="0" u="none" strike="noStrike" cap="none">
                <a:solidFill>
                  <a:schemeClr val="lt1"/>
                </a:solidFill>
                <a:latin typeface="Public Sans"/>
                <a:ea typeface="Public Sans"/>
                <a:cs typeface="Public Sans"/>
                <a:sym typeface="Public Sans"/>
              </a:endParaRPr>
            </a:p>
          </p:txBody>
        </p:sp>
        <p:sp>
          <p:nvSpPr>
            <p:cNvPr id="1736" name="Google Shape;1736;p11"/>
            <p:cNvSpPr/>
            <p:nvPr/>
          </p:nvSpPr>
          <p:spPr>
            <a:xfrm>
              <a:off x="4384425" y="838875"/>
              <a:ext cx="161100" cy="682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37" name="Google Shape;1737;p11"/>
            <p:cNvSpPr txBox="1"/>
            <p:nvPr/>
          </p:nvSpPr>
          <p:spPr>
            <a:xfrm>
              <a:off x="4633411" y="2271176"/>
              <a:ext cx="1072200" cy="522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Management of Government Records</a:t>
              </a:r>
              <a:endParaRPr sz="1400" b="0" i="0" u="none" strike="noStrike" cap="none">
                <a:solidFill>
                  <a:srgbClr val="000000"/>
                </a:solidFill>
                <a:latin typeface="Public Sans"/>
                <a:ea typeface="Public Sans"/>
                <a:cs typeface="Public Sans"/>
                <a:sym typeface="Public Sans"/>
              </a:endParaRPr>
            </a:p>
          </p:txBody>
        </p:sp>
        <p:sp>
          <p:nvSpPr>
            <p:cNvPr id="1738" name="Google Shape;1738;p11"/>
            <p:cNvSpPr/>
            <p:nvPr/>
          </p:nvSpPr>
          <p:spPr>
            <a:xfrm>
              <a:off x="4384425" y="838875"/>
              <a:ext cx="161100" cy="117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39" name="Google Shape;1739;p11"/>
            <p:cNvSpPr txBox="1"/>
            <p:nvPr/>
          </p:nvSpPr>
          <p:spPr>
            <a:xfrm>
              <a:off x="4633400" y="1360842"/>
              <a:ext cx="1072200" cy="322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Facilities, Fleet, &amp; Equipment</a:t>
              </a:r>
              <a:endParaRPr sz="1400" b="0" i="0" u="none" strike="noStrike" cap="none">
                <a:solidFill>
                  <a:srgbClr val="000000"/>
                </a:solidFill>
                <a:latin typeface="Public Sans"/>
                <a:ea typeface="Public Sans"/>
                <a:cs typeface="Public Sans"/>
                <a:sym typeface="Public Sans"/>
              </a:endParaRPr>
            </a:p>
          </p:txBody>
        </p:sp>
        <p:sp>
          <p:nvSpPr>
            <p:cNvPr id="1740" name="Google Shape;1740;p11"/>
            <p:cNvSpPr/>
            <p:nvPr/>
          </p:nvSpPr>
          <p:spPr>
            <a:xfrm>
              <a:off x="4384425" y="838875"/>
              <a:ext cx="161100" cy="1683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41" name="Google Shape;1741;p11"/>
            <p:cNvSpPr txBox="1"/>
            <p:nvPr/>
          </p:nvSpPr>
          <p:spPr>
            <a:xfrm>
              <a:off x="4633401" y="1774909"/>
              <a:ext cx="10722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Goods &amp; Services Acquisition </a:t>
              </a:r>
              <a:endParaRPr sz="1400" b="0" i="0" u="none" strike="noStrike" cap="none">
                <a:solidFill>
                  <a:srgbClr val="000000"/>
                </a:solidFill>
                <a:latin typeface="Public Sans"/>
                <a:ea typeface="Public Sans"/>
                <a:cs typeface="Public Sans"/>
                <a:sym typeface="Public Sans"/>
              </a:endParaRPr>
            </a:p>
          </p:txBody>
        </p:sp>
        <p:grpSp>
          <p:nvGrpSpPr>
            <p:cNvPr id="1742" name="Google Shape;1742;p11"/>
            <p:cNvGrpSpPr/>
            <p:nvPr/>
          </p:nvGrpSpPr>
          <p:grpSpPr>
            <a:xfrm>
              <a:off x="4276774" y="409890"/>
              <a:ext cx="987600" cy="475500"/>
              <a:chOff x="4276774" y="452992"/>
              <a:chExt cx="987600" cy="475500"/>
            </a:xfrm>
          </p:grpSpPr>
          <p:sp>
            <p:nvSpPr>
              <p:cNvPr id="1743" name="Google Shape;1743;p11"/>
              <p:cNvSpPr/>
              <p:nvPr/>
            </p:nvSpPr>
            <p:spPr>
              <a:xfrm>
                <a:off x="4276774" y="4529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11"/>
              <p:cNvSpPr txBox="1"/>
              <p:nvPr/>
            </p:nvSpPr>
            <p:spPr>
              <a:xfrm>
                <a:off x="4276774" y="4529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Arial"/>
                    <a:ea typeface="Arial"/>
                    <a:cs typeface="Arial"/>
                    <a:sym typeface="Arial"/>
                  </a:rPr>
                  <a:t>Property &amp; Records Management</a:t>
                </a:r>
                <a:endParaRPr sz="900" b="1" i="0" u="none" strike="noStrike" cap="none">
                  <a:solidFill>
                    <a:schemeClr val="dk1"/>
                  </a:solidFill>
                  <a:latin typeface="Arial"/>
                  <a:ea typeface="Arial"/>
                  <a:cs typeface="Arial"/>
                  <a:sym typeface="Arial"/>
                </a:endParaRPr>
              </a:p>
            </p:txBody>
          </p:sp>
        </p:grpSp>
      </p:grpSp>
      <p:grpSp>
        <p:nvGrpSpPr>
          <p:cNvPr id="1745" name="Google Shape;1745;p11"/>
          <p:cNvGrpSpPr/>
          <p:nvPr/>
        </p:nvGrpSpPr>
        <p:grpSpPr>
          <a:xfrm>
            <a:off x="5919161" y="714690"/>
            <a:ext cx="1318987" cy="1725059"/>
            <a:chOff x="5824244" y="409890"/>
            <a:chExt cx="1318987" cy="1725059"/>
          </a:xfrm>
        </p:grpSpPr>
        <p:sp>
          <p:nvSpPr>
            <p:cNvPr id="1746" name="Google Shape;1746;p11"/>
            <p:cNvSpPr/>
            <p:nvPr/>
          </p:nvSpPr>
          <p:spPr>
            <a:xfrm>
              <a:off x="5914225" y="838875"/>
              <a:ext cx="161100" cy="23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47" name="Google Shape;1747;p11"/>
            <p:cNvSpPr txBox="1"/>
            <p:nvPr/>
          </p:nvSpPr>
          <p:spPr>
            <a:xfrm>
              <a:off x="6176031" y="946775"/>
              <a:ext cx="967200" cy="2973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Credit &amp; Insurance</a:t>
              </a:r>
              <a:endParaRPr sz="1400" b="0" i="0" u="none" strike="noStrike" cap="none">
                <a:solidFill>
                  <a:srgbClr val="000000"/>
                </a:solidFill>
                <a:latin typeface="Arial"/>
                <a:ea typeface="Arial"/>
                <a:cs typeface="Arial"/>
                <a:sym typeface="Arial"/>
              </a:endParaRPr>
            </a:p>
          </p:txBody>
        </p:sp>
        <p:sp>
          <p:nvSpPr>
            <p:cNvPr id="1748" name="Google Shape;1748;p11"/>
            <p:cNvSpPr/>
            <p:nvPr/>
          </p:nvSpPr>
          <p:spPr>
            <a:xfrm>
              <a:off x="5914225" y="838875"/>
              <a:ext cx="161100" cy="645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49" name="Google Shape;1749;p11"/>
            <p:cNvSpPr txBox="1"/>
            <p:nvPr/>
          </p:nvSpPr>
          <p:spPr>
            <a:xfrm>
              <a:off x="6176025" y="1319312"/>
              <a:ext cx="967200" cy="335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Financial Assistance</a:t>
              </a:r>
              <a:endParaRPr sz="1400" b="0" i="0" u="none" strike="noStrike" cap="none">
                <a:solidFill>
                  <a:srgbClr val="000000"/>
                </a:solidFill>
                <a:latin typeface="Arial"/>
                <a:ea typeface="Arial"/>
                <a:cs typeface="Arial"/>
                <a:sym typeface="Arial"/>
              </a:endParaRPr>
            </a:p>
          </p:txBody>
        </p:sp>
        <p:sp>
          <p:nvSpPr>
            <p:cNvPr id="1750" name="Google Shape;1750;p11"/>
            <p:cNvSpPr/>
            <p:nvPr/>
          </p:nvSpPr>
          <p:spPr>
            <a:xfrm>
              <a:off x="5914225" y="838875"/>
              <a:ext cx="161100" cy="1101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51" name="Google Shape;1751;p11"/>
            <p:cNvSpPr txBox="1"/>
            <p:nvPr/>
          </p:nvSpPr>
          <p:spPr>
            <a:xfrm>
              <a:off x="6176025" y="1729949"/>
              <a:ext cx="9672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Funds to States &amp; Local Govt</a:t>
              </a:r>
              <a:endParaRPr sz="1400" b="0" i="0" u="none" strike="noStrike" cap="none">
                <a:solidFill>
                  <a:srgbClr val="000000"/>
                </a:solidFill>
                <a:latin typeface="Arial"/>
                <a:ea typeface="Arial"/>
                <a:cs typeface="Arial"/>
                <a:sym typeface="Arial"/>
              </a:endParaRPr>
            </a:p>
          </p:txBody>
        </p:sp>
        <p:grpSp>
          <p:nvGrpSpPr>
            <p:cNvPr id="1752" name="Google Shape;1752;p11"/>
            <p:cNvGrpSpPr/>
            <p:nvPr/>
          </p:nvGrpSpPr>
          <p:grpSpPr>
            <a:xfrm>
              <a:off x="5824244" y="409890"/>
              <a:ext cx="987600" cy="475500"/>
              <a:chOff x="5824244" y="452992"/>
              <a:chExt cx="987600" cy="475500"/>
            </a:xfrm>
          </p:grpSpPr>
          <p:sp>
            <p:nvSpPr>
              <p:cNvPr id="1753" name="Google Shape;1753;p11"/>
              <p:cNvSpPr/>
              <p:nvPr/>
            </p:nvSpPr>
            <p:spPr>
              <a:xfrm>
                <a:off x="5824244" y="4529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11"/>
              <p:cNvSpPr txBox="1"/>
              <p:nvPr/>
            </p:nvSpPr>
            <p:spPr>
              <a:xfrm>
                <a:off x="5824244" y="4529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Arial"/>
                    <a:ea typeface="Arial"/>
                    <a:cs typeface="Arial"/>
                    <a:sym typeface="Arial"/>
                  </a:rPr>
                  <a:t>Purpose Fiscal Assistance</a:t>
                </a:r>
                <a:endParaRPr sz="900" b="0" i="0" u="none" strike="noStrike" cap="none">
                  <a:solidFill>
                    <a:srgbClr val="000000"/>
                  </a:solidFill>
                  <a:latin typeface="Arial"/>
                  <a:ea typeface="Arial"/>
                  <a:cs typeface="Arial"/>
                  <a:sym typeface="Arial"/>
                </a:endParaRPr>
              </a:p>
            </p:txBody>
          </p:sp>
        </p:grpSp>
      </p:grpSp>
      <p:grpSp>
        <p:nvGrpSpPr>
          <p:cNvPr id="1755" name="Google Shape;1755;p11"/>
          <p:cNvGrpSpPr/>
          <p:nvPr/>
        </p:nvGrpSpPr>
        <p:grpSpPr>
          <a:xfrm>
            <a:off x="7276675" y="714690"/>
            <a:ext cx="1587114" cy="4037535"/>
            <a:chOff x="7261772" y="409890"/>
            <a:chExt cx="1587114" cy="4037535"/>
          </a:xfrm>
        </p:grpSpPr>
        <p:sp>
          <p:nvSpPr>
            <p:cNvPr id="1756" name="Google Shape;1756;p11"/>
            <p:cNvSpPr/>
            <p:nvPr/>
          </p:nvSpPr>
          <p:spPr>
            <a:xfrm>
              <a:off x="7365127" y="838875"/>
              <a:ext cx="161100" cy="322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57" name="Google Shape;1757;p11"/>
            <p:cNvSpPr txBox="1"/>
            <p:nvPr/>
          </p:nvSpPr>
          <p:spPr>
            <a:xfrm>
              <a:off x="7635686" y="2631889"/>
              <a:ext cx="1213200" cy="522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Mapping/Geospatial (See Data Analytics &amp; Visualization)</a:t>
              </a:r>
              <a:endParaRPr sz="1400" b="0" i="0" u="none" strike="noStrike" cap="none">
                <a:solidFill>
                  <a:srgbClr val="000000"/>
                </a:solidFill>
                <a:latin typeface="Arial"/>
                <a:ea typeface="Arial"/>
                <a:cs typeface="Arial"/>
                <a:sym typeface="Arial"/>
              </a:endParaRPr>
            </a:p>
          </p:txBody>
        </p:sp>
        <p:sp>
          <p:nvSpPr>
            <p:cNvPr id="1758" name="Google Shape;1758;p11"/>
            <p:cNvSpPr/>
            <p:nvPr/>
          </p:nvSpPr>
          <p:spPr>
            <a:xfrm>
              <a:off x="7365125" y="838875"/>
              <a:ext cx="161100" cy="763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59" name="Google Shape;1759;p11"/>
            <p:cNvSpPr txBox="1"/>
            <p:nvPr/>
          </p:nvSpPr>
          <p:spPr>
            <a:xfrm>
              <a:off x="7635675" y="946775"/>
              <a:ext cx="12132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General Purpose Data &amp; Statistics</a:t>
              </a:r>
              <a:endParaRPr sz="1400" b="0" i="0" u="none" strike="noStrike" cap="none">
                <a:solidFill>
                  <a:srgbClr val="000000"/>
                </a:solidFill>
                <a:latin typeface="Arial"/>
                <a:ea typeface="Arial"/>
                <a:cs typeface="Arial"/>
                <a:sym typeface="Arial"/>
              </a:endParaRPr>
            </a:p>
          </p:txBody>
        </p:sp>
        <p:sp>
          <p:nvSpPr>
            <p:cNvPr id="1760" name="Google Shape;1760;p11"/>
            <p:cNvSpPr/>
            <p:nvPr/>
          </p:nvSpPr>
          <p:spPr>
            <a:xfrm>
              <a:off x="7365125" y="838875"/>
              <a:ext cx="161100" cy="1101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61" name="Google Shape;1761;p11"/>
            <p:cNvSpPr txBox="1"/>
            <p:nvPr/>
          </p:nvSpPr>
          <p:spPr>
            <a:xfrm>
              <a:off x="7635686" y="1437054"/>
              <a:ext cx="1213200" cy="280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Inspection &amp; Auditing</a:t>
              </a:r>
              <a:endParaRPr sz="1400" b="0" i="0" u="none" strike="noStrike" cap="none">
                <a:solidFill>
                  <a:srgbClr val="000000"/>
                </a:solidFill>
                <a:latin typeface="Arial"/>
                <a:ea typeface="Arial"/>
                <a:cs typeface="Arial"/>
                <a:sym typeface="Arial"/>
              </a:endParaRPr>
            </a:p>
          </p:txBody>
        </p:sp>
        <p:sp>
          <p:nvSpPr>
            <p:cNvPr id="1762" name="Google Shape;1762;p11"/>
            <p:cNvSpPr/>
            <p:nvPr/>
          </p:nvSpPr>
          <p:spPr>
            <a:xfrm>
              <a:off x="7365125" y="838875"/>
              <a:ext cx="161100" cy="1511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63" name="Google Shape;1763;p11"/>
            <p:cNvSpPr txBox="1"/>
            <p:nvPr/>
          </p:nvSpPr>
          <p:spPr>
            <a:xfrm>
              <a:off x="7635686" y="3621746"/>
              <a:ext cx="1213200" cy="335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Key Asset &amp; Critical Infrastructure</a:t>
              </a:r>
              <a:endParaRPr sz="1400" b="0" i="0" u="none" strike="noStrike" cap="none">
                <a:solidFill>
                  <a:srgbClr val="000000"/>
                </a:solidFill>
                <a:latin typeface="Arial"/>
                <a:ea typeface="Arial"/>
                <a:cs typeface="Arial"/>
                <a:sym typeface="Arial"/>
              </a:endParaRPr>
            </a:p>
          </p:txBody>
        </p:sp>
        <p:sp>
          <p:nvSpPr>
            <p:cNvPr id="1764" name="Google Shape;1764;p11"/>
            <p:cNvSpPr/>
            <p:nvPr/>
          </p:nvSpPr>
          <p:spPr>
            <a:xfrm>
              <a:off x="7365125" y="838875"/>
              <a:ext cx="161100" cy="2060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65" name="Google Shape;1765;p11"/>
            <p:cNvSpPr txBox="1"/>
            <p:nvPr/>
          </p:nvSpPr>
          <p:spPr>
            <a:xfrm>
              <a:off x="7635686" y="1803132"/>
              <a:ext cx="1213200" cy="3228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Legislative Functions</a:t>
              </a:r>
              <a:endParaRPr sz="1400" b="0" i="0" u="none" strike="noStrike" cap="none">
                <a:solidFill>
                  <a:srgbClr val="000000"/>
                </a:solidFill>
                <a:latin typeface="Arial"/>
                <a:ea typeface="Arial"/>
                <a:cs typeface="Arial"/>
                <a:sym typeface="Arial"/>
              </a:endParaRPr>
            </a:p>
          </p:txBody>
        </p:sp>
        <p:sp>
          <p:nvSpPr>
            <p:cNvPr id="1766" name="Google Shape;1766;p11"/>
            <p:cNvSpPr/>
            <p:nvPr/>
          </p:nvSpPr>
          <p:spPr>
            <a:xfrm>
              <a:off x="7365125" y="838875"/>
              <a:ext cx="161100" cy="255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67" name="Google Shape;1767;p11"/>
            <p:cNvSpPr txBox="1"/>
            <p:nvPr/>
          </p:nvSpPr>
          <p:spPr>
            <a:xfrm>
              <a:off x="7635686" y="2211211"/>
              <a:ext cx="1213200" cy="335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Legislative Relations</a:t>
              </a:r>
              <a:endParaRPr sz="1400" b="0" i="0" u="none" strike="noStrike" cap="none">
                <a:solidFill>
                  <a:srgbClr val="000000"/>
                </a:solidFill>
                <a:latin typeface="Arial"/>
                <a:ea typeface="Arial"/>
                <a:cs typeface="Arial"/>
                <a:sym typeface="Arial"/>
              </a:endParaRPr>
            </a:p>
          </p:txBody>
        </p:sp>
        <p:sp>
          <p:nvSpPr>
            <p:cNvPr id="1768" name="Google Shape;1768;p11"/>
            <p:cNvSpPr/>
            <p:nvPr/>
          </p:nvSpPr>
          <p:spPr>
            <a:xfrm>
              <a:off x="7365125" y="838875"/>
              <a:ext cx="161100" cy="291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69" name="Google Shape;1769;p11"/>
            <p:cNvSpPr txBox="1"/>
            <p:nvPr/>
          </p:nvSpPr>
          <p:spPr>
            <a:xfrm>
              <a:off x="7635675" y="4042425"/>
              <a:ext cx="1213200" cy="405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Public Communications Infrastructure</a:t>
              </a:r>
              <a:endParaRPr sz="1400" b="0" i="0" u="none" strike="noStrike" cap="none">
                <a:solidFill>
                  <a:srgbClr val="000000"/>
                </a:solidFill>
                <a:latin typeface="Arial"/>
                <a:ea typeface="Arial"/>
                <a:cs typeface="Arial"/>
                <a:sym typeface="Arial"/>
              </a:endParaRPr>
            </a:p>
          </p:txBody>
        </p:sp>
        <p:sp>
          <p:nvSpPr>
            <p:cNvPr id="1770" name="Google Shape;1770;p11"/>
            <p:cNvSpPr/>
            <p:nvPr/>
          </p:nvSpPr>
          <p:spPr>
            <a:xfrm>
              <a:off x="7365125" y="838875"/>
              <a:ext cx="161100" cy="339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71" name="Google Shape;1771;p11"/>
            <p:cNvSpPr txBox="1"/>
            <p:nvPr/>
          </p:nvSpPr>
          <p:spPr>
            <a:xfrm>
              <a:off x="7635686" y="3239168"/>
              <a:ext cx="1213200" cy="2973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Federal Rule Publication</a:t>
              </a:r>
              <a:endParaRPr sz="1400" b="0" i="0" u="none" strike="noStrike" cap="none">
                <a:solidFill>
                  <a:srgbClr val="000000"/>
                </a:solidFill>
                <a:latin typeface="Arial"/>
                <a:ea typeface="Arial"/>
                <a:cs typeface="Arial"/>
                <a:sym typeface="Arial"/>
              </a:endParaRPr>
            </a:p>
          </p:txBody>
        </p:sp>
        <p:grpSp>
          <p:nvGrpSpPr>
            <p:cNvPr id="1772" name="Google Shape;1772;p11"/>
            <p:cNvGrpSpPr/>
            <p:nvPr/>
          </p:nvGrpSpPr>
          <p:grpSpPr>
            <a:xfrm>
              <a:off x="7261772" y="409890"/>
              <a:ext cx="987600" cy="475500"/>
              <a:chOff x="7261772" y="452992"/>
              <a:chExt cx="987600" cy="475500"/>
            </a:xfrm>
          </p:grpSpPr>
          <p:sp>
            <p:nvSpPr>
              <p:cNvPr id="1773" name="Google Shape;1773;p11"/>
              <p:cNvSpPr/>
              <p:nvPr/>
            </p:nvSpPr>
            <p:spPr>
              <a:xfrm>
                <a:off x="7261772" y="4529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11"/>
              <p:cNvSpPr txBox="1"/>
              <p:nvPr/>
            </p:nvSpPr>
            <p:spPr>
              <a:xfrm>
                <a:off x="7261772" y="4529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Arial"/>
                    <a:ea typeface="Arial"/>
                    <a:cs typeface="Arial"/>
                    <a:sym typeface="Arial"/>
                  </a:rPr>
                  <a:t>Other General Government</a:t>
                </a:r>
                <a:endParaRPr sz="900" b="0" i="0" u="none" strike="noStrike" cap="none">
                  <a:solidFill>
                    <a:srgbClr val="000000"/>
                  </a:solidFill>
                  <a:latin typeface="Arial"/>
                  <a:ea typeface="Arial"/>
                  <a:cs typeface="Arial"/>
                  <a:sym typeface="Arial"/>
                </a:endParaRPr>
              </a:p>
            </p:txBody>
          </p:sp>
        </p:grpSp>
      </p:grpSp>
      <p:grpSp>
        <p:nvGrpSpPr>
          <p:cNvPr id="1775" name="Google Shape;1775;p11"/>
          <p:cNvGrpSpPr/>
          <p:nvPr/>
        </p:nvGrpSpPr>
        <p:grpSpPr>
          <a:xfrm>
            <a:off x="1674682" y="714690"/>
            <a:ext cx="1360528" cy="1699334"/>
            <a:chOff x="1590547" y="409890"/>
            <a:chExt cx="1360528" cy="1699334"/>
          </a:xfrm>
        </p:grpSpPr>
        <p:sp>
          <p:nvSpPr>
            <p:cNvPr id="1776" name="Google Shape;1776;p11"/>
            <p:cNvSpPr txBox="1"/>
            <p:nvPr/>
          </p:nvSpPr>
          <p:spPr>
            <a:xfrm>
              <a:off x="1898975" y="946775"/>
              <a:ext cx="1051800" cy="335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Human Capital Leadership</a:t>
              </a:r>
              <a:endParaRPr sz="1400" b="0" i="0" u="none" strike="noStrike" cap="none">
                <a:solidFill>
                  <a:srgbClr val="000000"/>
                </a:solidFill>
                <a:latin typeface="Public Sans"/>
                <a:ea typeface="Public Sans"/>
                <a:cs typeface="Public Sans"/>
                <a:sym typeface="Public Sans"/>
              </a:endParaRPr>
            </a:p>
          </p:txBody>
        </p:sp>
        <p:sp>
          <p:nvSpPr>
            <p:cNvPr id="1777" name="Google Shape;1777;p11"/>
            <p:cNvSpPr/>
            <p:nvPr/>
          </p:nvSpPr>
          <p:spPr>
            <a:xfrm>
              <a:off x="1741125" y="872748"/>
              <a:ext cx="161100" cy="23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78" name="Google Shape;1778;p11"/>
            <p:cNvSpPr txBox="1"/>
            <p:nvPr/>
          </p:nvSpPr>
          <p:spPr>
            <a:xfrm>
              <a:off x="1898974" y="1351750"/>
              <a:ext cx="1052100" cy="390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Human Capital Oversight &amp; Evaluation</a:t>
              </a:r>
              <a:endParaRPr sz="1400" b="0" i="0" u="none" strike="noStrike" cap="none">
                <a:solidFill>
                  <a:srgbClr val="000000"/>
                </a:solidFill>
                <a:latin typeface="Public Sans"/>
                <a:ea typeface="Public Sans"/>
                <a:cs typeface="Public Sans"/>
                <a:sym typeface="Public Sans"/>
              </a:endParaRPr>
            </a:p>
          </p:txBody>
        </p:sp>
        <p:sp>
          <p:nvSpPr>
            <p:cNvPr id="1779" name="Google Shape;1779;p11"/>
            <p:cNvSpPr/>
            <p:nvPr/>
          </p:nvSpPr>
          <p:spPr>
            <a:xfrm>
              <a:off x="1741125" y="1108250"/>
              <a:ext cx="161100" cy="447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80" name="Google Shape;1780;p11"/>
            <p:cNvSpPr txBox="1"/>
            <p:nvPr/>
          </p:nvSpPr>
          <p:spPr>
            <a:xfrm>
              <a:off x="1898975" y="1811924"/>
              <a:ext cx="1052100" cy="2973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Federal Retirement</a:t>
              </a:r>
              <a:endParaRPr sz="1400" b="0" i="0" u="none" strike="noStrike" cap="none">
                <a:solidFill>
                  <a:srgbClr val="000000"/>
                </a:solidFill>
                <a:latin typeface="Public Sans"/>
                <a:ea typeface="Public Sans"/>
                <a:cs typeface="Public Sans"/>
                <a:sym typeface="Public Sans"/>
              </a:endParaRPr>
            </a:p>
          </p:txBody>
        </p:sp>
        <p:sp>
          <p:nvSpPr>
            <p:cNvPr id="1781" name="Google Shape;1781;p11"/>
            <p:cNvSpPr/>
            <p:nvPr/>
          </p:nvSpPr>
          <p:spPr>
            <a:xfrm>
              <a:off x="1741125" y="1547250"/>
              <a:ext cx="161100" cy="393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1782" name="Google Shape;1782;p11"/>
            <p:cNvGrpSpPr/>
            <p:nvPr/>
          </p:nvGrpSpPr>
          <p:grpSpPr>
            <a:xfrm>
              <a:off x="1590547" y="409890"/>
              <a:ext cx="987600" cy="475500"/>
              <a:chOff x="1590547" y="457225"/>
              <a:chExt cx="987600" cy="475500"/>
            </a:xfrm>
          </p:grpSpPr>
          <p:sp>
            <p:nvSpPr>
              <p:cNvPr id="1783" name="Google Shape;1783;p11"/>
              <p:cNvSpPr/>
              <p:nvPr/>
            </p:nvSpPr>
            <p:spPr>
              <a:xfrm>
                <a:off x="1590547" y="457225"/>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11"/>
              <p:cNvSpPr txBox="1"/>
              <p:nvPr/>
            </p:nvSpPr>
            <p:spPr>
              <a:xfrm>
                <a:off x="1590547" y="457225"/>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Arial"/>
                    <a:ea typeface="Arial"/>
                    <a:cs typeface="Arial"/>
                    <a:sym typeface="Arial"/>
                  </a:rPr>
                  <a:t>Central Personnel Management</a:t>
                </a:r>
                <a:endParaRPr sz="900" b="1" i="0" u="none" strike="noStrike" cap="none">
                  <a:solidFill>
                    <a:schemeClr val="dk1"/>
                  </a:solidFill>
                  <a:latin typeface="Arial"/>
                  <a:ea typeface="Arial"/>
                  <a:cs typeface="Arial"/>
                  <a:sym typeface="Arial"/>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grpSp>
        <p:nvGrpSpPr>
          <p:cNvPr id="1789" name="Google Shape;1789;p12"/>
          <p:cNvGrpSpPr/>
          <p:nvPr/>
        </p:nvGrpSpPr>
        <p:grpSpPr>
          <a:xfrm>
            <a:off x="80463" y="707616"/>
            <a:ext cx="1370458" cy="3103637"/>
            <a:chOff x="151400" y="707616"/>
            <a:chExt cx="1370458" cy="3103637"/>
          </a:xfrm>
        </p:grpSpPr>
        <p:grpSp>
          <p:nvGrpSpPr>
            <p:cNvPr id="1790" name="Google Shape;1790;p12"/>
            <p:cNvGrpSpPr/>
            <p:nvPr/>
          </p:nvGrpSpPr>
          <p:grpSpPr>
            <a:xfrm>
              <a:off x="256350" y="1126703"/>
              <a:ext cx="1265508" cy="2684550"/>
              <a:chOff x="256350" y="612075"/>
              <a:chExt cx="1265508" cy="2684550"/>
            </a:xfrm>
          </p:grpSpPr>
          <p:sp>
            <p:nvSpPr>
              <p:cNvPr id="1791" name="Google Shape;1791;p12"/>
              <p:cNvSpPr/>
              <p:nvPr/>
            </p:nvSpPr>
            <p:spPr>
              <a:xfrm>
                <a:off x="256350" y="692400"/>
                <a:ext cx="155400" cy="14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92" name="Google Shape;1792;p12"/>
              <p:cNvSpPr txBox="1"/>
              <p:nvPr/>
            </p:nvSpPr>
            <p:spPr>
              <a:xfrm>
                <a:off x="443658" y="993182"/>
                <a:ext cx="1078200" cy="393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Collection of Revenues &amp; User Fees</a:t>
                </a:r>
                <a:endParaRPr sz="1400" b="0" i="0" u="none" strike="noStrike" cap="none">
                  <a:solidFill>
                    <a:srgbClr val="000000"/>
                  </a:solidFill>
                  <a:latin typeface="Public Sans"/>
                  <a:ea typeface="Public Sans"/>
                  <a:cs typeface="Public Sans"/>
                  <a:sym typeface="Public Sans"/>
                </a:endParaRPr>
              </a:p>
            </p:txBody>
          </p:sp>
          <p:sp>
            <p:nvSpPr>
              <p:cNvPr id="1793" name="Google Shape;1793;p12"/>
              <p:cNvSpPr/>
              <p:nvPr/>
            </p:nvSpPr>
            <p:spPr>
              <a:xfrm>
                <a:off x="256350" y="692400"/>
                <a:ext cx="155400" cy="494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94" name="Google Shape;1794;p12"/>
              <p:cNvSpPr txBox="1"/>
              <p:nvPr/>
            </p:nvSpPr>
            <p:spPr>
              <a:xfrm>
                <a:off x="443658" y="1901897"/>
                <a:ext cx="10782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Debt Collection</a:t>
                </a:r>
                <a:endParaRPr sz="1400" b="0" i="0" u="none" strike="noStrike" cap="none">
                  <a:solidFill>
                    <a:srgbClr val="000000"/>
                  </a:solidFill>
                  <a:latin typeface="Public Sans"/>
                  <a:ea typeface="Public Sans"/>
                  <a:cs typeface="Public Sans"/>
                  <a:sym typeface="Public Sans"/>
                </a:endParaRPr>
              </a:p>
            </p:txBody>
          </p:sp>
          <p:sp>
            <p:nvSpPr>
              <p:cNvPr id="1795" name="Google Shape;1795;p12"/>
              <p:cNvSpPr/>
              <p:nvPr/>
            </p:nvSpPr>
            <p:spPr>
              <a:xfrm>
                <a:off x="256350" y="692400"/>
                <a:ext cx="155400" cy="96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96" name="Google Shape;1796;p12"/>
              <p:cNvSpPr txBox="1"/>
              <p:nvPr/>
            </p:nvSpPr>
            <p:spPr>
              <a:xfrm>
                <a:off x="443650" y="2269854"/>
                <a:ext cx="1078200" cy="195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Payments</a:t>
                </a:r>
                <a:endParaRPr sz="1400" b="0" i="0" u="none" strike="noStrike" cap="none">
                  <a:solidFill>
                    <a:srgbClr val="000000"/>
                  </a:solidFill>
                  <a:latin typeface="Public Sans"/>
                  <a:ea typeface="Public Sans"/>
                  <a:cs typeface="Public Sans"/>
                  <a:sym typeface="Public Sans"/>
                </a:endParaRPr>
              </a:p>
            </p:txBody>
          </p:sp>
          <p:sp>
            <p:nvSpPr>
              <p:cNvPr id="1797" name="Google Shape;1797;p12"/>
              <p:cNvSpPr/>
              <p:nvPr/>
            </p:nvSpPr>
            <p:spPr>
              <a:xfrm>
                <a:off x="256350" y="692400"/>
                <a:ext cx="155400" cy="1341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798" name="Google Shape;1798;p12"/>
              <p:cNvSpPr txBox="1"/>
              <p:nvPr/>
            </p:nvSpPr>
            <p:spPr>
              <a:xfrm>
                <a:off x="443664" y="1447539"/>
                <a:ext cx="1043400" cy="393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Collections &amp; Receivables</a:t>
                </a:r>
                <a:endParaRPr sz="1400" b="0" i="0" u="none" strike="noStrike" cap="none">
                  <a:solidFill>
                    <a:srgbClr val="000000"/>
                  </a:solidFill>
                  <a:latin typeface="Public Sans"/>
                  <a:ea typeface="Public Sans"/>
                  <a:cs typeface="Public Sans"/>
                  <a:sym typeface="Public Sans"/>
                </a:endParaRPr>
              </a:p>
            </p:txBody>
          </p:sp>
          <p:sp>
            <p:nvSpPr>
              <p:cNvPr id="1799" name="Google Shape;1799;p12"/>
              <p:cNvSpPr/>
              <p:nvPr/>
            </p:nvSpPr>
            <p:spPr>
              <a:xfrm>
                <a:off x="256350" y="692400"/>
                <a:ext cx="155400" cy="1654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00" name="Google Shape;1800;p12"/>
              <p:cNvSpPr txBox="1"/>
              <p:nvPr/>
            </p:nvSpPr>
            <p:spPr>
              <a:xfrm>
                <a:off x="443650" y="3150525"/>
                <a:ext cx="895200" cy="14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Travel</a:t>
                </a:r>
                <a:endParaRPr sz="1400" b="0" i="0" u="none" strike="noStrike" cap="none">
                  <a:solidFill>
                    <a:srgbClr val="000000"/>
                  </a:solidFill>
                  <a:latin typeface="Public Sans"/>
                  <a:ea typeface="Public Sans"/>
                  <a:cs typeface="Public Sans"/>
                  <a:sym typeface="Public Sans"/>
                </a:endParaRPr>
              </a:p>
            </p:txBody>
          </p:sp>
          <p:sp>
            <p:nvSpPr>
              <p:cNvPr id="1801" name="Google Shape;1801;p12"/>
              <p:cNvSpPr/>
              <p:nvPr/>
            </p:nvSpPr>
            <p:spPr>
              <a:xfrm>
                <a:off x="256350" y="692400"/>
                <a:ext cx="155400" cy="1923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02" name="Google Shape;1802;p12"/>
              <p:cNvSpPr/>
              <p:nvPr/>
            </p:nvSpPr>
            <p:spPr>
              <a:xfrm>
                <a:off x="256350" y="692400"/>
                <a:ext cx="155400" cy="2235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03" name="Google Shape;1803;p12"/>
              <p:cNvSpPr txBox="1"/>
              <p:nvPr/>
            </p:nvSpPr>
            <p:spPr>
              <a:xfrm>
                <a:off x="443648" y="2782568"/>
                <a:ext cx="10782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Budget Formulation</a:t>
                </a:r>
                <a:endParaRPr sz="1400" b="0" i="0" u="none" strike="noStrike" cap="none">
                  <a:solidFill>
                    <a:srgbClr val="000000"/>
                  </a:solidFill>
                  <a:latin typeface="Public Sans"/>
                  <a:ea typeface="Public Sans"/>
                  <a:cs typeface="Public Sans"/>
                  <a:sym typeface="Public Sans"/>
                </a:endParaRPr>
              </a:p>
            </p:txBody>
          </p:sp>
          <p:sp>
            <p:nvSpPr>
              <p:cNvPr id="1804" name="Google Shape;1804;p12"/>
              <p:cNvSpPr/>
              <p:nvPr/>
            </p:nvSpPr>
            <p:spPr>
              <a:xfrm>
                <a:off x="256350" y="612075"/>
                <a:ext cx="155400" cy="2604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05" name="Google Shape;1805;p12"/>
              <p:cNvSpPr txBox="1"/>
              <p:nvPr/>
            </p:nvSpPr>
            <p:spPr>
              <a:xfrm>
                <a:off x="443650" y="736825"/>
                <a:ext cx="895200" cy="195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Accounting</a:t>
                </a:r>
                <a:endParaRPr sz="1400" b="0" i="0" u="none" strike="noStrike" cap="none">
                  <a:solidFill>
                    <a:srgbClr val="000000"/>
                  </a:solidFill>
                  <a:latin typeface="Public Sans"/>
                  <a:ea typeface="Public Sans"/>
                  <a:cs typeface="Public Sans"/>
                  <a:sym typeface="Public Sans"/>
                </a:endParaRPr>
              </a:p>
            </p:txBody>
          </p:sp>
          <p:sp>
            <p:nvSpPr>
              <p:cNvPr id="1806" name="Google Shape;1806;p12"/>
              <p:cNvSpPr txBox="1"/>
              <p:nvPr/>
            </p:nvSpPr>
            <p:spPr>
              <a:xfrm>
                <a:off x="443650" y="2526211"/>
                <a:ext cx="1078200" cy="195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Budget Execution</a:t>
                </a:r>
                <a:endParaRPr sz="900" b="0" i="0" u="none" strike="noStrike" cap="none">
                  <a:solidFill>
                    <a:schemeClr val="lt1"/>
                  </a:solidFill>
                  <a:latin typeface="Public Sans"/>
                  <a:ea typeface="Public Sans"/>
                  <a:cs typeface="Public Sans"/>
                  <a:sym typeface="Public Sans"/>
                </a:endParaRPr>
              </a:p>
            </p:txBody>
          </p:sp>
        </p:grpSp>
        <p:grpSp>
          <p:nvGrpSpPr>
            <p:cNvPr id="1807" name="Google Shape;1807;p12"/>
            <p:cNvGrpSpPr/>
            <p:nvPr/>
          </p:nvGrpSpPr>
          <p:grpSpPr>
            <a:xfrm>
              <a:off x="151400" y="707616"/>
              <a:ext cx="987600" cy="475500"/>
              <a:chOff x="151400" y="485273"/>
              <a:chExt cx="987600" cy="475500"/>
            </a:xfrm>
          </p:grpSpPr>
          <p:sp>
            <p:nvSpPr>
              <p:cNvPr id="1808" name="Google Shape;1808;p12"/>
              <p:cNvSpPr/>
              <p:nvPr/>
            </p:nvSpPr>
            <p:spPr>
              <a:xfrm>
                <a:off x="151400" y="48527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12"/>
              <p:cNvSpPr txBox="1"/>
              <p:nvPr/>
            </p:nvSpPr>
            <p:spPr>
              <a:xfrm>
                <a:off x="151400" y="485273"/>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Central Fiscal Operations</a:t>
                </a:r>
                <a:endParaRPr sz="900" b="1" i="0" u="none" strike="noStrike" cap="none">
                  <a:solidFill>
                    <a:schemeClr val="dk1"/>
                  </a:solidFill>
                  <a:latin typeface="Public Sans"/>
                  <a:ea typeface="Public Sans"/>
                  <a:cs typeface="Public Sans"/>
                  <a:sym typeface="Public Sans"/>
                </a:endParaRPr>
              </a:p>
            </p:txBody>
          </p:sp>
        </p:grpSp>
      </p:grpSp>
      <p:grpSp>
        <p:nvGrpSpPr>
          <p:cNvPr id="1810" name="Google Shape;1810;p12"/>
          <p:cNvGrpSpPr/>
          <p:nvPr/>
        </p:nvGrpSpPr>
        <p:grpSpPr>
          <a:xfrm>
            <a:off x="1545979" y="707616"/>
            <a:ext cx="1378894" cy="1789416"/>
            <a:chOff x="1632731" y="707616"/>
            <a:chExt cx="1378894" cy="1789416"/>
          </a:xfrm>
        </p:grpSpPr>
        <p:grpSp>
          <p:nvGrpSpPr>
            <p:cNvPr id="1811" name="Google Shape;1811;p12"/>
            <p:cNvGrpSpPr/>
            <p:nvPr/>
          </p:nvGrpSpPr>
          <p:grpSpPr>
            <a:xfrm>
              <a:off x="1746825" y="1133828"/>
              <a:ext cx="1264800" cy="1363204"/>
              <a:chOff x="1746825" y="619195"/>
              <a:chExt cx="1264800" cy="1363204"/>
            </a:xfrm>
          </p:grpSpPr>
          <p:sp>
            <p:nvSpPr>
              <p:cNvPr id="1812" name="Google Shape;1812;p12"/>
              <p:cNvSpPr txBox="1"/>
              <p:nvPr/>
            </p:nvSpPr>
            <p:spPr>
              <a:xfrm>
                <a:off x="1914225" y="1219812"/>
                <a:ext cx="1097400" cy="366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External Partner Relationship</a:t>
                </a:r>
                <a:endParaRPr sz="1400" b="0" i="0" u="none" strike="noStrike" cap="none">
                  <a:solidFill>
                    <a:srgbClr val="000000"/>
                  </a:solidFill>
                  <a:latin typeface="Public Sans"/>
                  <a:ea typeface="Public Sans"/>
                  <a:cs typeface="Public Sans"/>
                  <a:sym typeface="Public Sans"/>
                </a:endParaRPr>
              </a:p>
            </p:txBody>
          </p:sp>
          <p:sp>
            <p:nvSpPr>
              <p:cNvPr id="1813" name="Google Shape;1813;p12"/>
              <p:cNvSpPr txBox="1"/>
              <p:nvPr/>
            </p:nvSpPr>
            <p:spPr>
              <a:xfrm>
                <a:off x="1914225" y="736825"/>
                <a:ext cx="1097400" cy="393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Budget &amp; Performance Integration</a:t>
                </a:r>
                <a:endParaRPr sz="1400" b="0" i="0" u="none" strike="noStrike" cap="none">
                  <a:solidFill>
                    <a:srgbClr val="000000"/>
                  </a:solidFill>
                  <a:latin typeface="Public Sans"/>
                  <a:ea typeface="Public Sans"/>
                  <a:cs typeface="Public Sans"/>
                  <a:sym typeface="Public Sans"/>
                </a:endParaRPr>
              </a:p>
            </p:txBody>
          </p:sp>
          <p:sp>
            <p:nvSpPr>
              <p:cNvPr id="1814" name="Google Shape;1814;p12"/>
              <p:cNvSpPr txBox="1"/>
              <p:nvPr/>
            </p:nvSpPr>
            <p:spPr>
              <a:xfrm>
                <a:off x="1914225" y="1675199"/>
                <a:ext cx="10974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Performance Management</a:t>
                </a:r>
                <a:endParaRPr sz="1400" b="0" i="0" u="none" strike="noStrike" cap="none">
                  <a:solidFill>
                    <a:srgbClr val="000000"/>
                  </a:solidFill>
                  <a:latin typeface="Public Sans"/>
                  <a:ea typeface="Public Sans"/>
                  <a:cs typeface="Public Sans"/>
                  <a:sym typeface="Public Sans"/>
                </a:endParaRPr>
              </a:p>
            </p:txBody>
          </p:sp>
          <p:sp>
            <p:nvSpPr>
              <p:cNvPr id="1815" name="Google Shape;1815;p12"/>
              <p:cNvSpPr/>
              <p:nvPr/>
            </p:nvSpPr>
            <p:spPr>
              <a:xfrm>
                <a:off x="1746826" y="692395"/>
                <a:ext cx="155445" cy="244649"/>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16" name="Google Shape;1816;p12"/>
              <p:cNvSpPr/>
              <p:nvPr/>
            </p:nvSpPr>
            <p:spPr>
              <a:xfrm>
                <a:off x="1746825" y="692400"/>
                <a:ext cx="155400" cy="71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17" name="Google Shape;1817;p12"/>
              <p:cNvSpPr/>
              <p:nvPr/>
            </p:nvSpPr>
            <p:spPr>
              <a:xfrm>
                <a:off x="1746825" y="619195"/>
                <a:ext cx="155400" cy="119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818" name="Google Shape;1818;p12"/>
            <p:cNvGrpSpPr/>
            <p:nvPr/>
          </p:nvGrpSpPr>
          <p:grpSpPr>
            <a:xfrm>
              <a:off x="1632731" y="707616"/>
              <a:ext cx="987600" cy="475500"/>
              <a:chOff x="1632731" y="409073"/>
              <a:chExt cx="987600" cy="475500"/>
            </a:xfrm>
          </p:grpSpPr>
          <p:sp>
            <p:nvSpPr>
              <p:cNvPr id="1819" name="Google Shape;1819;p12"/>
              <p:cNvSpPr/>
              <p:nvPr/>
            </p:nvSpPr>
            <p:spPr>
              <a:xfrm>
                <a:off x="1632731" y="40907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20" name="Google Shape;1820;p12"/>
              <p:cNvSpPr txBox="1"/>
              <p:nvPr/>
            </p:nvSpPr>
            <p:spPr>
              <a:xfrm>
                <a:off x="1632731" y="409073"/>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Executive Direction &amp; Management</a:t>
                </a:r>
                <a:endParaRPr sz="1400" b="0" i="0" u="none" strike="noStrike" cap="none">
                  <a:solidFill>
                    <a:srgbClr val="000000"/>
                  </a:solidFill>
                  <a:latin typeface="Public Sans"/>
                  <a:ea typeface="Public Sans"/>
                  <a:cs typeface="Public Sans"/>
                  <a:sym typeface="Public Sans"/>
                </a:endParaRPr>
              </a:p>
            </p:txBody>
          </p:sp>
        </p:grpSp>
      </p:grpSp>
      <p:grpSp>
        <p:nvGrpSpPr>
          <p:cNvPr id="1821" name="Google Shape;1821;p12"/>
          <p:cNvGrpSpPr/>
          <p:nvPr/>
        </p:nvGrpSpPr>
        <p:grpSpPr>
          <a:xfrm>
            <a:off x="3019931" y="707616"/>
            <a:ext cx="1456245" cy="2357909"/>
            <a:chOff x="3187205" y="707616"/>
            <a:chExt cx="1456245" cy="2357909"/>
          </a:xfrm>
        </p:grpSpPr>
        <p:grpSp>
          <p:nvGrpSpPr>
            <p:cNvPr id="1822" name="Google Shape;1822;p12"/>
            <p:cNvGrpSpPr/>
            <p:nvPr/>
          </p:nvGrpSpPr>
          <p:grpSpPr>
            <a:xfrm>
              <a:off x="3292150" y="1133828"/>
              <a:ext cx="1351300" cy="1931697"/>
              <a:chOff x="3292150" y="619200"/>
              <a:chExt cx="1351300" cy="1931697"/>
            </a:xfrm>
          </p:grpSpPr>
          <p:sp>
            <p:nvSpPr>
              <p:cNvPr id="1823" name="Google Shape;1823;p12"/>
              <p:cNvSpPr txBox="1"/>
              <p:nvPr/>
            </p:nvSpPr>
            <p:spPr>
              <a:xfrm>
                <a:off x="3473750" y="736825"/>
                <a:ext cx="1078200" cy="32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Facilities, Fleet, &amp; Equipment</a:t>
                </a:r>
                <a:endParaRPr sz="1400" b="0" i="0" u="none" strike="noStrike" cap="none">
                  <a:solidFill>
                    <a:srgbClr val="000000"/>
                  </a:solidFill>
                  <a:latin typeface="Public Sans"/>
                  <a:ea typeface="Public Sans"/>
                  <a:cs typeface="Public Sans"/>
                  <a:sym typeface="Public Sans"/>
                </a:endParaRPr>
              </a:p>
            </p:txBody>
          </p:sp>
          <p:sp>
            <p:nvSpPr>
              <p:cNvPr id="1824" name="Google Shape;1824;p12"/>
              <p:cNvSpPr/>
              <p:nvPr/>
            </p:nvSpPr>
            <p:spPr>
              <a:xfrm>
                <a:off x="3292150" y="692400"/>
                <a:ext cx="155400" cy="195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25" name="Google Shape;1825;p12"/>
              <p:cNvSpPr txBox="1"/>
              <p:nvPr/>
            </p:nvSpPr>
            <p:spPr>
              <a:xfrm>
                <a:off x="3473750" y="1555511"/>
                <a:ext cx="1169700" cy="393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Management of Government Records</a:t>
                </a:r>
                <a:endParaRPr sz="900" b="0" i="0" u="none" strike="noStrike" cap="none">
                  <a:solidFill>
                    <a:schemeClr val="lt1"/>
                  </a:solidFill>
                  <a:latin typeface="Public Sans"/>
                  <a:ea typeface="Public Sans"/>
                  <a:cs typeface="Public Sans"/>
                  <a:sym typeface="Public Sans"/>
                </a:endParaRPr>
              </a:p>
            </p:txBody>
          </p:sp>
          <p:sp>
            <p:nvSpPr>
              <p:cNvPr id="1826" name="Google Shape;1826;p12"/>
              <p:cNvSpPr/>
              <p:nvPr/>
            </p:nvSpPr>
            <p:spPr>
              <a:xfrm>
                <a:off x="3292150" y="692400"/>
                <a:ext cx="155400" cy="621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27" name="Google Shape;1827;p12"/>
              <p:cNvSpPr/>
              <p:nvPr/>
            </p:nvSpPr>
            <p:spPr>
              <a:xfrm>
                <a:off x="3292150" y="692400"/>
                <a:ext cx="155400" cy="106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28" name="Google Shape;1828;p12"/>
              <p:cNvSpPr txBox="1"/>
              <p:nvPr/>
            </p:nvSpPr>
            <p:spPr>
              <a:xfrm>
                <a:off x="3473747" y="1112418"/>
                <a:ext cx="1078200" cy="393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Goods &amp; Services Acquisitions</a:t>
                </a:r>
                <a:endParaRPr sz="1400" b="0" i="0" u="none" strike="noStrike" cap="none">
                  <a:solidFill>
                    <a:srgbClr val="000000"/>
                  </a:solidFill>
                  <a:latin typeface="Public Sans"/>
                  <a:ea typeface="Public Sans"/>
                  <a:cs typeface="Public Sans"/>
                  <a:sym typeface="Public Sans"/>
                </a:endParaRPr>
              </a:p>
            </p:txBody>
          </p:sp>
          <p:sp>
            <p:nvSpPr>
              <p:cNvPr id="1829" name="Google Shape;1829;p12"/>
              <p:cNvSpPr/>
              <p:nvPr/>
            </p:nvSpPr>
            <p:spPr>
              <a:xfrm>
                <a:off x="3292150" y="692400"/>
                <a:ext cx="155400" cy="1385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30" name="Google Shape;1830;p12"/>
              <p:cNvSpPr txBox="1"/>
              <p:nvPr/>
            </p:nvSpPr>
            <p:spPr>
              <a:xfrm>
                <a:off x="3473747" y="1998604"/>
                <a:ext cx="1078200" cy="195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Inventory Control</a:t>
                </a:r>
                <a:endParaRPr sz="1400" b="0" i="0" u="none" strike="noStrike" cap="none">
                  <a:solidFill>
                    <a:srgbClr val="000000"/>
                  </a:solidFill>
                  <a:latin typeface="Public Sans"/>
                  <a:ea typeface="Public Sans"/>
                  <a:cs typeface="Public Sans"/>
                  <a:sym typeface="Public Sans"/>
                </a:endParaRPr>
              </a:p>
            </p:txBody>
          </p:sp>
          <p:sp>
            <p:nvSpPr>
              <p:cNvPr id="1831" name="Google Shape;1831;p12"/>
              <p:cNvSpPr/>
              <p:nvPr/>
            </p:nvSpPr>
            <p:spPr>
              <a:xfrm>
                <a:off x="3292150" y="619200"/>
                <a:ext cx="155400" cy="178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32" name="Google Shape;1832;p12"/>
              <p:cNvSpPr txBox="1"/>
              <p:nvPr/>
            </p:nvSpPr>
            <p:spPr>
              <a:xfrm>
                <a:off x="3473747" y="2243697"/>
                <a:ext cx="10782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Logistics Management</a:t>
                </a:r>
                <a:endParaRPr sz="1400" b="0" i="0" u="none" strike="noStrike" cap="none">
                  <a:solidFill>
                    <a:srgbClr val="000000"/>
                  </a:solidFill>
                  <a:latin typeface="Public Sans"/>
                  <a:ea typeface="Public Sans"/>
                  <a:cs typeface="Public Sans"/>
                  <a:sym typeface="Public Sans"/>
                </a:endParaRPr>
              </a:p>
            </p:txBody>
          </p:sp>
        </p:grpSp>
        <p:grpSp>
          <p:nvGrpSpPr>
            <p:cNvPr id="1833" name="Google Shape;1833;p12"/>
            <p:cNvGrpSpPr/>
            <p:nvPr/>
          </p:nvGrpSpPr>
          <p:grpSpPr>
            <a:xfrm>
              <a:off x="3187205" y="707616"/>
              <a:ext cx="987600" cy="475500"/>
              <a:chOff x="3187205" y="409073"/>
              <a:chExt cx="987600" cy="475500"/>
            </a:xfrm>
          </p:grpSpPr>
          <p:sp>
            <p:nvSpPr>
              <p:cNvPr id="1834" name="Google Shape;1834;p12"/>
              <p:cNvSpPr/>
              <p:nvPr/>
            </p:nvSpPr>
            <p:spPr>
              <a:xfrm>
                <a:off x="3187205" y="40907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35" name="Google Shape;1835;p12"/>
              <p:cNvSpPr txBox="1"/>
              <p:nvPr/>
            </p:nvSpPr>
            <p:spPr>
              <a:xfrm>
                <a:off x="3187205" y="409073"/>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General Property &amp; Records</a:t>
                </a:r>
                <a:endParaRPr sz="1400" b="0" i="0" u="none" strike="noStrike" cap="none">
                  <a:solidFill>
                    <a:srgbClr val="000000"/>
                  </a:solidFill>
                  <a:latin typeface="Public Sans"/>
                  <a:ea typeface="Public Sans"/>
                  <a:cs typeface="Public Sans"/>
                  <a:sym typeface="Public Sans"/>
                </a:endParaRPr>
              </a:p>
            </p:txBody>
          </p:sp>
        </p:grpSp>
      </p:grpSp>
      <p:grpSp>
        <p:nvGrpSpPr>
          <p:cNvPr id="1836" name="Google Shape;1836;p12"/>
          <p:cNvGrpSpPr/>
          <p:nvPr/>
        </p:nvGrpSpPr>
        <p:grpSpPr>
          <a:xfrm>
            <a:off x="4571234" y="707616"/>
            <a:ext cx="1464040" cy="1460037"/>
            <a:chOff x="4741686" y="707616"/>
            <a:chExt cx="1464040" cy="1460037"/>
          </a:xfrm>
        </p:grpSpPr>
        <p:grpSp>
          <p:nvGrpSpPr>
            <p:cNvPr id="1837" name="Google Shape;1837;p12"/>
            <p:cNvGrpSpPr/>
            <p:nvPr/>
          </p:nvGrpSpPr>
          <p:grpSpPr>
            <a:xfrm>
              <a:off x="4846650" y="1133828"/>
              <a:ext cx="1359076" cy="1033825"/>
              <a:chOff x="4846650" y="619200"/>
              <a:chExt cx="1359076" cy="1033825"/>
            </a:xfrm>
          </p:grpSpPr>
          <p:sp>
            <p:nvSpPr>
              <p:cNvPr id="1838" name="Google Shape;1838;p12"/>
              <p:cNvSpPr txBox="1"/>
              <p:nvPr/>
            </p:nvSpPr>
            <p:spPr>
              <a:xfrm>
                <a:off x="5036026" y="736825"/>
                <a:ext cx="1169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Credit &amp; Insurance</a:t>
                </a:r>
                <a:endParaRPr sz="1400" b="0" i="0" u="none" strike="noStrike" cap="none">
                  <a:solidFill>
                    <a:srgbClr val="000000"/>
                  </a:solidFill>
                  <a:latin typeface="Public Sans"/>
                  <a:ea typeface="Public Sans"/>
                  <a:cs typeface="Public Sans"/>
                  <a:sym typeface="Public Sans"/>
                </a:endParaRPr>
              </a:p>
            </p:txBody>
          </p:sp>
          <p:sp>
            <p:nvSpPr>
              <p:cNvPr id="1839" name="Google Shape;1839;p12"/>
              <p:cNvSpPr txBox="1"/>
              <p:nvPr/>
            </p:nvSpPr>
            <p:spPr>
              <a:xfrm>
                <a:off x="5036026" y="1097125"/>
                <a:ext cx="1169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Federal Financial Assistance</a:t>
                </a:r>
                <a:endParaRPr sz="1400" b="0" i="0" u="none" strike="noStrike" cap="none">
                  <a:solidFill>
                    <a:srgbClr val="000000"/>
                  </a:solidFill>
                  <a:latin typeface="Public Sans"/>
                  <a:ea typeface="Public Sans"/>
                  <a:cs typeface="Public Sans"/>
                  <a:sym typeface="Public Sans"/>
                </a:endParaRPr>
              </a:p>
            </p:txBody>
          </p:sp>
          <p:sp>
            <p:nvSpPr>
              <p:cNvPr id="1840" name="Google Shape;1840;p12"/>
              <p:cNvSpPr/>
              <p:nvPr/>
            </p:nvSpPr>
            <p:spPr>
              <a:xfrm>
                <a:off x="4846650" y="692400"/>
                <a:ext cx="155400" cy="195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41" name="Google Shape;1841;p12"/>
              <p:cNvSpPr txBox="1"/>
              <p:nvPr/>
            </p:nvSpPr>
            <p:spPr>
              <a:xfrm>
                <a:off x="5036025" y="1457425"/>
                <a:ext cx="1169700" cy="1956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Grants Management</a:t>
                </a:r>
                <a:endParaRPr sz="1400" b="0" i="0" u="none" strike="noStrike" cap="none">
                  <a:solidFill>
                    <a:srgbClr val="000000"/>
                  </a:solidFill>
                  <a:latin typeface="Public Sans"/>
                  <a:ea typeface="Public Sans"/>
                  <a:cs typeface="Public Sans"/>
                  <a:sym typeface="Public Sans"/>
                </a:endParaRPr>
              </a:p>
            </p:txBody>
          </p:sp>
          <p:sp>
            <p:nvSpPr>
              <p:cNvPr id="1842" name="Google Shape;1842;p12"/>
              <p:cNvSpPr/>
              <p:nvPr/>
            </p:nvSpPr>
            <p:spPr>
              <a:xfrm>
                <a:off x="4846650" y="692400"/>
                <a:ext cx="155400" cy="574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43" name="Google Shape;1843;p12"/>
              <p:cNvSpPr/>
              <p:nvPr/>
            </p:nvSpPr>
            <p:spPr>
              <a:xfrm>
                <a:off x="4846650" y="619200"/>
                <a:ext cx="155400" cy="920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844" name="Google Shape;1844;p12"/>
            <p:cNvGrpSpPr/>
            <p:nvPr/>
          </p:nvGrpSpPr>
          <p:grpSpPr>
            <a:xfrm>
              <a:off x="4741686" y="707616"/>
              <a:ext cx="987600" cy="475500"/>
              <a:chOff x="4741686" y="409073"/>
              <a:chExt cx="987600" cy="475500"/>
            </a:xfrm>
          </p:grpSpPr>
          <p:sp>
            <p:nvSpPr>
              <p:cNvPr id="1845" name="Google Shape;1845;p12"/>
              <p:cNvSpPr/>
              <p:nvPr/>
            </p:nvSpPr>
            <p:spPr>
              <a:xfrm>
                <a:off x="4741686" y="40907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46" name="Google Shape;1846;p12"/>
              <p:cNvSpPr txBox="1"/>
              <p:nvPr/>
            </p:nvSpPr>
            <p:spPr>
              <a:xfrm>
                <a:off x="4741686" y="409073"/>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General Purpose Fiscal Assistance </a:t>
                </a:r>
                <a:endParaRPr sz="900" b="1" i="0" u="none" strike="noStrike" cap="none">
                  <a:solidFill>
                    <a:schemeClr val="dk1"/>
                  </a:solidFill>
                  <a:latin typeface="Public Sans"/>
                  <a:ea typeface="Public Sans"/>
                  <a:cs typeface="Public Sans"/>
                  <a:sym typeface="Public Sans"/>
                </a:endParaRPr>
              </a:p>
            </p:txBody>
          </p:sp>
        </p:grpSp>
      </p:grpSp>
      <p:grpSp>
        <p:nvGrpSpPr>
          <p:cNvPr id="1847" name="Google Shape;1847;p12"/>
          <p:cNvGrpSpPr/>
          <p:nvPr/>
        </p:nvGrpSpPr>
        <p:grpSpPr>
          <a:xfrm>
            <a:off x="6130332" y="707616"/>
            <a:ext cx="1462882" cy="4341012"/>
            <a:chOff x="6296168" y="707616"/>
            <a:chExt cx="1462882" cy="4341012"/>
          </a:xfrm>
        </p:grpSpPr>
        <p:grpSp>
          <p:nvGrpSpPr>
            <p:cNvPr id="1848" name="Google Shape;1848;p12"/>
            <p:cNvGrpSpPr/>
            <p:nvPr/>
          </p:nvGrpSpPr>
          <p:grpSpPr>
            <a:xfrm>
              <a:off x="6401122" y="1133828"/>
              <a:ext cx="1357928" cy="3914800"/>
              <a:chOff x="6401122" y="619200"/>
              <a:chExt cx="1357928" cy="3914800"/>
            </a:xfrm>
          </p:grpSpPr>
          <p:sp>
            <p:nvSpPr>
              <p:cNvPr id="1849" name="Google Shape;1849;p12"/>
              <p:cNvSpPr txBox="1"/>
              <p:nvPr/>
            </p:nvSpPr>
            <p:spPr>
              <a:xfrm>
                <a:off x="6577350" y="1155933"/>
                <a:ext cx="1181700" cy="288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Inspection &amp; Auditing</a:t>
                </a:r>
                <a:endParaRPr sz="900" b="0" i="0" u="none" strike="noStrike" cap="none">
                  <a:solidFill>
                    <a:schemeClr val="lt1"/>
                  </a:solidFill>
                  <a:latin typeface="Public Sans"/>
                  <a:ea typeface="Public Sans"/>
                  <a:cs typeface="Public Sans"/>
                  <a:sym typeface="Public Sans"/>
                </a:endParaRPr>
              </a:p>
            </p:txBody>
          </p:sp>
          <p:sp>
            <p:nvSpPr>
              <p:cNvPr id="1850" name="Google Shape;1850;p12"/>
              <p:cNvSpPr txBox="1"/>
              <p:nvPr/>
            </p:nvSpPr>
            <p:spPr>
              <a:xfrm>
                <a:off x="6577350" y="736825"/>
                <a:ext cx="1181700" cy="366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General Purpose Data &amp; Statistics</a:t>
                </a:r>
                <a:endParaRPr sz="900" b="0" i="0" u="none" strike="noStrike" cap="none">
                  <a:solidFill>
                    <a:schemeClr val="lt1"/>
                  </a:solidFill>
                  <a:latin typeface="Public Sans"/>
                  <a:ea typeface="Public Sans"/>
                  <a:cs typeface="Public Sans"/>
                  <a:sym typeface="Public Sans"/>
                </a:endParaRPr>
              </a:p>
            </p:txBody>
          </p:sp>
          <p:sp>
            <p:nvSpPr>
              <p:cNvPr id="1851" name="Google Shape;1851;p12"/>
              <p:cNvSpPr txBox="1"/>
              <p:nvPr/>
            </p:nvSpPr>
            <p:spPr>
              <a:xfrm>
                <a:off x="6577350" y="3506185"/>
                <a:ext cx="1181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Public Comment Tracking</a:t>
                </a:r>
                <a:endParaRPr sz="900" b="0" i="0" u="none" strike="noStrike" cap="none">
                  <a:solidFill>
                    <a:schemeClr val="lt1"/>
                  </a:solidFill>
                  <a:latin typeface="Public Sans"/>
                  <a:ea typeface="Public Sans"/>
                  <a:cs typeface="Public Sans"/>
                  <a:sym typeface="Public Sans"/>
                </a:endParaRPr>
              </a:p>
            </p:txBody>
          </p:sp>
          <p:sp>
            <p:nvSpPr>
              <p:cNvPr id="1852" name="Google Shape;1852;p12"/>
              <p:cNvSpPr/>
              <p:nvPr/>
            </p:nvSpPr>
            <p:spPr>
              <a:xfrm>
                <a:off x="6401122" y="692400"/>
                <a:ext cx="150900" cy="24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53" name="Google Shape;1853;p12"/>
              <p:cNvSpPr txBox="1"/>
              <p:nvPr/>
            </p:nvSpPr>
            <p:spPr>
              <a:xfrm>
                <a:off x="6577350" y="2181955"/>
                <a:ext cx="1181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Mapping/ Geospatial</a:t>
                </a:r>
                <a:endParaRPr sz="900" b="0" i="0" u="none" strike="noStrike" cap="none">
                  <a:solidFill>
                    <a:schemeClr val="lt1"/>
                  </a:solidFill>
                  <a:latin typeface="Public Sans"/>
                  <a:ea typeface="Public Sans"/>
                  <a:cs typeface="Public Sans"/>
                  <a:sym typeface="Public Sans"/>
                </a:endParaRPr>
              </a:p>
            </p:txBody>
          </p:sp>
          <p:sp>
            <p:nvSpPr>
              <p:cNvPr id="1854" name="Google Shape;1854;p12"/>
              <p:cNvSpPr/>
              <p:nvPr/>
            </p:nvSpPr>
            <p:spPr>
              <a:xfrm>
                <a:off x="6401125" y="692400"/>
                <a:ext cx="150900" cy="599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55" name="Google Shape;1855;p12"/>
              <p:cNvSpPr/>
              <p:nvPr/>
            </p:nvSpPr>
            <p:spPr>
              <a:xfrm>
                <a:off x="6401125" y="692400"/>
                <a:ext cx="150900" cy="96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56" name="Google Shape;1856;p12"/>
              <p:cNvSpPr/>
              <p:nvPr/>
            </p:nvSpPr>
            <p:spPr>
              <a:xfrm>
                <a:off x="6401125" y="692400"/>
                <a:ext cx="150900" cy="129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57" name="Google Shape;1857;p12"/>
              <p:cNvSpPr txBox="1"/>
              <p:nvPr/>
            </p:nvSpPr>
            <p:spPr>
              <a:xfrm>
                <a:off x="6577350" y="1497940"/>
                <a:ext cx="1181700" cy="288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Legislative Functions</a:t>
                </a:r>
                <a:endParaRPr sz="900" b="0" i="0" u="none" strike="noStrike" cap="none">
                  <a:solidFill>
                    <a:schemeClr val="lt1"/>
                  </a:solidFill>
                  <a:latin typeface="Public Sans"/>
                  <a:ea typeface="Public Sans"/>
                  <a:cs typeface="Public Sans"/>
                  <a:sym typeface="Public Sans"/>
                </a:endParaRPr>
              </a:p>
            </p:txBody>
          </p:sp>
          <p:sp>
            <p:nvSpPr>
              <p:cNvPr id="1858" name="Google Shape;1858;p12"/>
              <p:cNvSpPr/>
              <p:nvPr/>
            </p:nvSpPr>
            <p:spPr>
              <a:xfrm>
                <a:off x="6401125" y="692400"/>
                <a:ext cx="150900" cy="1632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59" name="Google Shape;1859;p12"/>
              <p:cNvSpPr txBox="1"/>
              <p:nvPr/>
            </p:nvSpPr>
            <p:spPr>
              <a:xfrm>
                <a:off x="6577350" y="1839948"/>
                <a:ext cx="1181700" cy="2889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Legislative Relations</a:t>
                </a:r>
                <a:endParaRPr sz="900" b="0" i="0" u="none" strike="noStrike" cap="none">
                  <a:solidFill>
                    <a:schemeClr val="lt1"/>
                  </a:solidFill>
                  <a:latin typeface="Public Sans"/>
                  <a:ea typeface="Public Sans"/>
                  <a:cs typeface="Public Sans"/>
                  <a:sym typeface="Public Sans"/>
                </a:endParaRPr>
              </a:p>
            </p:txBody>
          </p:sp>
          <p:sp>
            <p:nvSpPr>
              <p:cNvPr id="1860" name="Google Shape;1860;p12"/>
              <p:cNvSpPr/>
              <p:nvPr/>
            </p:nvSpPr>
            <p:spPr>
              <a:xfrm>
                <a:off x="6401125" y="692400"/>
                <a:ext cx="155400" cy="198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61" name="Google Shape;1861;p12"/>
              <p:cNvSpPr txBox="1"/>
              <p:nvPr/>
            </p:nvSpPr>
            <p:spPr>
              <a:xfrm>
                <a:off x="6577350" y="2902570"/>
                <a:ext cx="1181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Rule Publication</a:t>
                </a:r>
                <a:endParaRPr sz="900" b="0" i="0" u="none" strike="noStrike" cap="none">
                  <a:solidFill>
                    <a:schemeClr val="lt1"/>
                  </a:solidFill>
                  <a:latin typeface="Public Sans"/>
                  <a:ea typeface="Public Sans"/>
                  <a:cs typeface="Public Sans"/>
                  <a:sym typeface="Public Sans"/>
                </a:endParaRPr>
              </a:p>
            </p:txBody>
          </p:sp>
          <p:sp>
            <p:nvSpPr>
              <p:cNvPr id="1862" name="Google Shape;1862;p12"/>
              <p:cNvSpPr/>
              <p:nvPr/>
            </p:nvSpPr>
            <p:spPr>
              <a:xfrm>
                <a:off x="6401125" y="692400"/>
                <a:ext cx="150900" cy="2358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63" name="Google Shape;1863;p12"/>
              <p:cNvSpPr txBox="1"/>
              <p:nvPr/>
            </p:nvSpPr>
            <p:spPr>
              <a:xfrm>
                <a:off x="6577350" y="4226800"/>
                <a:ext cx="1181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Regulatory Enforcement</a:t>
                </a:r>
                <a:endParaRPr sz="900" b="0" i="0" u="none" strike="noStrike" cap="none">
                  <a:solidFill>
                    <a:schemeClr val="lt1"/>
                  </a:solidFill>
                  <a:latin typeface="Public Sans"/>
                  <a:ea typeface="Public Sans"/>
                  <a:cs typeface="Public Sans"/>
                  <a:sym typeface="Public Sans"/>
                </a:endParaRPr>
              </a:p>
            </p:txBody>
          </p:sp>
          <p:sp>
            <p:nvSpPr>
              <p:cNvPr id="1864" name="Google Shape;1864;p12"/>
              <p:cNvSpPr/>
              <p:nvPr/>
            </p:nvSpPr>
            <p:spPr>
              <a:xfrm>
                <a:off x="6401125" y="692400"/>
                <a:ext cx="150900" cy="2658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65" name="Google Shape;1865;p12"/>
              <p:cNvSpPr txBox="1"/>
              <p:nvPr/>
            </p:nvSpPr>
            <p:spPr>
              <a:xfrm>
                <a:off x="6577350" y="3866493"/>
                <a:ext cx="1181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Regulatory Compliance</a:t>
                </a:r>
                <a:endParaRPr sz="900" b="0" i="0" u="none" strike="noStrike" cap="none">
                  <a:solidFill>
                    <a:schemeClr val="lt1"/>
                  </a:solidFill>
                  <a:latin typeface="Public Sans"/>
                  <a:ea typeface="Public Sans"/>
                  <a:cs typeface="Public Sans"/>
                  <a:sym typeface="Public Sans"/>
                </a:endParaRPr>
              </a:p>
            </p:txBody>
          </p:sp>
          <p:sp>
            <p:nvSpPr>
              <p:cNvPr id="1866" name="Google Shape;1866;p12"/>
              <p:cNvSpPr/>
              <p:nvPr/>
            </p:nvSpPr>
            <p:spPr>
              <a:xfrm>
                <a:off x="6401125" y="692400"/>
                <a:ext cx="150900" cy="2952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67" name="Google Shape;1867;p12"/>
              <p:cNvSpPr txBox="1"/>
              <p:nvPr/>
            </p:nvSpPr>
            <p:spPr>
              <a:xfrm>
                <a:off x="6577350" y="3262878"/>
                <a:ext cx="1181700" cy="190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Permits &amp; Licensing</a:t>
                </a:r>
                <a:endParaRPr sz="900" b="0" i="0" u="none" strike="noStrike" cap="none">
                  <a:solidFill>
                    <a:schemeClr val="lt1"/>
                  </a:solidFill>
                  <a:latin typeface="Public Sans"/>
                  <a:ea typeface="Public Sans"/>
                  <a:cs typeface="Public Sans"/>
                  <a:sym typeface="Public Sans"/>
                </a:endParaRPr>
              </a:p>
            </p:txBody>
          </p:sp>
          <p:sp>
            <p:nvSpPr>
              <p:cNvPr id="1868" name="Google Shape;1868;p12"/>
              <p:cNvSpPr/>
              <p:nvPr/>
            </p:nvSpPr>
            <p:spPr>
              <a:xfrm>
                <a:off x="6401125" y="692400"/>
                <a:ext cx="150900" cy="3334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69" name="Google Shape;1869;p12"/>
              <p:cNvSpPr/>
              <p:nvPr/>
            </p:nvSpPr>
            <p:spPr>
              <a:xfrm>
                <a:off x="6401125" y="619200"/>
                <a:ext cx="150900" cy="3764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70" name="Google Shape;1870;p12"/>
              <p:cNvSpPr txBox="1"/>
              <p:nvPr/>
            </p:nvSpPr>
            <p:spPr>
              <a:xfrm>
                <a:off x="6577350" y="2542263"/>
                <a:ext cx="11817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Agency Reporting &amp; Information</a:t>
                </a:r>
                <a:endParaRPr sz="900" b="0" i="0" u="none" strike="noStrike" cap="none">
                  <a:solidFill>
                    <a:schemeClr val="lt1"/>
                  </a:solidFill>
                  <a:latin typeface="Public Sans"/>
                  <a:ea typeface="Public Sans"/>
                  <a:cs typeface="Public Sans"/>
                  <a:sym typeface="Public Sans"/>
                </a:endParaRPr>
              </a:p>
            </p:txBody>
          </p:sp>
        </p:grpSp>
        <p:grpSp>
          <p:nvGrpSpPr>
            <p:cNvPr id="1871" name="Google Shape;1871;p12"/>
            <p:cNvGrpSpPr/>
            <p:nvPr/>
          </p:nvGrpSpPr>
          <p:grpSpPr>
            <a:xfrm>
              <a:off x="6296168" y="707616"/>
              <a:ext cx="987600" cy="475500"/>
              <a:chOff x="6296168" y="409073"/>
              <a:chExt cx="987600" cy="475500"/>
            </a:xfrm>
          </p:grpSpPr>
          <p:sp>
            <p:nvSpPr>
              <p:cNvPr id="1872" name="Google Shape;1872;p12"/>
              <p:cNvSpPr/>
              <p:nvPr/>
            </p:nvSpPr>
            <p:spPr>
              <a:xfrm>
                <a:off x="6296168" y="40907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73" name="Google Shape;1873;p12"/>
              <p:cNvSpPr txBox="1"/>
              <p:nvPr/>
            </p:nvSpPr>
            <p:spPr>
              <a:xfrm>
                <a:off x="6296168" y="409073"/>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Other General Government</a:t>
                </a:r>
                <a:endParaRPr sz="1400" b="0" i="0" u="none" strike="noStrike" cap="none">
                  <a:solidFill>
                    <a:srgbClr val="000000"/>
                  </a:solidFill>
                  <a:latin typeface="Public Sans"/>
                  <a:ea typeface="Public Sans"/>
                  <a:cs typeface="Public Sans"/>
                  <a:sym typeface="Public Sans"/>
                </a:endParaRPr>
              </a:p>
            </p:txBody>
          </p:sp>
        </p:grpSp>
      </p:grpSp>
      <p:grpSp>
        <p:nvGrpSpPr>
          <p:cNvPr id="1874" name="Google Shape;1874;p12"/>
          <p:cNvGrpSpPr/>
          <p:nvPr/>
        </p:nvGrpSpPr>
        <p:grpSpPr>
          <a:xfrm>
            <a:off x="7688272" y="707616"/>
            <a:ext cx="1375266" cy="1608772"/>
            <a:chOff x="7759209" y="707616"/>
            <a:chExt cx="1375266" cy="1608772"/>
          </a:xfrm>
        </p:grpSpPr>
        <p:grpSp>
          <p:nvGrpSpPr>
            <p:cNvPr id="1875" name="Google Shape;1875;p12"/>
            <p:cNvGrpSpPr/>
            <p:nvPr/>
          </p:nvGrpSpPr>
          <p:grpSpPr>
            <a:xfrm>
              <a:off x="7873300" y="1133828"/>
              <a:ext cx="1261175" cy="1182560"/>
              <a:chOff x="7873300" y="619200"/>
              <a:chExt cx="1261175" cy="1182560"/>
            </a:xfrm>
          </p:grpSpPr>
          <p:sp>
            <p:nvSpPr>
              <p:cNvPr id="1876" name="Google Shape;1876;p12"/>
              <p:cNvSpPr txBox="1"/>
              <p:nvPr/>
            </p:nvSpPr>
            <p:spPr>
              <a:xfrm>
                <a:off x="8056275" y="1086292"/>
                <a:ext cx="1078200" cy="366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Customer Care</a:t>
                </a:r>
                <a:endParaRPr sz="900" b="0" i="0" u="none" strike="noStrike" cap="none">
                  <a:solidFill>
                    <a:schemeClr val="lt1"/>
                  </a:solidFill>
                  <a:latin typeface="Public Sans"/>
                  <a:ea typeface="Public Sans"/>
                  <a:cs typeface="Public Sans"/>
                  <a:sym typeface="Public Sans"/>
                </a:endParaRPr>
              </a:p>
              <a:p>
                <a:pPr marL="0" marR="0" lvl="0" indent="0" algn="l" rtl="0">
                  <a:lnSpc>
                    <a:spcPct val="90000"/>
                  </a:lnSpc>
                  <a:spcBef>
                    <a:spcPts val="0"/>
                  </a:spcBef>
                  <a:spcAft>
                    <a:spcPts val="0"/>
                  </a:spcAft>
                  <a:buClr>
                    <a:srgbClr val="000000"/>
                  </a:buClr>
                  <a:buSzPts val="900"/>
                  <a:buFont typeface="Arial"/>
                  <a:buNone/>
                </a:pPr>
                <a:r>
                  <a:rPr lang="en-US" sz="700" b="0" i="0" u="none" strike="noStrike" cap="none">
                    <a:solidFill>
                      <a:schemeClr val="lt1"/>
                    </a:solidFill>
                    <a:latin typeface="Public Sans"/>
                    <a:ea typeface="Public Sans"/>
                    <a:cs typeface="Public Sans"/>
                    <a:sym typeface="Public Sans"/>
                  </a:rPr>
                  <a:t>(See Generic TBM Business Services)</a:t>
                </a:r>
                <a:endParaRPr sz="900" b="0" i="0" u="none" strike="noStrike" cap="none">
                  <a:solidFill>
                    <a:schemeClr val="lt1"/>
                  </a:solidFill>
                  <a:latin typeface="Public Sans"/>
                  <a:ea typeface="Public Sans"/>
                  <a:cs typeface="Public Sans"/>
                  <a:sym typeface="Public Sans"/>
                </a:endParaRPr>
              </a:p>
            </p:txBody>
          </p:sp>
          <p:sp>
            <p:nvSpPr>
              <p:cNvPr id="1877" name="Google Shape;1877;p12"/>
              <p:cNvSpPr/>
              <p:nvPr/>
            </p:nvSpPr>
            <p:spPr>
              <a:xfrm>
                <a:off x="7873303" y="692400"/>
                <a:ext cx="135300" cy="24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78" name="Google Shape;1878;p12"/>
              <p:cNvSpPr txBox="1"/>
              <p:nvPr/>
            </p:nvSpPr>
            <p:spPr>
              <a:xfrm>
                <a:off x="8056272" y="736825"/>
                <a:ext cx="8952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Case Management</a:t>
                </a:r>
                <a:endParaRPr sz="1400" b="0" i="0" u="none" strike="noStrike" cap="none">
                  <a:solidFill>
                    <a:srgbClr val="000000"/>
                  </a:solidFill>
                  <a:latin typeface="Public Sans"/>
                  <a:ea typeface="Public Sans"/>
                  <a:cs typeface="Public Sans"/>
                  <a:sym typeface="Public Sans"/>
                </a:endParaRPr>
              </a:p>
            </p:txBody>
          </p:sp>
          <p:sp>
            <p:nvSpPr>
              <p:cNvPr id="1879" name="Google Shape;1879;p12"/>
              <p:cNvSpPr/>
              <p:nvPr/>
            </p:nvSpPr>
            <p:spPr>
              <a:xfrm>
                <a:off x="7873300" y="619200"/>
                <a:ext cx="150900" cy="67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1880" name="Google Shape;1880;p12"/>
              <p:cNvSpPr txBox="1"/>
              <p:nvPr/>
            </p:nvSpPr>
            <p:spPr>
              <a:xfrm>
                <a:off x="8056272" y="1494560"/>
                <a:ext cx="1078200" cy="3072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Eligibility &amp; Enrollment</a:t>
                </a:r>
                <a:endParaRPr sz="900" b="0" i="0" u="none" strike="noStrike" cap="none">
                  <a:solidFill>
                    <a:schemeClr val="lt1"/>
                  </a:solidFill>
                  <a:latin typeface="Public Sans"/>
                  <a:ea typeface="Public Sans"/>
                  <a:cs typeface="Public Sans"/>
                  <a:sym typeface="Public Sans"/>
                </a:endParaRPr>
              </a:p>
            </p:txBody>
          </p:sp>
          <p:sp>
            <p:nvSpPr>
              <p:cNvPr id="1881" name="Google Shape;1881;p12"/>
              <p:cNvSpPr/>
              <p:nvPr/>
            </p:nvSpPr>
            <p:spPr>
              <a:xfrm>
                <a:off x="7873300" y="1266626"/>
                <a:ext cx="150900" cy="366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grpSp>
          <p:nvGrpSpPr>
            <p:cNvPr id="1882" name="Google Shape;1882;p12"/>
            <p:cNvGrpSpPr/>
            <p:nvPr/>
          </p:nvGrpSpPr>
          <p:grpSpPr>
            <a:xfrm>
              <a:off x="7759209" y="707616"/>
              <a:ext cx="987600" cy="475500"/>
              <a:chOff x="7759209" y="409073"/>
              <a:chExt cx="987600" cy="475500"/>
            </a:xfrm>
          </p:grpSpPr>
          <p:sp>
            <p:nvSpPr>
              <p:cNvPr id="1883" name="Google Shape;1883;p12"/>
              <p:cNvSpPr/>
              <p:nvPr/>
            </p:nvSpPr>
            <p:spPr>
              <a:xfrm>
                <a:off x="7759209" y="409073"/>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84" name="Google Shape;1884;p12"/>
              <p:cNvSpPr txBox="1"/>
              <p:nvPr/>
            </p:nvSpPr>
            <p:spPr>
              <a:xfrm>
                <a:off x="7759209" y="409073"/>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Support Delivery of Federal Services </a:t>
                </a:r>
                <a:endParaRPr sz="1400" b="0" i="0" u="none" strike="noStrike" cap="none">
                  <a:solidFill>
                    <a:srgbClr val="000000"/>
                  </a:solidFill>
                  <a:latin typeface="Public Sans"/>
                  <a:ea typeface="Public Sans"/>
                  <a:cs typeface="Public Sans"/>
                  <a:sym typeface="Public Sans"/>
                </a:endParaRPr>
              </a:p>
            </p:txBody>
          </p:sp>
        </p:grpSp>
      </p:grpSp>
      <p:sp>
        <p:nvSpPr>
          <p:cNvPr id="1885" name="Google Shape;1885;p12"/>
          <p:cNvSpPr txBox="1">
            <a:spLocks noGrp="1"/>
          </p:cNvSpPr>
          <p:nvPr>
            <p:ph type="title"/>
          </p:nvPr>
        </p:nvSpPr>
        <p:spPr>
          <a:xfrm>
            <a:off x="2125" y="-6100"/>
            <a:ext cx="4308000" cy="335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General Govt: Agency/Shared Services</a:t>
            </a:r>
            <a:endParaRPr dirty="0">
              <a:solidFill>
                <a:schemeClr val="dk1"/>
              </a:solidFill>
              <a:latin typeface="Public Sans"/>
              <a:ea typeface="Public Sans"/>
              <a:cs typeface="Public Sans"/>
              <a:sym typeface="Public Sans"/>
            </a:endParaRPr>
          </a:p>
        </p:txBody>
      </p:sp>
      <p:sp>
        <p:nvSpPr>
          <p:cNvPr id="1886" name="Google Shape;1886;p12"/>
          <p:cNvSpPr txBox="1"/>
          <p:nvPr/>
        </p:nvSpPr>
        <p:spPr>
          <a:xfrm>
            <a:off x="0" y="4197602"/>
            <a:ext cx="4308000" cy="9459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900" b="1" i="0" u="none" strike="noStrike" cap="none">
                <a:solidFill>
                  <a:srgbClr val="003C71"/>
                </a:solidFill>
                <a:latin typeface="Public Sans"/>
                <a:ea typeface="Public Sans"/>
                <a:cs typeface="Public Sans"/>
                <a:sym typeface="Public Sans"/>
              </a:rPr>
              <a:t>NOTE:</a:t>
            </a:r>
            <a:r>
              <a:rPr lang="en-US" sz="900" b="0" i="0" u="none" strike="noStrike" cap="none">
                <a:solidFill>
                  <a:srgbClr val="003C71"/>
                </a:solidFill>
                <a:latin typeface="Public Sans"/>
                <a:ea typeface="Public Sans"/>
                <a:cs typeface="Public Sans"/>
                <a:sym typeface="Public Sans"/>
              </a:rPr>
              <a:t> These are services defined in the BRM: General Government. They are either mission specific to an agency or provided within an agency for its components/bureaus or from agency to agency.</a:t>
            </a:r>
            <a:endParaRPr sz="900" b="0" i="0" u="none" strike="noStrike" cap="none">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chemeClr val="dk1"/>
              </a:buClr>
              <a:buSzPts val="3200"/>
              <a:buFont typeface="Calibri"/>
              <a:buNone/>
            </a:pPr>
            <a:endParaRPr sz="900" b="0" i="0" u="none" strike="noStrike" cap="none">
              <a:solidFill>
                <a:srgbClr val="003C71"/>
              </a:solidFill>
              <a:latin typeface="Public Sans"/>
              <a:ea typeface="Public Sans"/>
              <a:cs typeface="Public Sans"/>
              <a:sym typeface="Public Sans"/>
            </a:endParaRPr>
          </a:p>
          <a:p>
            <a:pPr marL="0" marR="0" lvl="0" indent="0" algn="l" rtl="0">
              <a:lnSpc>
                <a:spcPct val="100000"/>
              </a:lnSpc>
              <a:spcBef>
                <a:spcPts val="0"/>
              </a:spcBef>
              <a:spcAft>
                <a:spcPts val="0"/>
              </a:spcAft>
              <a:buClr>
                <a:schemeClr val="dk1"/>
              </a:buClr>
              <a:buSzPts val="3200"/>
              <a:buFont typeface="Calibri"/>
              <a:buNone/>
            </a:pPr>
            <a:r>
              <a:rPr lang="en-US" sz="900" b="0" i="0" u="none" strike="noStrike" cap="none">
                <a:solidFill>
                  <a:srgbClr val="003C71"/>
                </a:solidFill>
                <a:latin typeface="Public Sans"/>
                <a:ea typeface="Public Sans"/>
                <a:cs typeface="Public Sans"/>
                <a:sym typeface="Public Sans"/>
              </a:rPr>
              <a:t>The Agency Shared Services will be completed in a future workstream (see BRM: Central Personnel Management or FIBF for HR related items).</a:t>
            </a:r>
            <a:endParaRPr sz="900" b="0" i="0" u="none" strike="noStrike" cap="none">
              <a:solidFill>
                <a:srgbClr val="003C71"/>
              </a:solidFill>
              <a:latin typeface="Public Sans"/>
              <a:ea typeface="Public Sans"/>
              <a:cs typeface="Public Sans"/>
              <a:sym typeface="Public Sans"/>
            </a:endParaRPr>
          </a:p>
        </p:txBody>
      </p:sp>
      <p:sp>
        <p:nvSpPr>
          <p:cNvPr id="1887" name="Google Shape;188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
        <p:nvSpPr>
          <p:cNvPr id="1888" name="Google Shape;1888;p12"/>
          <p:cNvSpPr txBox="1"/>
          <p:nvPr/>
        </p:nvSpPr>
        <p:spPr>
          <a:xfrm>
            <a:off x="4572001" y="24900"/>
            <a:ext cx="2492700" cy="33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1100" b="1" i="0" u="none" strike="noStrike" cap="none">
                <a:solidFill>
                  <a:srgbClr val="FF0000"/>
                </a:solidFill>
                <a:latin typeface="Arial"/>
                <a:ea typeface="Arial"/>
                <a:cs typeface="Arial"/>
                <a:sym typeface="Arial"/>
              </a:rPr>
              <a:t>UPDATES TBD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2" name="Title 1">
            <a:extLst>
              <a:ext uri="{FF2B5EF4-FFF2-40B4-BE49-F238E27FC236}">
                <a16:creationId xmlns:a16="http://schemas.microsoft.com/office/drawing/2014/main" id="{0FD34C62-F3E2-46D2-B664-A6088C19864E}"/>
              </a:ext>
            </a:extLst>
          </p:cNvPr>
          <p:cNvSpPr>
            <a:spLocks noGrp="1"/>
          </p:cNvSpPr>
          <p:nvPr>
            <p:ph type="title" idx="4294967295"/>
          </p:nvPr>
        </p:nvSpPr>
        <p:spPr>
          <a:xfrm>
            <a:off x="0" y="444500"/>
            <a:ext cx="8521700" cy="573088"/>
          </a:xfrm>
        </p:spPr>
        <p:txBody>
          <a:bodyPr/>
          <a:lstStyle/>
          <a:p>
            <a:r>
              <a:rPr lang="en-US" dirty="0"/>
              <a:t>Agency Mission</a:t>
            </a:r>
          </a:p>
        </p:txBody>
      </p:sp>
      <p:sp>
        <p:nvSpPr>
          <p:cNvPr id="1894" name="Google Shape;1894;gc348e7196a_1_181"/>
          <p:cNvSpPr/>
          <p:nvPr/>
        </p:nvSpPr>
        <p:spPr>
          <a:xfrm>
            <a:off x="82489" y="67859"/>
            <a:ext cx="8969700" cy="49989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95" name="Google Shape;1895;gc348e7196a_1_181"/>
          <p:cNvSpPr/>
          <p:nvPr/>
        </p:nvSpPr>
        <p:spPr>
          <a:xfrm>
            <a:off x="161611" y="322107"/>
            <a:ext cx="8781000" cy="37365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
        <p:nvSpPr>
          <p:cNvPr id="1896" name="Google Shape;1896;gc348e7196a_1_181"/>
          <p:cNvSpPr/>
          <p:nvPr/>
        </p:nvSpPr>
        <p:spPr>
          <a:xfrm>
            <a:off x="131107" y="322107"/>
            <a:ext cx="8832300" cy="3917100"/>
          </a:xfrm>
          <a:prstGeom prst="rect">
            <a:avLst/>
          </a:prstGeom>
          <a:solidFill>
            <a:srgbClr val="EAF7F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0D96C9"/>
              </a:solidFill>
              <a:latin typeface="Calibri"/>
              <a:ea typeface="Calibri"/>
              <a:cs typeface="Calibri"/>
              <a:sym typeface="Calibri"/>
            </a:endParaRPr>
          </a:p>
        </p:txBody>
      </p:sp>
      <p:sp>
        <p:nvSpPr>
          <p:cNvPr id="1897" name="Google Shape;1897;gc348e7196a_1_181"/>
          <p:cNvSpPr/>
          <p:nvPr/>
        </p:nvSpPr>
        <p:spPr>
          <a:xfrm>
            <a:off x="168035" y="407497"/>
            <a:ext cx="8768100" cy="38028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sp>
        <p:nvSpPr>
          <p:cNvPr id="1898" name="Google Shape;1898;gc348e7196a_1_181"/>
          <p:cNvSpPr/>
          <p:nvPr/>
        </p:nvSpPr>
        <p:spPr>
          <a:xfrm>
            <a:off x="127835" y="4473409"/>
            <a:ext cx="8832300" cy="1713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PRODUCTS &amp; SERVICES</a:t>
            </a:r>
            <a:endParaRPr sz="1400" b="0" i="0" u="none" strike="noStrike" cap="none">
              <a:solidFill>
                <a:srgbClr val="000000"/>
              </a:solidFill>
              <a:latin typeface="Arial"/>
              <a:ea typeface="Arial"/>
              <a:cs typeface="Arial"/>
              <a:sym typeface="Arial"/>
            </a:endParaRPr>
          </a:p>
        </p:txBody>
      </p:sp>
      <p:sp>
        <p:nvSpPr>
          <p:cNvPr id="1899" name="Google Shape;1899;gc348e7196a_1_181"/>
          <p:cNvSpPr/>
          <p:nvPr/>
        </p:nvSpPr>
        <p:spPr>
          <a:xfrm>
            <a:off x="127835" y="4851260"/>
            <a:ext cx="8835600" cy="1713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COST POOLS</a:t>
            </a:r>
            <a:endParaRPr sz="1400" b="0" i="0" u="none" strike="noStrike" cap="none">
              <a:solidFill>
                <a:srgbClr val="000000"/>
              </a:solidFill>
              <a:latin typeface="Arial"/>
              <a:ea typeface="Arial"/>
              <a:cs typeface="Arial"/>
              <a:sym typeface="Arial"/>
            </a:endParaRPr>
          </a:p>
        </p:txBody>
      </p:sp>
      <p:sp>
        <p:nvSpPr>
          <p:cNvPr id="1900" name="Google Shape;1900;gc348e7196a_1_181"/>
          <p:cNvSpPr/>
          <p:nvPr/>
        </p:nvSpPr>
        <p:spPr>
          <a:xfrm>
            <a:off x="127835" y="4678562"/>
            <a:ext cx="8835600" cy="1389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IT TOWERS</a:t>
            </a:r>
            <a:endParaRPr sz="1200" b="0" i="0" u="none" strike="noStrike" cap="none">
              <a:solidFill>
                <a:srgbClr val="75757B"/>
              </a:solidFill>
              <a:latin typeface="Calibri"/>
              <a:ea typeface="Calibri"/>
              <a:cs typeface="Calibri"/>
              <a:sym typeface="Calibri"/>
            </a:endParaRPr>
          </a:p>
        </p:txBody>
      </p:sp>
      <p:sp>
        <p:nvSpPr>
          <p:cNvPr id="1901" name="Google Shape;1901;gc348e7196a_1_181"/>
          <p:cNvSpPr/>
          <p:nvPr/>
        </p:nvSpPr>
        <p:spPr>
          <a:xfrm>
            <a:off x="4137000" y="435850"/>
            <a:ext cx="906300" cy="15921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900" b="1">
                <a:latin typeface="Arial Narrow"/>
                <a:ea typeface="Arial Narrow"/>
                <a:cs typeface="Arial Narrow"/>
                <a:sym typeface="Arial Narrow"/>
              </a:rPr>
              <a:t>NOAA</a:t>
            </a:r>
            <a:endParaRPr sz="900" b="1">
              <a:latin typeface="Arial Narrow"/>
              <a:ea typeface="Arial Narrow"/>
              <a:cs typeface="Arial Narrow"/>
              <a:sym typeface="Arial Narrow"/>
            </a:endParaRPr>
          </a:p>
        </p:txBody>
      </p:sp>
      <p:sp>
        <p:nvSpPr>
          <p:cNvPr id="1902" name="Google Shape;1902;gc348e7196a_1_181"/>
          <p:cNvSpPr txBox="1"/>
          <p:nvPr/>
        </p:nvSpPr>
        <p:spPr>
          <a:xfrm>
            <a:off x="216225" y="3489820"/>
            <a:ext cx="2007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SBA needs to be confirmed:</a:t>
            </a:r>
            <a:endParaRPr/>
          </a:p>
          <a:p>
            <a:pPr marL="228600" marR="0" lvl="0" indent="-228600" algn="l" rtl="0">
              <a:lnSpc>
                <a:spcPct val="100000"/>
              </a:lnSpc>
              <a:spcBef>
                <a:spcPts val="0"/>
              </a:spcBef>
              <a:spcAft>
                <a:spcPts val="0"/>
              </a:spcAft>
              <a:buClr>
                <a:srgbClr val="000000"/>
              </a:buClr>
              <a:buSzPts val="700"/>
              <a:buFont typeface="Arial"/>
              <a:buAutoNum type="arabicPeriod"/>
            </a:pPr>
            <a:r>
              <a:rPr lang="en-US" sz="700" b="0" i="0" u="none" strike="noStrike" cap="none">
                <a:solidFill>
                  <a:srgbClr val="000000"/>
                </a:solidFill>
                <a:latin typeface="Arial"/>
                <a:ea typeface="Arial"/>
                <a:cs typeface="Arial"/>
                <a:sym typeface="Arial"/>
              </a:rPr>
              <a:t>Business Guide for Small Business</a:t>
            </a:r>
            <a:endParaRPr/>
          </a:p>
          <a:p>
            <a:pPr marL="228600" marR="0" lvl="0" indent="-228600" algn="l" rtl="0">
              <a:lnSpc>
                <a:spcPct val="100000"/>
              </a:lnSpc>
              <a:spcBef>
                <a:spcPts val="0"/>
              </a:spcBef>
              <a:spcAft>
                <a:spcPts val="0"/>
              </a:spcAft>
              <a:buClr>
                <a:srgbClr val="000000"/>
              </a:buClr>
              <a:buSzPts val="700"/>
              <a:buFont typeface="Arial"/>
              <a:buAutoNum type="arabicPeriod"/>
            </a:pPr>
            <a:r>
              <a:rPr lang="en-US" sz="700" b="0" i="0" u="none" strike="noStrike" cap="none">
                <a:solidFill>
                  <a:srgbClr val="000000"/>
                </a:solidFill>
                <a:latin typeface="Arial"/>
                <a:ea typeface="Arial"/>
                <a:cs typeface="Arial"/>
                <a:sym typeface="Arial"/>
              </a:rPr>
              <a:t>Funding Programs for Small Business</a:t>
            </a:r>
            <a:endParaRPr/>
          </a:p>
          <a:p>
            <a:pPr marL="228600" marR="0" lvl="0" indent="-228600" algn="l" rtl="0">
              <a:lnSpc>
                <a:spcPct val="100000"/>
              </a:lnSpc>
              <a:spcBef>
                <a:spcPts val="0"/>
              </a:spcBef>
              <a:spcAft>
                <a:spcPts val="0"/>
              </a:spcAft>
              <a:buClr>
                <a:srgbClr val="000000"/>
              </a:buClr>
              <a:buSzPts val="700"/>
              <a:buFont typeface="Arial"/>
              <a:buAutoNum type="arabicPeriod"/>
            </a:pPr>
            <a:r>
              <a:rPr lang="en-US" sz="700" b="0" i="0" u="none" strike="noStrike" cap="none">
                <a:solidFill>
                  <a:srgbClr val="000000"/>
                </a:solidFill>
                <a:latin typeface="Arial"/>
                <a:ea typeface="Arial"/>
                <a:cs typeface="Arial"/>
                <a:sym typeface="Arial"/>
              </a:rPr>
              <a:t>Federal Contracting Guidance &amp; Support</a:t>
            </a:r>
            <a:endParaRPr/>
          </a:p>
          <a:p>
            <a:pPr marL="228600" marR="0" lvl="0" indent="-228600" algn="l" rtl="0">
              <a:lnSpc>
                <a:spcPct val="100000"/>
              </a:lnSpc>
              <a:spcBef>
                <a:spcPts val="0"/>
              </a:spcBef>
              <a:spcAft>
                <a:spcPts val="0"/>
              </a:spcAft>
              <a:buClr>
                <a:srgbClr val="000000"/>
              </a:buClr>
              <a:buSzPts val="700"/>
              <a:buFont typeface="Arial"/>
              <a:buAutoNum type="arabicPeriod"/>
            </a:pPr>
            <a:r>
              <a:rPr lang="en-US" sz="700" b="0" i="0" u="none" strike="noStrike" cap="none">
                <a:solidFill>
                  <a:srgbClr val="000000"/>
                </a:solidFill>
                <a:latin typeface="Arial"/>
                <a:ea typeface="Arial"/>
                <a:cs typeface="Arial"/>
                <a:sym typeface="Arial"/>
              </a:rPr>
              <a:t>Support Local Small Business Programs</a:t>
            </a:r>
            <a:endParaRPr/>
          </a:p>
        </p:txBody>
      </p:sp>
      <p:grpSp>
        <p:nvGrpSpPr>
          <p:cNvPr id="1903" name="Google Shape;1903;gc348e7196a_1_181"/>
          <p:cNvGrpSpPr/>
          <p:nvPr/>
        </p:nvGrpSpPr>
        <p:grpSpPr>
          <a:xfrm>
            <a:off x="127836" y="123279"/>
            <a:ext cx="8832300" cy="4080132"/>
            <a:chOff x="141690" y="135053"/>
            <a:chExt cx="8832300" cy="4397642"/>
          </a:xfrm>
        </p:grpSpPr>
        <p:sp>
          <p:nvSpPr>
            <p:cNvPr id="1904" name="Google Shape;1904;gc348e7196a_1_181"/>
            <p:cNvSpPr/>
            <p:nvPr/>
          </p:nvSpPr>
          <p:spPr>
            <a:xfrm>
              <a:off x="257788" y="827112"/>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Provide Services for Veterans &amp; the Public</a:t>
              </a:r>
              <a:endParaRPr sz="700" i="0" u="none" strike="noStrike" cap="none">
                <a:solidFill>
                  <a:srgbClr val="FFFFFF"/>
                </a:solidFill>
                <a:latin typeface="Arial Narrow"/>
                <a:ea typeface="Arial Narrow"/>
                <a:cs typeface="Arial Narrow"/>
                <a:sym typeface="Arial Narrow"/>
              </a:endParaRPr>
            </a:p>
          </p:txBody>
        </p:sp>
        <p:sp>
          <p:nvSpPr>
            <p:cNvPr id="1905" name="Google Shape;1905;gc348e7196a_1_181"/>
            <p:cNvSpPr/>
            <p:nvPr/>
          </p:nvSpPr>
          <p:spPr>
            <a:xfrm>
              <a:off x="1224422"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International Peace &amp; Security</a:t>
              </a:r>
              <a:endParaRPr sz="1400" i="0" u="none" strike="noStrike" cap="none">
                <a:solidFill>
                  <a:srgbClr val="FFFFFF"/>
                </a:solidFill>
                <a:latin typeface="Arial Narrow"/>
                <a:ea typeface="Arial Narrow"/>
                <a:cs typeface="Arial Narrow"/>
                <a:sym typeface="Arial Narrow"/>
              </a:endParaRPr>
            </a:p>
          </p:txBody>
        </p:sp>
        <p:sp>
          <p:nvSpPr>
            <p:cNvPr id="1906" name="Google Shape;1906;gc348e7196a_1_181"/>
            <p:cNvSpPr/>
            <p:nvPr/>
          </p:nvSpPr>
          <p:spPr>
            <a:xfrm>
              <a:off x="1224422"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Foreign Assistance</a:t>
              </a:r>
              <a:endParaRPr sz="1400" i="0" u="none" strike="noStrike" cap="none">
                <a:solidFill>
                  <a:srgbClr val="FFFFFF"/>
                </a:solidFill>
                <a:latin typeface="Arial Narrow"/>
                <a:ea typeface="Arial Narrow"/>
                <a:cs typeface="Arial Narrow"/>
                <a:sym typeface="Arial Narrow"/>
              </a:endParaRPr>
            </a:p>
          </p:txBody>
        </p:sp>
        <p:sp>
          <p:nvSpPr>
            <p:cNvPr id="1907" name="Google Shape;1907;gc348e7196a_1_181"/>
            <p:cNvSpPr/>
            <p:nvPr/>
          </p:nvSpPr>
          <p:spPr>
            <a:xfrm>
              <a:off x="1224422" y="1762099"/>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Consular Services</a:t>
              </a:r>
              <a:endParaRPr sz="1400" i="0" u="none" strike="noStrike" cap="none">
                <a:solidFill>
                  <a:srgbClr val="FFFFFF"/>
                </a:solidFill>
                <a:latin typeface="Arial Narrow"/>
                <a:ea typeface="Arial Narrow"/>
                <a:cs typeface="Arial Narrow"/>
                <a:sym typeface="Arial Narrow"/>
              </a:endParaRPr>
            </a:p>
          </p:txBody>
        </p:sp>
        <p:sp>
          <p:nvSpPr>
            <p:cNvPr id="1908" name="Google Shape;1908;gc348e7196a_1_181"/>
            <p:cNvSpPr/>
            <p:nvPr/>
          </p:nvSpPr>
          <p:spPr>
            <a:xfrm>
              <a:off x="1224422" y="2230238"/>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International/Foreign Affairs</a:t>
              </a:r>
              <a:endParaRPr sz="1400" i="0" u="none" strike="noStrike" cap="none">
                <a:solidFill>
                  <a:srgbClr val="FFFFFF"/>
                </a:solidFill>
                <a:latin typeface="Arial Narrow"/>
                <a:ea typeface="Arial Narrow"/>
                <a:cs typeface="Arial Narrow"/>
                <a:sym typeface="Arial Narrow"/>
              </a:endParaRPr>
            </a:p>
          </p:txBody>
        </p:sp>
        <p:sp>
          <p:nvSpPr>
            <p:cNvPr id="1909" name="Google Shape;1909;gc348e7196a_1_181"/>
            <p:cNvSpPr/>
            <p:nvPr/>
          </p:nvSpPr>
          <p:spPr>
            <a:xfrm>
              <a:off x="2191056" y="827112"/>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Govt-wide Buying</a:t>
              </a:r>
              <a:endParaRPr sz="700" i="0" u="none" strike="noStrike" cap="none">
                <a:solidFill>
                  <a:srgbClr val="FFFFFF"/>
                </a:solidFill>
                <a:latin typeface="Arial Narrow"/>
                <a:ea typeface="Arial Narrow"/>
                <a:cs typeface="Arial Narrow"/>
                <a:sym typeface="Arial Narrow"/>
              </a:endParaRPr>
            </a:p>
          </p:txBody>
        </p:sp>
        <p:sp>
          <p:nvSpPr>
            <p:cNvPr id="1910" name="Google Shape;1910;gc348e7196a_1_181"/>
            <p:cNvSpPr/>
            <p:nvPr/>
          </p:nvSpPr>
          <p:spPr>
            <a:xfrm>
              <a:off x="2191055" y="1290825"/>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Govt Selling</a:t>
              </a:r>
              <a:endParaRPr sz="700" i="0" u="none" strike="noStrike" cap="none">
                <a:solidFill>
                  <a:srgbClr val="FFFFFF"/>
                </a:solidFill>
                <a:latin typeface="Arial Narrow"/>
                <a:ea typeface="Arial Narrow"/>
                <a:cs typeface="Arial Narrow"/>
                <a:sym typeface="Arial Narrow"/>
              </a:endParaRPr>
            </a:p>
          </p:txBody>
        </p:sp>
        <p:sp>
          <p:nvSpPr>
            <p:cNvPr id="1911" name="Google Shape;1911;gc348e7196a_1_181"/>
            <p:cNvSpPr/>
            <p:nvPr/>
          </p:nvSpPr>
          <p:spPr>
            <a:xfrm>
              <a:off x="2191054" y="1750316"/>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Govt-wide Real Estate</a:t>
              </a:r>
              <a:endParaRPr sz="700" i="0" u="none" strike="noStrike" cap="none">
                <a:solidFill>
                  <a:srgbClr val="FFFFFF"/>
                </a:solidFill>
                <a:latin typeface="Arial Narrow"/>
                <a:ea typeface="Arial Narrow"/>
                <a:cs typeface="Arial Narrow"/>
                <a:sym typeface="Arial Narrow"/>
              </a:endParaRPr>
            </a:p>
          </p:txBody>
        </p:sp>
        <p:sp>
          <p:nvSpPr>
            <p:cNvPr id="1912" name="Google Shape;1912;gc348e7196a_1_181"/>
            <p:cNvSpPr/>
            <p:nvPr/>
          </p:nvSpPr>
          <p:spPr>
            <a:xfrm>
              <a:off x="2191054" y="2218455"/>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Govt-wide Policy &amp; Regulations</a:t>
              </a:r>
              <a:endParaRPr sz="700" i="0" u="none" strike="noStrike" cap="none">
                <a:solidFill>
                  <a:srgbClr val="FFFFFF"/>
                </a:solidFill>
                <a:latin typeface="Arial Narrow"/>
                <a:ea typeface="Arial Narrow"/>
                <a:cs typeface="Arial Narrow"/>
                <a:sym typeface="Arial Narrow"/>
              </a:endParaRPr>
            </a:p>
          </p:txBody>
        </p:sp>
        <p:sp>
          <p:nvSpPr>
            <p:cNvPr id="1913" name="Google Shape;1913;gc348e7196a_1_181"/>
            <p:cNvSpPr/>
            <p:nvPr/>
          </p:nvSpPr>
          <p:spPr>
            <a:xfrm>
              <a:off x="2191054" y="2686594"/>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Small Business Opportunities &amp; Contracts for Federal Govt</a:t>
              </a:r>
              <a:endParaRPr sz="700" i="0" u="none" strike="noStrike" cap="none">
                <a:solidFill>
                  <a:srgbClr val="FFFFFF"/>
                </a:solidFill>
                <a:latin typeface="Arial Narrow"/>
                <a:ea typeface="Arial Narrow"/>
                <a:cs typeface="Arial Narrow"/>
                <a:sym typeface="Arial Narrow"/>
              </a:endParaRPr>
            </a:p>
          </p:txBody>
        </p:sp>
        <p:sp>
          <p:nvSpPr>
            <p:cNvPr id="1914" name="Google Shape;1914;gc348e7196a_1_181"/>
            <p:cNvSpPr/>
            <p:nvPr/>
          </p:nvSpPr>
          <p:spPr>
            <a:xfrm>
              <a:off x="2191054" y="3154734"/>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Govt-wide Shared Services</a:t>
              </a:r>
              <a:endParaRPr sz="700" i="0" u="none" strike="noStrike" cap="none">
                <a:solidFill>
                  <a:srgbClr val="FFFFFF"/>
                </a:solidFill>
                <a:latin typeface="Arial Narrow"/>
                <a:ea typeface="Arial Narrow"/>
                <a:cs typeface="Arial Narrow"/>
                <a:sym typeface="Arial Narrow"/>
              </a:endParaRPr>
            </a:p>
          </p:txBody>
        </p:sp>
        <p:sp>
          <p:nvSpPr>
            <p:cNvPr id="1915" name="Google Shape;1915;gc348e7196a_1_181"/>
            <p:cNvSpPr/>
            <p:nvPr/>
          </p:nvSpPr>
          <p:spPr>
            <a:xfrm>
              <a:off x="3157690"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Farm Production &amp; Conservation</a:t>
              </a:r>
              <a:endParaRPr sz="1400" i="0" u="none" strike="noStrike" cap="none">
                <a:solidFill>
                  <a:srgbClr val="FFFFFF"/>
                </a:solidFill>
                <a:latin typeface="Arial Narrow"/>
                <a:ea typeface="Arial Narrow"/>
                <a:cs typeface="Arial Narrow"/>
                <a:sym typeface="Arial Narrow"/>
              </a:endParaRPr>
            </a:p>
          </p:txBody>
        </p:sp>
        <p:sp>
          <p:nvSpPr>
            <p:cNvPr id="1916" name="Google Shape;1916;gc348e7196a_1_181"/>
            <p:cNvSpPr/>
            <p:nvPr/>
          </p:nvSpPr>
          <p:spPr>
            <a:xfrm>
              <a:off x="3157690"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Food, Nutrition &amp; Consumer Services</a:t>
              </a:r>
              <a:endParaRPr sz="1400" i="0" u="none" strike="noStrike" cap="none">
                <a:solidFill>
                  <a:srgbClr val="FFFFFF"/>
                </a:solidFill>
                <a:latin typeface="Arial Narrow"/>
                <a:ea typeface="Arial Narrow"/>
                <a:cs typeface="Arial Narrow"/>
                <a:sym typeface="Arial Narrow"/>
              </a:endParaRPr>
            </a:p>
          </p:txBody>
        </p:sp>
        <p:sp>
          <p:nvSpPr>
            <p:cNvPr id="1917" name="Google Shape;1917;gc348e7196a_1_181"/>
            <p:cNvSpPr/>
            <p:nvPr/>
          </p:nvSpPr>
          <p:spPr>
            <a:xfrm>
              <a:off x="3157690" y="1762099"/>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Food Safety</a:t>
              </a:r>
              <a:endParaRPr sz="1400" i="0" u="none" strike="noStrike" cap="none">
                <a:solidFill>
                  <a:srgbClr val="FFFFFF"/>
                </a:solidFill>
                <a:latin typeface="Arial Narrow"/>
                <a:ea typeface="Arial Narrow"/>
                <a:cs typeface="Arial Narrow"/>
                <a:sym typeface="Arial Narrow"/>
              </a:endParaRPr>
            </a:p>
          </p:txBody>
        </p:sp>
        <p:sp>
          <p:nvSpPr>
            <p:cNvPr id="1918" name="Google Shape;1918;gc348e7196a_1_181"/>
            <p:cNvSpPr/>
            <p:nvPr/>
          </p:nvSpPr>
          <p:spPr>
            <a:xfrm>
              <a:off x="3157690" y="2230238"/>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Natural Resources &amp; Environment</a:t>
              </a:r>
              <a:endParaRPr sz="1400" i="0" u="none" strike="noStrike" cap="none">
                <a:solidFill>
                  <a:srgbClr val="FFFFFF"/>
                </a:solidFill>
                <a:latin typeface="Arial Narrow"/>
                <a:ea typeface="Arial Narrow"/>
                <a:cs typeface="Arial Narrow"/>
                <a:sym typeface="Arial Narrow"/>
              </a:endParaRPr>
            </a:p>
          </p:txBody>
        </p:sp>
        <p:sp>
          <p:nvSpPr>
            <p:cNvPr id="1919" name="Google Shape;1919;gc348e7196a_1_181"/>
            <p:cNvSpPr/>
            <p:nvPr/>
          </p:nvSpPr>
          <p:spPr>
            <a:xfrm>
              <a:off x="3157688" y="2698377"/>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Rural Development</a:t>
              </a:r>
              <a:endParaRPr sz="1400" i="0" u="none" strike="noStrike" cap="none">
                <a:solidFill>
                  <a:srgbClr val="FFFFFF"/>
                </a:solidFill>
                <a:latin typeface="Arial Narrow"/>
                <a:ea typeface="Arial Narrow"/>
                <a:cs typeface="Arial Narrow"/>
                <a:sym typeface="Arial Narrow"/>
              </a:endParaRPr>
            </a:p>
          </p:txBody>
        </p:sp>
        <p:sp>
          <p:nvSpPr>
            <p:cNvPr id="1920" name="Google Shape;1920;gc348e7196a_1_181"/>
            <p:cNvSpPr/>
            <p:nvPr/>
          </p:nvSpPr>
          <p:spPr>
            <a:xfrm>
              <a:off x="3161445" y="3166516"/>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Trade &amp; Foreign Agricultural Affairs</a:t>
              </a:r>
              <a:endParaRPr sz="700" i="0" u="none" strike="noStrike" cap="none">
                <a:solidFill>
                  <a:srgbClr val="FFFFFF"/>
                </a:solidFill>
                <a:latin typeface="Arial Narrow"/>
                <a:ea typeface="Arial Narrow"/>
                <a:cs typeface="Arial Narrow"/>
                <a:sym typeface="Arial Narrow"/>
              </a:endParaRPr>
            </a:p>
          </p:txBody>
        </p:sp>
        <p:sp>
          <p:nvSpPr>
            <p:cNvPr id="1921" name="Google Shape;1921;gc348e7196a_1_181"/>
            <p:cNvSpPr/>
            <p:nvPr/>
          </p:nvSpPr>
          <p:spPr>
            <a:xfrm>
              <a:off x="3161445" y="3634655"/>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Research, Education &amp; Economics</a:t>
              </a:r>
              <a:endParaRPr sz="700" i="0" u="none" strike="noStrike" cap="none">
                <a:solidFill>
                  <a:srgbClr val="FFFFFF"/>
                </a:solidFill>
                <a:latin typeface="Arial Narrow"/>
                <a:ea typeface="Arial Narrow"/>
                <a:cs typeface="Arial Narrow"/>
                <a:sym typeface="Arial Narrow"/>
              </a:endParaRPr>
            </a:p>
          </p:txBody>
        </p:sp>
        <p:sp>
          <p:nvSpPr>
            <p:cNvPr id="1922" name="Google Shape;1922;gc348e7196a_1_181"/>
            <p:cNvSpPr/>
            <p:nvPr/>
          </p:nvSpPr>
          <p:spPr>
            <a:xfrm>
              <a:off x="3161445" y="4102795"/>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Marketing &amp; Regulatory Programs</a:t>
              </a:r>
              <a:endParaRPr sz="700" i="0" u="none" strike="noStrike" cap="none">
                <a:solidFill>
                  <a:srgbClr val="FFFFFF"/>
                </a:solidFill>
                <a:latin typeface="Arial Narrow"/>
                <a:ea typeface="Arial Narrow"/>
                <a:cs typeface="Arial Narrow"/>
                <a:sym typeface="Arial Narrow"/>
              </a:endParaRPr>
            </a:p>
          </p:txBody>
        </p:sp>
        <p:sp>
          <p:nvSpPr>
            <p:cNvPr id="1923" name="Google Shape;1923;gc348e7196a_1_181"/>
            <p:cNvSpPr/>
            <p:nvPr/>
          </p:nvSpPr>
          <p:spPr>
            <a:xfrm>
              <a:off x="4145105"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dirty="0">
                  <a:solidFill>
                    <a:srgbClr val="FFFFFF"/>
                  </a:solidFill>
                  <a:latin typeface="Arial Narrow"/>
                  <a:ea typeface="Arial Narrow"/>
                  <a:cs typeface="Arial Narrow"/>
                  <a:sym typeface="Arial Narrow"/>
                </a:rPr>
                <a:t>Understand &amp; Predict </a:t>
              </a:r>
              <a:r>
                <a:rPr lang="en-US" sz="700" i="0" u="none" strike="noStrike" cap="none" dirty="0" err="1">
                  <a:solidFill>
                    <a:srgbClr val="FFFFFF"/>
                  </a:solidFill>
                  <a:latin typeface="Arial Narrow"/>
                  <a:ea typeface="Arial Narrow"/>
                  <a:cs typeface="Arial Narrow"/>
                  <a:sym typeface="Arial Narrow"/>
                </a:rPr>
                <a:t>Chg</a:t>
              </a:r>
              <a:r>
                <a:rPr lang="en-US" sz="700" i="0" u="none" strike="noStrike" cap="none" dirty="0">
                  <a:solidFill>
                    <a:srgbClr val="FFFFFF"/>
                  </a:solidFill>
                  <a:latin typeface="Arial Narrow"/>
                  <a:ea typeface="Arial Narrow"/>
                  <a:cs typeface="Arial Narrow"/>
                  <a:sym typeface="Arial Narrow"/>
                </a:rPr>
                <a:t> to Climate/Weather/ Ocean &amp; Coasts</a:t>
              </a:r>
              <a:endParaRPr sz="700" i="0" u="none" strike="noStrike" cap="none" dirty="0">
                <a:solidFill>
                  <a:srgbClr val="FFFFFF"/>
                </a:solidFill>
                <a:latin typeface="Arial Narrow"/>
                <a:ea typeface="Arial Narrow"/>
                <a:cs typeface="Arial Narrow"/>
                <a:sym typeface="Arial Narrow"/>
              </a:endParaRPr>
            </a:p>
          </p:txBody>
        </p:sp>
        <p:sp>
          <p:nvSpPr>
            <p:cNvPr id="1924" name="Google Shape;1924;gc348e7196a_1_181"/>
            <p:cNvSpPr/>
            <p:nvPr/>
          </p:nvSpPr>
          <p:spPr>
            <a:xfrm>
              <a:off x="4145105"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Conserve &amp; Manage Coastal/ Marine Ecosys &amp; Resources</a:t>
              </a:r>
              <a:endParaRPr sz="1400" i="0" u="none" strike="noStrike" cap="none">
                <a:solidFill>
                  <a:srgbClr val="FFFFFF"/>
                </a:solidFill>
                <a:latin typeface="Arial Narrow"/>
                <a:ea typeface="Arial Narrow"/>
                <a:cs typeface="Arial Narrow"/>
                <a:sym typeface="Arial Narrow"/>
              </a:endParaRPr>
            </a:p>
          </p:txBody>
        </p:sp>
        <p:sp>
          <p:nvSpPr>
            <p:cNvPr id="1925" name="Google Shape;1925;gc348e7196a_1_181"/>
            <p:cNvSpPr/>
            <p:nvPr/>
          </p:nvSpPr>
          <p:spPr>
            <a:xfrm>
              <a:off x="4145105" y="1762099"/>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Communicate &amp; Share Knowledge/Info</a:t>
              </a:r>
              <a:endParaRPr sz="1400" i="0" u="none" strike="noStrike" cap="none">
                <a:solidFill>
                  <a:srgbClr val="FFFFFF"/>
                </a:solidFill>
                <a:latin typeface="Arial Narrow"/>
                <a:ea typeface="Arial Narrow"/>
                <a:cs typeface="Arial Narrow"/>
                <a:sym typeface="Arial Narrow"/>
              </a:endParaRPr>
            </a:p>
          </p:txBody>
        </p:sp>
        <p:sp>
          <p:nvSpPr>
            <p:cNvPr id="1926" name="Google Shape;1926;gc348e7196a_1_181"/>
            <p:cNvSpPr/>
            <p:nvPr/>
          </p:nvSpPr>
          <p:spPr>
            <a:xfrm>
              <a:off x="5090958"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Ensure Fair &amp; Reciprocal Trade</a:t>
              </a:r>
              <a:endParaRPr sz="700" i="0" u="none" strike="noStrike" cap="none">
                <a:solidFill>
                  <a:srgbClr val="FFFFFF"/>
                </a:solidFill>
                <a:latin typeface="Arial Narrow"/>
                <a:ea typeface="Arial Narrow"/>
                <a:cs typeface="Arial Narrow"/>
                <a:sym typeface="Arial Narrow"/>
              </a:endParaRPr>
            </a:p>
          </p:txBody>
        </p:sp>
        <p:sp>
          <p:nvSpPr>
            <p:cNvPr id="1927" name="Google Shape;1927;gc348e7196a_1_181"/>
            <p:cNvSpPr/>
            <p:nvPr/>
          </p:nvSpPr>
          <p:spPr>
            <a:xfrm>
              <a:off x="5090958"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Commerce &amp; Constitutional Democracy</a:t>
              </a:r>
              <a:endParaRPr sz="700" i="0" u="none" strike="noStrike" cap="none">
                <a:solidFill>
                  <a:srgbClr val="FFFFFF"/>
                </a:solidFill>
                <a:latin typeface="Arial Narrow"/>
                <a:ea typeface="Arial Narrow"/>
                <a:cs typeface="Arial Narrow"/>
                <a:sym typeface="Arial Narrow"/>
              </a:endParaRPr>
            </a:p>
          </p:txBody>
        </p:sp>
        <p:sp>
          <p:nvSpPr>
            <p:cNvPr id="1928" name="Google Shape;1928;gc348e7196a_1_181"/>
            <p:cNvSpPr/>
            <p:nvPr/>
          </p:nvSpPr>
          <p:spPr>
            <a:xfrm>
              <a:off x="5090958" y="1762099"/>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Economical Workforce Growth</a:t>
              </a:r>
              <a:endParaRPr sz="700" i="0" u="none" strike="noStrike" cap="none">
                <a:solidFill>
                  <a:srgbClr val="FFFFFF"/>
                </a:solidFill>
                <a:latin typeface="Arial Narrow"/>
                <a:ea typeface="Arial Narrow"/>
                <a:cs typeface="Arial Narrow"/>
                <a:sym typeface="Arial Narrow"/>
              </a:endParaRPr>
            </a:p>
          </p:txBody>
        </p:sp>
        <p:sp>
          <p:nvSpPr>
            <p:cNvPr id="1929" name="Google Shape;1929;gc348e7196a_1_181"/>
            <p:cNvSpPr/>
            <p:nvPr/>
          </p:nvSpPr>
          <p:spPr>
            <a:xfrm>
              <a:off x="5090958" y="2230238"/>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Strengthen US Economy</a:t>
              </a:r>
              <a:endParaRPr sz="700" i="0" u="none" strike="noStrike" cap="none">
                <a:solidFill>
                  <a:srgbClr val="FFFFFF"/>
                </a:solidFill>
                <a:latin typeface="Arial Narrow"/>
                <a:ea typeface="Arial Narrow"/>
                <a:cs typeface="Arial Narrow"/>
                <a:sym typeface="Arial Narrow"/>
              </a:endParaRPr>
            </a:p>
          </p:txBody>
        </p:sp>
        <p:sp>
          <p:nvSpPr>
            <p:cNvPr id="1930" name="Google Shape;1930;gc348e7196a_1_181"/>
            <p:cNvSpPr/>
            <p:nvPr/>
          </p:nvSpPr>
          <p:spPr>
            <a:xfrm>
              <a:off x="6057592"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American Community Survey (ACS)</a:t>
              </a:r>
              <a:endParaRPr sz="700" i="0" u="none" strike="noStrike" cap="none">
                <a:solidFill>
                  <a:srgbClr val="FFFFFF"/>
                </a:solidFill>
                <a:latin typeface="Arial Narrow"/>
                <a:ea typeface="Arial Narrow"/>
                <a:cs typeface="Arial Narrow"/>
                <a:sym typeface="Arial Narrow"/>
              </a:endParaRPr>
            </a:p>
          </p:txBody>
        </p:sp>
        <p:sp>
          <p:nvSpPr>
            <p:cNvPr id="1931" name="Google Shape;1931;gc348e7196a_1_181"/>
            <p:cNvSpPr/>
            <p:nvPr/>
          </p:nvSpPr>
          <p:spPr>
            <a:xfrm>
              <a:off x="6057592"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Census of Governments</a:t>
              </a:r>
              <a:endParaRPr sz="700" i="0" u="none" strike="noStrike" cap="none">
                <a:solidFill>
                  <a:srgbClr val="FFFFFF"/>
                </a:solidFill>
                <a:latin typeface="Arial Narrow"/>
                <a:ea typeface="Arial Narrow"/>
                <a:cs typeface="Arial Narrow"/>
                <a:sym typeface="Arial Narrow"/>
              </a:endParaRPr>
            </a:p>
          </p:txBody>
        </p:sp>
        <p:sp>
          <p:nvSpPr>
            <p:cNvPr id="1932" name="Google Shape;1932;gc348e7196a_1_181"/>
            <p:cNvSpPr/>
            <p:nvPr/>
          </p:nvSpPr>
          <p:spPr>
            <a:xfrm>
              <a:off x="6057592" y="1762099"/>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Decennial Census of Population &amp; Housing Mgmt</a:t>
              </a:r>
              <a:endParaRPr sz="700" i="0" u="none" strike="noStrike" cap="none">
                <a:solidFill>
                  <a:srgbClr val="FFFFFF"/>
                </a:solidFill>
                <a:latin typeface="Arial Narrow"/>
                <a:ea typeface="Arial Narrow"/>
                <a:cs typeface="Arial Narrow"/>
                <a:sym typeface="Arial Narrow"/>
              </a:endParaRPr>
            </a:p>
          </p:txBody>
        </p:sp>
        <p:sp>
          <p:nvSpPr>
            <p:cNvPr id="1933" name="Google Shape;1933;gc348e7196a_1_181"/>
            <p:cNvSpPr/>
            <p:nvPr/>
          </p:nvSpPr>
          <p:spPr>
            <a:xfrm>
              <a:off x="6064519" y="2221844"/>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Economic Census</a:t>
              </a:r>
              <a:endParaRPr sz="700" i="0" u="none" strike="noStrike" cap="none">
                <a:solidFill>
                  <a:srgbClr val="FFFFFF"/>
                </a:solidFill>
                <a:latin typeface="Arial Narrow"/>
                <a:ea typeface="Arial Narrow"/>
                <a:cs typeface="Arial Narrow"/>
                <a:sym typeface="Arial Narrow"/>
              </a:endParaRPr>
            </a:p>
          </p:txBody>
        </p:sp>
        <p:sp>
          <p:nvSpPr>
            <p:cNvPr id="1934" name="Google Shape;1934;gc348e7196a_1_181"/>
            <p:cNvSpPr/>
            <p:nvPr/>
          </p:nvSpPr>
          <p:spPr>
            <a:xfrm>
              <a:off x="7024226"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Workforce Welfare</a:t>
              </a:r>
              <a:endParaRPr sz="700" i="0" u="none" strike="noStrike" cap="none">
                <a:solidFill>
                  <a:srgbClr val="FFFFFF"/>
                </a:solidFill>
                <a:latin typeface="Arial Narrow"/>
                <a:ea typeface="Arial Narrow"/>
                <a:cs typeface="Arial Narrow"/>
                <a:sym typeface="Arial Narrow"/>
              </a:endParaRPr>
            </a:p>
          </p:txBody>
        </p:sp>
        <p:sp>
          <p:nvSpPr>
            <p:cNvPr id="1935" name="Google Shape;1935;gc348e7196a_1_181"/>
            <p:cNvSpPr/>
            <p:nvPr/>
          </p:nvSpPr>
          <p:spPr>
            <a:xfrm>
              <a:off x="7024226"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Working Conditions Improvement</a:t>
              </a:r>
              <a:endParaRPr sz="700" i="0" u="none" strike="noStrike" cap="none">
                <a:solidFill>
                  <a:srgbClr val="FFFFFF"/>
                </a:solidFill>
                <a:latin typeface="Arial Narrow"/>
                <a:ea typeface="Arial Narrow"/>
                <a:cs typeface="Arial Narrow"/>
                <a:sym typeface="Arial Narrow"/>
              </a:endParaRPr>
            </a:p>
          </p:txBody>
        </p:sp>
        <p:sp>
          <p:nvSpPr>
            <p:cNvPr id="1936" name="Google Shape;1936;gc348e7196a_1_181"/>
            <p:cNvSpPr/>
            <p:nvPr/>
          </p:nvSpPr>
          <p:spPr>
            <a:xfrm>
              <a:off x="7990862" y="825821"/>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Financial Reporting</a:t>
              </a:r>
              <a:endParaRPr sz="700" i="0" u="none" strike="noStrike" cap="none">
                <a:solidFill>
                  <a:srgbClr val="FFFFFF"/>
                </a:solidFill>
                <a:latin typeface="Arial Narrow"/>
                <a:ea typeface="Arial Narrow"/>
                <a:cs typeface="Arial Narrow"/>
                <a:sym typeface="Arial Narrow"/>
              </a:endParaRPr>
            </a:p>
          </p:txBody>
        </p:sp>
        <p:sp>
          <p:nvSpPr>
            <p:cNvPr id="1937" name="Google Shape;1937;gc348e7196a_1_181"/>
            <p:cNvSpPr/>
            <p:nvPr/>
          </p:nvSpPr>
          <p:spPr>
            <a:xfrm>
              <a:off x="7990862" y="129396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Agency Servicing</a:t>
              </a:r>
              <a:endParaRPr sz="700" i="0" u="none" strike="noStrike" cap="none">
                <a:solidFill>
                  <a:srgbClr val="FFFFFF"/>
                </a:solidFill>
                <a:latin typeface="Arial Narrow"/>
                <a:ea typeface="Arial Narrow"/>
                <a:cs typeface="Arial Narrow"/>
                <a:sym typeface="Arial Narrow"/>
              </a:endParaRPr>
            </a:p>
          </p:txBody>
        </p:sp>
        <p:sp>
          <p:nvSpPr>
            <p:cNvPr id="1938" name="Google Shape;1938;gc348e7196a_1_181"/>
            <p:cNvSpPr/>
            <p:nvPr/>
          </p:nvSpPr>
          <p:spPr>
            <a:xfrm>
              <a:off x="7990862" y="1762099"/>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Disbursing Federal Funds</a:t>
              </a:r>
              <a:endParaRPr sz="700" i="0" u="none" strike="noStrike" cap="none">
                <a:solidFill>
                  <a:srgbClr val="FFFFFF"/>
                </a:solidFill>
                <a:latin typeface="Arial Narrow"/>
                <a:ea typeface="Arial Narrow"/>
                <a:cs typeface="Arial Narrow"/>
                <a:sym typeface="Arial Narrow"/>
              </a:endParaRPr>
            </a:p>
          </p:txBody>
        </p:sp>
        <p:sp>
          <p:nvSpPr>
            <p:cNvPr id="1939" name="Google Shape;1939;gc348e7196a_1_181"/>
            <p:cNvSpPr/>
            <p:nvPr/>
          </p:nvSpPr>
          <p:spPr>
            <a:xfrm>
              <a:off x="7990862" y="2230238"/>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Financing</a:t>
              </a:r>
              <a:endParaRPr sz="700" i="0" u="none" strike="noStrike" cap="none">
                <a:solidFill>
                  <a:srgbClr val="FFFFFF"/>
                </a:solidFill>
                <a:latin typeface="Arial Narrow"/>
                <a:ea typeface="Arial Narrow"/>
                <a:cs typeface="Arial Narrow"/>
                <a:sym typeface="Arial Narrow"/>
              </a:endParaRPr>
            </a:p>
          </p:txBody>
        </p:sp>
        <p:sp>
          <p:nvSpPr>
            <p:cNvPr id="1940" name="Google Shape;1940;gc348e7196a_1_181"/>
            <p:cNvSpPr/>
            <p:nvPr/>
          </p:nvSpPr>
          <p:spPr>
            <a:xfrm>
              <a:off x="7990862" y="2698377"/>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Federal Collections</a:t>
              </a:r>
              <a:endParaRPr sz="700" i="0" u="none" strike="noStrike" cap="none">
                <a:solidFill>
                  <a:srgbClr val="FFFFFF"/>
                </a:solidFill>
                <a:latin typeface="Arial Narrow"/>
                <a:ea typeface="Arial Narrow"/>
                <a:cs typeface="Arial Narrow"/>
                <a:sym typeface="Arial Narrow"/>
              </a:endParaRPr>
            </a:p>
          </p:txBody>
        </p:sp>
        <p:sp>
          <p:nvSpPr>
            <p:cNvPr id="1941" name="Google Shape;1941;gc348e7196a_1_181"/>
            <p:cNvSpPr/>
            <p:nvPr/>
          </p:nvSpPr>
          <p:spPr>
            <a:xfrm>
              <a:off x="7021045" y="1760278"/>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Profitable Employment Opportunities Advancement</a:t>
              </a:r>
              <a:endParaRPr sz="700" i="0" u="none" strike="noStrike" cap="none">
                <a:solidFill>
                  <a:srgbClr val="FFFFFF"/>
                </a:solidFill>
                <a:latin typeface="Arial Narrow"/>
                <a:ea typeface="Arial Narrow"/>
                <a:cs typeface="Arial Narrow"/>
                <a:sym typeface="Arial Narrow"/>
              </a:endParaRPr>
            </a:p>
          </p:txBody>
        </p:sp>
        <p:sp>
          <p:nvSpPr>
            <p:cNvPr id="1942" name="Google Shape;1942;gc348e7196a_1_181"/>
            <p:cNvSpPr/>
            <p:nvPr/>
          </p:nvSpPr>
          <p:spPr>
            <a:xfrm>
              <a:off x="250232" y="484346"/>
              <a:ext cx="923400" cy="7713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Veteran’s Administration</a:t>
              </a:r>
              <a:endParaRPr sz="900" b="0" i="0" u="none" strike="noStrike" cap="none">
                <a:solidFill>
                  <a:srgbClr val="000000"/>
                </a:solidFill>
                <a:latin typeface="Arial Narrow"/>
                <a:ea typeface="Arial Narrow"/>
                <a:cs typeface="Arial Narrow"/>
                <a:sym typeface="Arial Narrow"/>
              </a:endParaRPr>
            </a:p>
          </p:txBody>
        </p:sp>
        <p:sp>
          <p:nvSpPr>
            <p:cNvPr id="1943" name="Google Shape;1943;gc348e7196a_1_181"/>
            <p:cNvSpPr/>
            <p:nvPr/>
          </p:nvSpPr>
          <p:spPr>
            <a:xfrm>
              <a:off x="1217612" y="484346"/>
              <a:ext cx="923400" cy="2175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State - WIP</a:t>
              </a:r>
              <a:endParaRPr sz="900" b="0" i="0" u="none" strike="noStrike" cap="none">
                <a:solidFill>
                  <a:srgbClr val="000000"/>
                </a:solidFill>
                <a:latin typeface="Arial Narrow"/>
                <a:ea typeface="Arial Narrow"/>
                <a:cs typeface="Arial Narrow"/>
                <a:sym typeface="Arial Narrow"/>
              </a:endParaRPr>
            </a:p>
          </p:txBody>
        </p:sp>
        <p:sp>
          <p:nvSpPr>
            <p:cNvPr id="1944" name="Google Shape;1944;gc348e7196a_1_181"/>
            <p:cNvSpPr/>
            <p:nvPr/>
          </p:nvSpPr>
          <p:spPr>
            <a:xfrm>
              <a:off x="2184992" y="484346"/>
              <a:ext cx="923400" cy="31002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1" i="0" u="none" strike="noStrike" cap="none">
                  <a:solidFill>
                    <a:srgbClr val="353C45"/>
                  </a:solidFill>
                  <a:latin typeface="Arial Narrow"/>
                  <a:ea typeface="Arial Narrow"/>
                  <a:cs typeface="Arial Narrow"/>
                  <a:sym typeface="Arial Narrow"/>
                </a:rPr>
                <a:t>GSA</a:t>
              </a:r>
              <a:endParaRPr sz="900" b="0" i="0" u="none" strike="noStrike" cap="none">
                <a:solidFill>
                  <a:srgbClr val="000000"/>
                </a:solidFill>
                <a:latin typeface="Arial Narrow"/>
                <a:ea typeface="Arial Narrow"/>
                <a:cs typeface="Arial Narrow"/>
                <a:sym typeface="Arial Narrow"/>
              </a:endParaRPr>
            </a:p>
          </p:txBody>
        </p:sp>
        <p:sp>
          <p:nvSpPr>
            <p:cNvPr id="1945" name="Google Shape;1945;gc348e7196a_1_181"/>
            <p:cNvSpPr/>
            <p:nvPr/>
          </p:nvSpPr>
          <p:spPr>
            <a:xfrm>
              <a:off x="3157829" y="468905"/>
              <a:ext cx="923400" cy="4005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353C45"/>
                  </a:solidFill>
                  <a:latin typeface="Arial Narrow"/>
                  <a:ea typeface="Arial Narrow"/>
                  <a:cs typeface="Arial Narrow"/>
                  <a:sym typeface="Arial Narrow"/>
                </a:rPr>
                <a:t>USDA</a:t>
              </a:r>
              <a:endParaRPr sz="1400" b="0" i="0" u="none" strike="noStrike" cap="none">
                <a:solidFill>
                  <a:srgbClr val="000000"/>
                </a:solidFill>
                <a:latin typeface="Arial"/>
                <a:ea typeface="Arial"/>
                <a:cs typeface="Arial"/>
                <a:sym typeface="Arial"/>
              </a:endParaRPr>
            </a:p>
          </p:txBody>
        </p:sp>
        <p:sp>
          <p:nvSpPr>
            <p:cNvPr id="1946" name="Google Shape;1946;gc348e7196a_1_181"/>
            <p:cNvSpPr/>
            <p:nvPr/>
          </p:nvSpPr>
          <p:spPr>
            <a:xfrm>
              <a:off x="141690" y="135053"/>
              <a:ext cx="8832300" cy="231600"/>
            </a:xfrm>
            <a:prstGeom prst="rect">
              <a:avLst/>
            </a:prstGeom>
            <a:solidFill>
              <a:srgbClr val="F2F2F2"/>
            </a:solidFill>
            <a:ln>
              <a:noFill/>
            </a:ln>
            <a:effectLst>
              <a:outerShdw blurRad="57150" dist="19050" dir="5400000" algn="bl" rotWithShape="0">
                <a:srgbClr val="000000">
                  <a:alpha val="4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latin typeface="Calibri"/>
                  <a:ea typeface="Calibri"/>
                  <a:cs typeface="Calibri"/>
                  <a:sym typeface="Calibri"/>
                </a:rPr>
                <a:t>A</a:t>
              </a:r>
              <a:r>
                <a:rPr lang="en-US" sz="1600" b="1">
                  <a:latin typeface="Calibri"/>
                  <a:ea typeface="Calibri"/>
                  <a:cs typeface="Calibri"/>
                  <a:sym typeface="Calibri"/>
                </a:rPr>
                <a:t>GENCY MISSION</a:t>
              </a:r>
              <a:endParaRPr sz="1600" b="0" i="1" u="none" strike="noStrike" cap="none">
                <a:latin typeface="Calibri"/>
                <a:ea typeface="Calibri"/>
                <a:cs typeface="Calibri"/>
                <a:sym typeface="Calibri"/>
              </a:endParaRPr>
            </a:p>
          </p:txBody>
        </p:sp>
        <p:sp>
          <p:nvSpPr>
            <p:cNvPr id="1947" name="Google Shape;1947;gc348e7196a_1_181"/>
            <p:cNvSpPr/>
            <p:nvPr/>
          </p:nvSpPr>
          <p:spPr>
            <a:xfrm>
              <a:off x="5087132" y="484346"/>
              <a:ext cx="923400" cy="2175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DOC OS</a:t>
              </a:r>
              <a:endParaRPr sz="900" b="1" i="0" u="none" strike="noStrike" cap="none">
                <a:solidFill>
                  <a:srgbClr val="353C45"/>
                </a:solidFill>
                <a:latin typeface="Arial Narrow"/>
                <a:ea typeface="Arial Narrow"/>
                <a:cs typeface="Arial Narrow"/>
                <a:sym typeface="Arial Narrow"/>
              </a:endParaRPr>
            </a:p>
          </p:txBody>
        </p:sp>
        <p:sp>
          <p:nvSpPr>
            <p:cNvPr id="1948" name="Google Shape;1948;gc348e7196a_1_181"/>
            <p:cNvSpPr/>
            <p:nvPr/>
          </p:nvSpPr>
          <p:spPr>
            <a:xfrm>
              <a:off x="6054512" y="484346"/>
              <a:ext cx="923400" cy="3111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Census</a:t>
              </a:r>
              <a:endParaRPr sz="900" b="0" i="0" u="none" strike="noStrike" cap="none">
                <a:solidFill>
                  <a:srgbClr val="000000"/>
                </a:solidFill>
                <a:latin typeface="Arial Narrow"/>
                <a:ea typeface="Arial Narrow"/>
                <a:cs typeface="Arial Narrow"/>
                <a:sym typeface="Arial Narrow"/>
              </a:endParaRPr>
            </a:p>
          </p:txBody>
        </p:sp>
        <p:sp>
          <p:nvSpPr>
            <p:cNvPr id="1949" name="Google Shape;1949;gc348e7196a_1_181"/>
            <p:cNvSpPr/>
            <p:nvPr/>
          </p:nvSpPr>
          <p:spPr>
            <a:xfrm>
              <a:off x="7021892" y="484346"/>
              <a:ext cx="923400" cy="2175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DOL</a:t>
              </a:r>
              <a:endParaRPr sz="900" b="1" i="0" u="none" strike="noStrike" cap="none">
                <a:solidFill>
                  <a:srgbClr val="353C45"/>
                </a:solidFill>
                <a:latin typeface="Arial Narrow"/>
                <a:ea typeface="Arial Narrow"/>
                <a:cs typeface="Arial Narrow"/>
                <a:sym typeface="Arial Narrow"/>
              </a:endParaRPr>
            </a:p>
          </p:txBody>
        </p:sp>
        <p:sp>
          <p:nvSpPr>
            <p:cNvPr id="1950" name="Google Shape;1950;gc348e7196a_1_181"/>
            <p:cNvSpPr/>
            <p:nvPr/>
          </p:nvSpPr>
          <p:spPr>
            <a:xfrm>
              <a:off x="7989272" y="484346"/>
              <a:ext cx="923400" cy="2643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Treasury - Fiscal</a:t>
              </a:r>
              <a:endParaRPr sz="900" b="0" i="0" u="none" strike="noStrike" cap="none">
                <a:solidFill>
                  <a:srgbClr val="000000"/>
                </a:solidFill>
                <a:latin typeface="Arial Narrow"/>
                <a:ea typeface="Arial Narrow"/>
                <a:cs typeface="Arial Narrow"/>
                <a:sym typeface="Arial Narrow"/>
              </a:endParaRPr>
            </a:p>
          </p:txBody>
        </p:sp>
        <p:sp>
          <p:nvSpPr>
            <p:cNvPr id="1951" name="Google Shape;1951;gc348e7196a_1_181"/>
            <p:cNvSpPr/>
            <p:nvPr/>
          </p:nvSpPr>
          <p:spPr>
            <a:xfrm>
              <a:off x="6064519" y="2691450"/>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International Programs</a:t>
              </a:r>
              <a:endParaRPr sz="700" i="0" u="none" strike="noStrike" cap="none">
                <a:solidFill>
                  <a:srgbClr val="FFFFFF"/>
                </a:solidFill>
                <a:latin typeface="Arial Narrow"/>
                <a:ea typeface="Arial Narrow"/>
                <a:cs typeface="Arial Narrow"/>
                <a:sym typeface="Arial Narrow"/>
              </a:endParaRPr>
            </a:p>
          </p:txBody>
        </p:sp>
        <p:sp>
          <p:nvSpPr>
            <p:cNvPr id="1952" name="Google Shape;1952;gc348e7196a_1_181"/>
            <p:cNvSpPr/>
            <p:nvPr/>
          </p:nvSpPr>
          <p:spPr>
            <a:xfrm>
              <a:off x="6064519" y="3166516"/>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Research to Improve Data on Race &amp; Ethnicity</a:t>
              </a:r>
              <a:endParaRPr sz="700" i="0" u="none" strike="noStrike" cap="none">
                <a:solidFill>
                  <a:srgbClr val="FFFFFF"/>
                </a:solidFill>
                <a:latin typeface="Arial Narrow"/>
                <a:ea typeface="Arial Narrow"/>
                <a:cs typeface="Arial Narrow"/>
                <a:sym typeface="Arial Narrow"/>
              </a:endParaRPr>
            </a:p>
          </p:txBody>
        </p:sp>
        <p:sp>
          <p:nvSpPr>
            <p:cNvPr id="1953" name="Google Shape;1953;gc348e7196a_1_181"/>
            <p:cNvSpPr/>
            <p:nvPr/>
          </p:nvSpPr>
          <p:spPr>
            <a:xfrm>
              <a:off x="7027975" y="2231332"/>
              <a:ext cx="914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i="0" u="none" strike="noStrike" cap="none">
                  <a:solidFill>
                    <a:srgbClr val="FFFFFF"/>
                  </a:solidFill>
                  <a:latin typeface="Arial Narrow"/>
                  <a:ea typeface="Arial Narrow"/>
                  <a:cs typeface="Arial Narrow"/>
                  <a:sym typeface="Arial Narrow"/>
                </a:rPr>
                <a:t>Work-related Benefits &amp; Rights Assurance</a:t>
              </a:r>
              <a:endParaRPr sz="700" i="0" u="none" strike="noStrike" cap="none">
                <a:solidFill>
                  <a:srgbClr val="FFFFFF"/>
                </a:solidFill>
                <a:latin typeface="Arial Narrow"/>
                <a:ea typeface="Arial Narrow"/>
                <a:cs typeface="Arial Narrow"/>
                <a:sym typeface="Arial Narrow"/>
              </a:endParaRPr>
            </a:p>
          </p:txBody>
        </p:sp>
      </p:grpSp>
      <p:sp>
        <p:nvSpPr>
          <p:cNvPr id="1954" name="Google Shape;1954;gc348e7196a_1_181"/>
          <p:cNvSpPr/>
          <p:nvPr/>
        </p:nvSpPr>
        <p:spPr>
          <a:xfrm>
            <a:off x="127835" y="4272520"/>
            <a:ext cx="8832300" cy="1713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BUSINESS CAPABILITIES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gbdc4137b2a_1_437"/>
          <p:cNvSpPr txBox="1">
            <a:spLocks noGrp="1"/>
          </p:cNvSpPr>
          <p:nvPr>
            <p:ph type="title"/>
          </p:nvPr>
        </p:nvSpPr>
        <p:spPr>
          <a:xfrm>
            <a:off x="0" y="1769173"/>
            <a:ext cx="6447000" cy="95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dirty="0">
                <a:latin typeface="Public Sans"/>
                <a:ea typeface="Public Sans"/>
                <a:cs typeface="Public Sans"/>
                <a:sym typeface="Public Sans"/>
              </a:rPr>
              <a:t>TBM Council Format</a:t>
            </a:r>
            <a:endParaRPr dirty="0">
              <a:latin typeface="Public Sans"/>
              <a:ea typeface="Public Sans"/>
              <a:cs typeface="Public Sans"/>
              <a:sym typeface="Public Sans"/>
            </a:endParaRPr>
          </a:p>
          <a:p>
            <a:pPr marL="0" lvl="0" indent="0" algn="l" rtl="0">
              <a:lnSpc>
                <a:spcPct val="100000"/>
              </a:lnSpc>
              <a:spcBef>
                <a:spcPts val="0"/>
              </a:spcBef>
              <a:spcAft>
                <a:spcPts val="0"/>
              </a:spcAft>
              <a:buSzPts val="3200"/>
              <a:buNone/>
            </a:pPr>
            <a:r>
              <a:rPr lang="en-US" sz="3000" dirty="0">
                <a:latin typeface="Public Sans"/>
                <a:ea typeface="Public Sans"/>
                <a:cs typeface="Public Sans"/>
                <a:sym typeface="Public Sans"/>
              </a:rPr>
              <a:t>Products &amp; Services</a:t>
            </a:r>
            <a:endParaRPr sz="3000" dirty="0">
              <a:latin typeface="Public Sans"/>
              <a:ea typeface="Public Sans"/>
              <a:cs typeface="Public Sans"/>
              <a:sym typeface="Public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Google Shape;1965;gbf3bab5efc_3_209"/>
          <p:cNvSpPr txBox="1">
            <a:spLocks noGrp="1"/>
          </p:cNvSpPr>
          <p:nvPr>
            <p:ph type="title"/>
          </p:nvPr>
        </p:nvSpPr>
        <p:spPr>
          <a:xfrm>
            <a:off x="457202" y="496866"/>
            <a:ext cx="8229600" cy="904200"/>
          </a:xfrm>
          <a:prstGeom prst="rect">
            <a:avLst/>
          </a:prstGeom>
          <a:noFill/>
          <a:ln>
            <a:noFill/>
          </a:ln>
        </p:spPr>
        <p:txBody>
          <a:bodyPr spcFirstLastPara="1" wrap="square" lIns="0" tIns="60900" rIns="0" bIns="60900" anchor="ctr" anchorCtr="0">
            <a:noAutofit/>
          </a:bodyPr>
          <a:lstStyle/>
          <a:p>
            <a:pPr marL="0" marR="0" lvl="0" indent="0" algn="l" rtl="0">
              <a:lnSpc>
                <a:spcPct val="80000"/>
              </a:lnSpc>
              <a:spcBef>
                <a:spcPts val="0"/>
              </a:spcBef>
              <a:spcAft>
                <a:spcPts val="0"/>
              </a:spcAft>
              <a:buClr>
                <a:schemeClr val="dk2"/>
              </a:buClr>
              <a:buSzPts val="2800"/>
              <a:buFont typeface="Arial"/>
              <a:buNone/>
            </a:pPr>
            <a:r>
              <a:rPr lang="en-US" sz="1400" b="0" i="0" u="none" strike="noStrike" cap="none" dirty="0">
                <a:solidFill>
                  <a:srgbClr val="000000"/>
                </a:solidFill>
                <a:latin typeface="Arial"/>
                <a:ea typeface="Arial"/>
                <a:cs typeface="Arial"/>
                <a:sym typeface="Arial"/>
              </a:rPr>
              <a:t>Business Capabilities – Products and Services (v3.0)</a:t>
            </a:r>
            <a:endParaRPr sz="1400" b="0" i="0" u="none" strike="noStrike" cap="none" dirty="0">
              <a:solidFill>
                <a:srgbClr val="000000"/>
              </a:solidFill>
              <a:latin typeface="Arial"/>
              <a:ea typeface="Arial"/>
              <a:cs typeface="Arial"/>
              <a:sym typeface="Arial"/>
            </a:endParaRPr>
          </a:p>
        </p:txBody>
      </p:sp>
      <p:sp>
        <p:nvSpPr>
          <p:cNvPr id="1966" name="Google Shape;1966;gbf3bab5efc_3_209" descr="Business Capabilities"/>
          <p:cNvSpPr/>
          <p:nvPr/>
        </p:nvSpPr>
        <p:spPr>
          <a:xfrm>
            <a:off x="82489" y="227105"/>
            <a:ext cx="8969700" cy="4490400"/>
          </a:xfrm>
          <a:prstGeom prst="rect">
            <a:avLst/>
          </a:prstGeom>
          <a:solidFill>
            <a:schemeClr val="tx2">
              <a:lumMod val="50000"/>
            </a:schemeClr>
          </a:solidFill>
          <a:ln>
            <a:solidFill>
              <a:schemeClr val="tx2">
                <a:lumMod val="50000"/>
              </a:schemeClr>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67" name="Google Shape;1967;gbf3bab5efc_3_209"/>
          <p:cNvSpPr/>
          <p:nvPr/>
        </p:nvSpPr>
        <p:spPr>
          <a:xfrm>
            <a:off x="7601435" y="4822903"/>
            <a:ext cx="1369200" cy="256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968" name="Google Shape;1968;gbf3bab5efc_3_209" descr="Visual depicting Products and Services 3.0"/>
          <p:cNvGrpSpPr/>
          <p:nvPr/>
        </p:nvGrpSpPr>
        <p:grpSpPr>
          <a:xfrm>
            <a:off x="78918" y="365133"/>
            <a:ext cx="8896835" cy="4696656"/>
            <a:chOff x="78918" y="365133"/>
            <a:chExt cx="8896835" cy="4696656"/>
          </a:xfrm>
        </p:grpSpPr>
        <p:sp>
          <p:nvSpPr>
            <p:cNvPr id="1969" name="Google Shape;1969;gbf3bab5efc_3_209"/>
            <p:cNvSpPr/>
            <p:nvPr/>
          </p:nvSpPr>
          <p:spPr>
            <a:xfrm>
              <a:off x="160553" y="673694"/>
              <a:ext cx="8815200" cy="3327900"/>
            </a:xfrm>
            <a:prstGeom prst="rect">
              <a:avLst/>
            </a:prstGeom>
            <a:solidFill>
              <a:srgbClr val="E5E6E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53C45"/>
                </a:buClr>
                <a:buSzPts val="1600"/>
                <a:buFont typeface="Arial"/>
                <a:buNone/>
              </a:pPr>
              <a:r>
                <a:rPr lang="en-US" sz="1600" b="1" i="0" u="none" strike="noStrike" cap="none" dirty="0">
                  <a:solidFill>
                    <a:srgbClr val="353C45"/>
                  </a:solidFill>
                  <a:latin typeface="Calibri"/>
                  <a:ea typeface="Calibri"/>
                  <a:cs typeface="Calibri"/>
                  <a:sym typeface="Calibri"/>
                </a:rPr>
                <a:t>PRODUCTS &amp; SERVICES (v3.0.2)</a:t>
              </a:r>
              <a:endParaRPr sz="1600" b="1" i="1" u="none" strike="noStrike" cap="none" dirty="0">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dirty="0">
                <a:solidFill>
                  <a:srgbClr val="353C45"/>
                </a:solidFill>
                <a:latin typeface="Calibri"/>
                <a:ea typeface="Calibri"/>
                <a:cs typeface="Calibri"/>
                <a:sym typeface="Calibri"/>
              </a:endParaRPr>
            </a:p>
          </p:txBody>
        </p:sp>
        <p:sp>
          <p:nvSpPr>
            <p:cNvPr id="1970" name="Google Shape;1970;gbf3bab5efc_3_209"/>
            <p:cNvSpPr/>
            <p:nvPr/>
          </p:nvSpPr>
          <p:spPr>
            <a:xfrm>
              <a:off x="160645" y="959462"/>
              <a:ext cx="8812500" cy="31089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0D96C9"/>
                </a:solidFill>
                <a:latin typeface="Calibri"/>
                <a:ea typeface="Calibri"/>
                <a:cs typeface="Calibri"/>
                <a:sym typeface="Calibri"/>
              </a:endParaRPr>
            </a:p>
          </p:txBody>
        </p:sp>
        <p:sp>
          <p:nvSpPr>
            <p:cNvPr id="1971" name="Google Shape;1971;gbf3bab5efc_3_209"/>
            <p:cNvSpPr/>
            <p:nvPr/>
          </p:nvSpPr>
          <p:spPr>
            <a:xfrm>
              <a:off x="157111" y="4419482"/>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COST POOLS</a:t>
              </a:r>
              <a:endParaRPr sz="1400" b="0" i="0" u="none" strike="noStrike" cap="none">
                <a:solidFill>
                  <a:srgbClr val="5E6268"/>
                </a:solidFill>
                <a:latin typeface="Arial"/>
                <a:ea typeface="Arial"/>
                <a:cs typeface="Arial"/>
                <a:sym typeface="Arial"/>
              </a:endParaRPr>
            </a:p>
          </p:txBody>
        </p:sp>
        <p:sp>
          <p:nvSpPr>
            <p:cNvPr id="1972" name="Google Shape;1972;gbf3bab5efc_3_209"/>
            <p:cNvSpPr/>
            <p:nvPr/>
          </p:nvSpPr>
          <p:spPr>
            <a:xfrm>
              <a:off x="157111" y="365133"/>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BUSINESS</a:t>
              </a:r>
              <a:r>
                <a:rPr lang="en-US" sz="1200" b="1" i="0" u="none" strike="noStrike" cap="none">
                  <a:solidFill>
                    <a:srgbClr val="75757B"/>
                  </a:solidFill>
                  <a:latin typeface="Calibri"/>
                  <a:ea typeface="Calibri"/>
                  <a:cs typeface="Calibri"/>
                  <a:sym typeface="Calibri"/>
                </a:rPr>
                <a:t> </a:t>
              </a:r>
              <a:r>
                <a:rPr lang="en-US" sz="1200" b="1" i="0" u="none" strike="noStrike" cap="none">
                  <a:solidFill>
                    <a:srgbClr val="5E6268"/>
                  </a:solidFill>
                  <a:latin typeface="Calibri"/>
                  <a:ea typeface="Calibri"/>
                  <a:cs typeface="Calibri"/>
                  <a:sym typeface="Calibri"/>
                </a:rPr>
                <a:t>CAPABILITIES</a:t>
              </a:r>
              <a:endParaRPr sz="1400" b="0" i="0" u="none" strike="noStrike" cap="none">
                <a:solidFill>
                  <a:srgbClr val="5E6268"/>
                </a:solidFill>
                <a:latin typeface="Arial"/>
                <a:ea typeface="Arial"/>
                <a:cs typeface="Arial"/>
                <a:sym typeface="Arial"/>
              </a:endParaRPr>
            </a:p>
          </p:txBody>
        </p:sp>
        <p:sp>
          <p:nvSpPr>
            <p:cNvPr id="1973" name="Google Shape;1973;gbf3bab5efc_3_209"/>
            <p:cNvSpPr/>
            <p:nvPr/>
          </p:nvSpPr>
          <p:spPr>
            <a:xfrm>
              <a:off x="157111" y="4139195"/>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IT </a:t>
              </a:r>
              <a:r>
                <a:rPr lang="en-US" sz="1200" b="1" i="0" u="none" strike="noStrike" cap="none">
                  <a:solidFill>
                    <a:srgbClr val="5E6268"/>
                  </a:solidFill>
                  <a:latin typeface="Calibri"/>
                  <a:ea typeface="Calibri"/>
                  <a:cs typeface="Calibri"/>
                  <a:sym typeface="Calibri"/>
                </a:rPr>
                <a:t>TOWERS</a:t>
              </a:r>
              <a:endParaRPr sz="1200" b="0" i="0" u="none" strike="noStrike" cap="none">
                <a:solidFill>
                  <a:srgbClr val="5E6268"/>
                </a:solidFill>
                <a:latin typeface="Calibri"/>
                <a:ea typeface="Calibri"/>
                <a:cs typeface="Calibri"/>
                <a:sym typeface="Calibri"/>
              </a:endParaRPr>
            </a:p>
          </p:txBody>
        </p:sp>
        <p:sp>
          <p:nvSpPr>
            <p:cNvPr id="1974" name="Google Shape;1974;gbf3bab5efc_3_209"/>
            <p:cNvSpPr/>
            <p:nvPr/>
          </p:nvSpPr>
          <p:spPr>
            <a:xfrm>
              <a:off x="160650" y="1019725"/>
              <a:ext cx="1236000" cy="21825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End User Services</a:t>
              </a:r>
              <a:endParaRPr sz="1400" b="0" i="0" u="none" strike="noStrike" cap="none">
                <a:solidFill>
                  <a:srgbClr val="000000"/>
                </a:solidFill>
                <a:latin typeface="Arial"/>
                <a:ea typeface="Arial"/>
                <a:cs typeface="Arial"/>
                <a:sym typeface="Arial"/>
              </a:endParaRPr>
            </a:p>
          </p:txBody>
        </p:sp>
        <p:sp>
          <p:nvSpPr>
            <p:cNvPr id="1975" name="Google Shape;1975;gbf3bab5efc_3_209"/>
            <p:cNvSpPr/>
            <p:nvPr/>
          </p:nvSpPr>
          <p:spPr>
            <a:xfrm>
              <a:off x="279188" y="1357484"/>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Client </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Computing</a:t>
              </a:r>
              <a:endParaRPr sz="1400" b="0" i="0" u="none" strike="noStrike" cap="none">
                <a:solidFill>
                  <a:srgbClr val="000000"/>
                </a:solidFill>
                <a:latin typeface="Arial"/>
                <a:ea typeface="Arial"/>
                <a:cs typeface="Arial"/>
                <a:sym typeface="Arial"/>
              </a:endParaRPr>
            </a:p>
          </p:txBody>
        </p:sp>
        <p:sp>
          <p:nvSpPr>
            <p:cNvPr id="1976" name="Google Shape;1976;gbf3bab5efc_3_209"/>
            <p:cNvSpPr/>
            <p:nvPr/>
          </p:nvSpPr>
          <p:spPr>
            <a:xfrm>
              <a:off x="279188" y="1790456"/>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Communication &amp; Collaboration</a:t>
              </a:r>
              <a:endParaRPr sz="1400" b="0" i="0" u="none" strike="noStrike" cap="none">
                <a:solidFill>
                  <a:srgbClr val="000000"/>
                </a:solidFill>
                <a:latin typeface="Arial"/>
                <a:ea typeface="Arial"/>
                <a:cs typeface="Arial"/>
                <a:sym typeface="Arial"/>
              </a:endParaRPr>
            </a:p>
          </p:txBody>
        </p:sp>
        <p:sp>
          <p:nvSpPr>
            <p:cNvPr id="1977" name="Google Shape;1977;gbf3bab5efc_3_209"/>
            <p:cNvSpPr/>
            <p:nvPr/>
          </p:nvSpPr>
          <p:spPr>
            <a:xfrm>
              <a:off x="279188" y="2208955"/>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Connectivity</a:t>
              </a:r>
              <a:endParaRPr sz="1400" b="0" i="0" u="none" strike="noStrike" cap="none">
                <a:solidFill>
                  <a:srgbClr val="000000"/>
                </a:solidFill>
                <a:latin typeface="Arial"/>
                <a:ea typeface="Arial"/>
                <a:cs typeface="Arial"/>
                <a:sym typeface="Arial"/>
              </a:endParaRPr>
            </a:p>
          </p:txBody>
        </p:sp>
        <p:sp>
          <p:nvSpPr>
            <p:cNvPr id="1978" name="Google Shape;1978;gbf3bab5efc_3_209"/>
            <p:cNvSpPr/>
            <p:nvPr/>
          </p:nvSpPr>
          <p:spPr>
            <a:xfrm>
              <a:off x="5337951" y="3260675"/>
              <a:ext cx="2926200" cy="744600"/>
            </a:xfrm>
            <a:prstGeom prst="rect">
              <a:avLst/>
            </a:prstGeom>
            <a:solidFill>
              <a:srgbClr val="D8D8D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Infrastructure Services</a:t>
              </a:r>
              <a:endParaRPr sz="900" b="0" i="0" u="none" strike="noStrike" cap="none">
                <a:solidFill>
                  <a:srgbClr val="353C45"/>
                </a:solidFill>
                <a:latin typeface="Calibri"/>
                <a:ea typeface="Calibri"/>
                <a:cs typeface="Calibri"/>
                <a:sym typeface="Calibri"/>
              </a:endParaRPr>
            </a:p>
          </p:txBody>
        </p:sp>
        <p:sp>
          <p:nvSpPr>
            <p:cNvPr id="1979" name="Google Shape;1979;gbf3bab5efc_3_209"/>
            <p:cNvSpPr/>
            <p:nvPr/>
          </p:nvSpPr>
          <p:spPr>
            <a:xfrm>
              <a:off x="3869477" y="3267095"/>
              <a:ext cx="1412400" cy="738600"/>
            </a:xfrm>
            <a:prstGeom prst="rect">
              <a:avLst/>
            </a:prstGeom>
            <a:solidFill>
              <a:srgbClr val="D8D8D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Platform Services</a:t>
              </a:r>
              <a:endParaRPr sz="900" b="0" i="0" u="none" strike="noStrike" cap="none">
                <a:solidFill>
                  <a:srgbClr val="353C45"/>
                </a:solidFill>
                <a:latin typeface="Calibri"/>
                <a:ea typeface="Calibri"/>
                <a:cs typeface="Calibri"/>
                <a:sym typeface="Calibri"/>
              </a:endParaRPr>
            </a:p>
          </p:txBody>
        </p:sp>
        <p:sp>
          <p:nvSpPr>
            <p:cNvPr id="1980" name="Google Shape;1980;gbf3bab5efc_3_209"/>
            <p:cNvSpPr/>
            <p:nvPr/>
          </p:nvSpPr>
          <p:spPr>
            <a:xfrm>
              <a:off x="160650" y="3263104"/>
              <a:ext cx="3641700" cy="742500"/>
            </a:xfrm>
            <a:prstGeom prst="rect">
              <a:avLst/>
            </a:prstGeom>
            <a:solidFill>
              <a:srgbClr val="D8D8D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Delivery Services</a:t>
              </a:r>
              <a:endParaRPr sz="900" b="0" i="0" u="none" strike="noStrike" cap="none">
                <a:solidFill>
                  <a:srgbClr val="353C45"/>
                </a:solidFill>
                <a:latin typeface="Calibri"/>
                <a:ea typeface="Calibri"/>
                <a:cs typeface="Calibri"/>
                <a:sym typeface="Calibri"/>
              </a:endParaRPr>
            </a:p>
          </p:txBody>
        </p:sp>
        <p:sp>
          <p:nvSpPr>
            <p:cNvPr id="1981" name="Google Shape;1981;gbf3bab5efc_3_209"/>
            <p:cNvSpPr/>
            <p:nvPr/>
          </p:nvSpPr>
          <p:spPr>
            <a:xfrm>
              <a:off x="205265"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Strategy &amp; Planning</a:t>
              </a:r>
              <a:endParaRPr sz="1400" b="0" i="0" u="none" strike="noStrike" cap="none">
                <a:solidFill>
                  <a:srgbClr val="000000"/>
                </a:solidFill>
                <a:latin typeface="Arial"/>
                <a:ea typeface="Arial"/>
                <a:cs typeface="Arial"/>
                <a:sym typeface="Arial"/>
              </a:endParaRPr>
            </a:p>
          </p:txBody>
        </p:sp>
        <p:sp>
          <p:nvSpPr>
            <p:cNvPr id="1982" name="Google Shape;1982;gbf3bab5efc_3_209"/>
            <p:cNvSpPr/>
            <p:nvPr/>
          </p:nvSpPr>
          <p:spPr>
            <a:xfrm>
              <a:off x="933113"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Development</a:t>
              </a:r>
              <a:endParaRPr sz="1400" b="0" i="0" u="none" strike="noStrike" cap="none">
                <a:solidFill>
                  <a:srgbClr val="000000"/>
                </a:solidFill>
                <a:latin typeface="Arial"/>
                <a:ea typeface="Arial"/>
                <a:cs typeface="Arial"/>
                <a:sym typeface="Arial"/>
              </a:endParaRPr>
            </a:p>
          </p:txBody>
        </p:sp>
        <p:sp>
          <p:nvSpPr>
            <p:cNvPr id="1983" name="Google Shape;1983;gbf3bab5efc_3_209"/>
            <p:cNvSpPr/>
            <p:nvPr/>
          </p:nvSpPr>
          <p:spPr>
            <a:xfrm>
              <a:off x="1660961"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Support</a:t>
              </a:r>
              <a:endParaRPr sz="1400" b="0" i="0" u="none" strike="noStrike" cap="none">
                <a:solidFill>
                  <a:srgbClr val="000000"/>
                </a:solidFill>
                <a:latin typeface="Arial"/>
                <a:ea typeface="Arial"/>
                <a:cs typeface="Arial"/>
                <a:sym typeface="Arial"/>
              </a:endParaRPr>
            </a:p>
          </p:txBody>
        </p:sp>
        <p:sp>
          <p:nvSpPr>
            <p:cNvPr id="1984" name="Google Shape;1984;gbf3bab5efc_3_209"/>
            <p:cNvSpPr/>
            <p:nvPr/>
          </p:nvSpPr>
          <p:spPr>
            <a:xfrm>
              <a:off x="2388809"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Operations</a:t>
              </a:r>
              <a:endParaRPr sz="1400" b="0" i="0" u="none" strike="noStrike" cap="none">
                <a:solidFill>
                  <a:srgbClr val="000000"/>
                </a:solidFill>
                <a:latin typeface="Arial"/>
                <a:ea typeface="Arial"/>
                <a:cs typeface="Arial"/>
                <a:sym typeface="Arial"/>
              </a:endParaRPr>
            </a:p>
          </p:txBody>
        </p:sp>
        <p:sp>
          <p:nvSpPr>
            <p:cNvPr id="1985" name="Google Shape;1985;gbf3bab5efc_3_209"/>
            <p:cNvSpPr/>
            <p:nvPr/>
          </p:nvSpPr>
          <p:spPr>
            <a:xfrm>
              <a:off x="3116657"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Security &amp; Compliance</a:t>
              </a:r>
              <a:endParaRPr sz="1400" b="0" i="0" u="none" strike="noStrike" cap="none">
                <a:solidFill>
                  <a:srgbClr val="000000"/>
                </a:solidFill>
                <a:latin typeface="Arial"/>
                <a:ea typeface="Arial"/>
                <a:cs typeface="Arial"/>
                <a:sym typeface="Arial"/>
              </a:endParaRPr>
            </a:p>
          </p:txBody>
        </p:sp>
        <p:sp>
          <p:nvSpPr>
            <p:cNvPr id="1986" name="Google Shape;1986;gbf3bab5efc_3_209"/>
            <p:cNvSpPr/>
            <p:nvPr/>
          </p:nvSpPr>
          <p:spPr>
            <a:xfrm>
              <a:off x="3910002"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sp>
          <p:nvSpPr>
            <p:cNvPr id="1987" name="Google Shape;1987;gbf3bab5efc_3_209"/>
            <p:cNvSpPr/>
            <p:nvPr/>
          </p:nvSpPr>
          <p:spPr>
            <a:xfrm>
              <a:off x="4599323"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Applications</a:t>
              </a:r>
              <a:endParaRPr sz="1400" b="0" i="0" u="none" strike="noStrike" cap="none">
                <a:solidFill>
                  <a:srgbClr val="000000"/>
                </a:solidFill>
                <a:latin typeface="Arial"/>
                <a:ea typeface="Arial"/>
                <a:cs typeface="Arial"/>
                <a:sym typeface="Arial"/>
              </a:endParaRPr>
            </a:p>
          </p:txBody>
        </p:sp>
        <p:sp>
          <p:nvSpPr>
            <p:cNvPr id="1988" name="Google Shape;1988;gbf3bab5efc_3_209"/>
            <p:cNvSpPr/>
            <p:nvPr/>
          </p:nvSpPr>
          <p:spPr>
            <a:xfrm>
              <a:off x="5384962"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Data Center</a:t>
              </a:r>
              <a:endParaRPr sz="1400" b="0" i="0" u="none" strike="noStrike" cap="none">
                <a:solidFill>
                  <a:srgbClr val="000000"/>
                </a:solidFill>
                <a:latin typeface="Arial"/>
                <a:ea typeface="Arial"/>
                <a:cs typeface="Arial"/>
                <a:sym typeface="Arial"/>
              </a:endParaRPr>
            </a:p>
          </p:txBody>
        </p:sp>
        <p:sp>
          <p:nvSpPr>
            <p:cNvPr id="1989" name="Google Shape;1989;gbf3bab5efc_3_209"/>
            <p:cNvSpPr/>
            <p:nvPr/>
          </p:nvSpPr>
          <p:spPr>
            <a:xfrm>
              <a:off x="6117947"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Network</a:t>
              </a:r>
              <a:endParaRPr sz="1400" b="0" i="0" u="none" strike="noStrike" cap="none">
                <a:solidFill>
                  <a:srgbClr val="000000"/>
                </a:solidFill>
                <a:latin typeface="Arial"/>
                <a:ea typeface="Arial"/>
                <a:cs typeface="Arial"/>
                <a:sym typeface="Arial"/>
              </a:endParaRPr>
            </a:p>
          </p:txBody>
        </p:sp>
        <p:sp>
          <p:nvSpPr>
            <p:cNvPr id="1990" name="Google Shape;1990;gbf3bab5efc_3_209"/>
            <p:cNvSpPr/>
            <p:nvPr/>
          </p:nvSpPr>
          <p:spPr>
            <a:xfrm>
              <a:off x="6850931"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Compute</a:t>
              </a:r>
              <a:endParaRPr sz="1400" b="0" i="0" u="none" strike="noStrike" cap="none">
                <a:solidFill>
                  <a:srgbClr val="000000"/>
                </a:solidFill>
                <a:latin typeface="Arial"/>
                <a:ea typeface="Arial"/>
                <a:cs typeface="Arial"/>
                <a:sym typeface="Arial"/>
              </a:endParaRPr>
            </a:p>
          </p:txBody>
        </p:sp>
        <p:sp>
          <p:nvSpPr>
            <p:cNvPr id="1991" name="Google Shape;1991;gbf3bab5efc_3_209"/>
            <p:cNvSpPr/>
            <p:nvPr/>
          </p:nvSpPr>
          <p:spPr>
            <a:xfrm>
              <a:off x="7583917"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Storage</a:t>
              </a:r>
              <a:endParaRPr sz="1400" b="0" i="0" u="none" strike="noStrike" cap="none">
                <a:solidFill>
                  <a:srgbClr val="000000"/>
                </a:solidFill>
                <a:latin typeface="Arial"/>
                <a:ea typeface="Arial"/>
                <a:cs typeface="Arial"/>
                <a:sym typeface="Arial"/>
              </a:endParaRPr>
            </a:p>
          </p:txBody>
        </p:sp>
        <p:sp>
          <p:nvSpPr>
            <p:cNvPr id="1992" name="Google Shape;1992;gbf3bab5efc_3_209"/>
            <p:cNvSpPr/>
            <p:nvPr/>
          </p:nvSpPr>
          <p:spPr>
            <a:xfrm>
              <a:off x="8340925" y="3260675"/>
              <a:ext cx="634500" cy="744600"/>
            </a:xfrm>
            <a:prstGeom prst="rect">
              <a:avLst/>
            </a:prstGeom>
            <a:solidFill>
              <a:srgbClr val="FDEAD6"/>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Emerging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p:txBody>
        </p:sp>
        <p:cxnSp>
          <p:nvCxnSpPr>
            <p:cNvPr id="1993" name="Google Shape;1993;gbf3bab5efc_3_209"/>
            <p:cNvCxnSpPr/>
            <p:nvPr/>
          </p:nvCxnSpPr>
          <p:spPr>
            <a:xfrm>
              <a:off x="160646" y="1235618"/>
              <a:ext cx="1236000" cy="0"/>
            </a:xfrm>
            <a:prstGeom prst="straightConnector1">
              <a:avLst/>
            </a:prstGeom>
            <a:noFill/>
            <a:ln w="12700" cap="flat" cmpd="sng">
              <a:solidFill>
                <a:srgbClr val="353C45"/>
              </a:solidFill>
              <a:prstDash val="solid"/>
              <a:miter lim="800000"/>
              <a:headEnd type="none" w="sm" len="sm"/>
              <a:tailEnd type="none" w="sm" len="sm"/>
            </a:ln>
          </p:spPr>
        </p:cxnSp>
        <p:cxnSp>
          <p:nvCxnSpPr>
            <p:cNvPr id="1994" name="Google Shape;1994;gbf3bab5efc_3_209"/>
            <p:cNvCxnSpPr/>
            <p:nvPr/>
          </p:nvCxnSpPr>
          <p:spPr>
            <a:xfrm>
              <a:off x="156909" y="3504136"/>
              <a:ext cx="3645300" cy="0"/>
            </a:xfrm>
            <a:prstGeom prst="straightConnector1">
              <a:avLst/>
            </a:prstGeom>
            <a:noFill/>
            <a:ln w="12700" cap="flat" cmpd="sng">
              <a:solidFill>
                <a:srgbClr val="353C45"/>
              </a:solidFill>
              <a:prstDash val="solid"/>
              <a:miter lim="800000"/>
              <a:headEnd type="none" w="sm" len="sm"/>
              <a:tailEnd type="none" w="sm" len="sm"/>
            </a:ln>
          </p:spPr>
        </p:cxnSp>
        <p:cxnSp>
          <p:nvCxnSpPr>
            <p:cNvPr id="1995" name="Google Shape;1995;gbf3bab5efc_3_209"/>
            <p:cNvCxnSpPr/>
            <p:nvPr/>
          </p:nvCxnSpPr>
          <p:spPr>
            <a:xfrm>
              <a:off x="3883299" y="3504136"/>
              <a:ext cx="1374600" cy="0"/>
            </a:xfrm>
            <a:prstGeom prst="straightConnector1">
              <a:avLst/>
            </a:prstGeom>
            <a:noFill/>
            <a:ln w="12700" cap="flat" cmpd="sng">
              <a:solidFill>
                <a:srgbClr val="353C45"/>
              </a:solidFill>
              <a:prstDash val="solid"/>
              <a:miter lim="800000"/>
              <a:headEnd type="none" w="sm" len="sm"/>
              <a:tailEnd type="none" w="sm" len="sm"/>
            </a:ln>
          </p:spPr>
        </p:cxnSp>
        <p:cxnSp>
          <p:nvCxnSpPr>
            <p:cNvPr id="1996" name="Google Shape;1996;gbf3bab5efc_3_209"/>
            <p:cNvCxnSpPr/>
            <p:nvPr/>
          </p:nvCxnSpPr>
          <p:spPr>
            <a:xfrm>
              <a:off x="5337947" y="3506909"/>
              <a:ext cx="2926200" cy="0"/>
            </a:xfrm>
            <a:prstGeom prst="straightConnector1">
              <a:avLst/>
            </a:prstGeom>
            <a:noFill/>
            <a:ln w="12700" cap="flat" cmpd="sng">
              <a:solidFill>
                <a:srgbClr val="353C45"/>
              </a:solidFill>
              <a:prstDash val="solid"/>
              <a:miter lim="800000"/>
              <a:headEnd type="none" w="sm" len="sm"/>
              <a:tailEnd type="none" w="sm" len="sm"/>
            </a:ln>
          </p:spPr>
        </p:cxnSp>
        <p:cxnSp>
          <p:nvCxnSpPr>
            <p:cNvPr id="1997" name="Google Shape;1997;gbf3bab5efc_3_209"/>
            <p:cNvCxnSpPr/>
            <p:nvPr/>
          </p:nvCxnSpPr>
          <p:spPr>
            <a:xfrm>
              <a:off x="8340922" y="3504136"/>
              <a:ext cx="629700" cy="0"/>
            </a:xfrm>
            <a:prstGeom prst="straightConnector1">
              <a:avLst/>
            </a:prstGeom>
            <a:noFill/>
            <a:ln w="12700" cap="flat" cmpd="sng">
              <a:solidFill>
                <a:srgbClr val="353C45"/>
              </a:solidFill>
              <a:prstDash val="solid"/>
              <a:miter lim="800000"/>
              <a:headEnd type="none" w="sm" len="sm"/>
              <a:tailEnd type="none" w="sm" len="sm"/>
            </a:ln>
          </p:spPr>
        </p:cxnSp>
        <p:sp>
          <p:nvSpPr>
            <p:cNvPr id="1998" name="Google Shape;1998;gbf3bab5efc_3_209"/>
            <p:cNvSpPr/>
            <p:nvPr/>
          </p:nvSpPr>
          <p:spPr>
            <a:xfrm>
              <a:off x="3573237" y="4757990"/>
              <a:ext cx="914400" cy="219600"/>
            </a:xfrm>
            <a:prstGeom prst="rect">
              <a:avLst/>
            </a:prstGeom>
            <a:solidFill>
              <a:srgbClr val="C5EDFC"/>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353C45"/>
                </a:buClr>
                <a:buSzPts val="700"/>
                <a:buFont typeface="Arial"/>
                <a:buNone/>
              </a:pPr>
              <a:r>
                <a:rPr lang="en-US" sz="700" b="0" i="0" u="none" strike="noStrike" cap="none">
                  <a:solidFill>
                    <a:srgbClr val="353C45"/>
                  </a:solidFill>
                  <a:latin typeface="Calibri"/>
                  <a:ea typeface="Calibri"/>
                  <a:cs typeface="Calibri"/>
                  <a:sym typeface="Calibri"/>
                </a:rPr>
                <a:t>Business-Facing</a:t>
              </a:r>
              <a:endParaRPr sz="1400" b="0" i="0" u="none" strike="noStrike" cap="none">
                <a:solidFill>
                  <a:srgbClr val="000000"/>
                </a:solidFill>
                <a:latin typeface="Arial"/>
                <a:ea typeface="Arial"/>
                <a:cs typeface="Arial"/>
                <a:sym typeface="Arial"/>
              </a:endParaRPr>
            </a:p>
          </p:txBody>
        </p:sp>
        <p:sp>
          <p:nvSpPr>
            <p:cNvPr id="1999" name="Google Shape;1999;gbf3bab5efc_3_209"/>
            <p:cNvSpPr/>
            <p:nvPr/>
          </p:nvSpPr>
          <p:spPr>
            <a:xfrm>
              <a:off x="4595996" y="4757990"/>
              <a:ext cx="914400" cy="219600"/>
            </a:xfrm>
            <a:prstGeom prst="rect">
              <a:avLst/>
            </a:prstGeom>
            <a:solidFill>
              <a:srgbClr val="D8D8D8"/>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353C45"/>
                </a:buClr>
                <a:buSzPts val="700"/>
                <a:buFont typeface="Arial"/>
                <a:buNone/>
              </a:pPr>
              <a:r>
                <a:rPr lang="en-US" sz="700" b="0" i="0" u="none" strike="noStrike" cap="none">
                  <a:solidFill>
                    <a:srgbClr val="353C45"/>
                  </a:solidFill>
                  <a:latin typeface="Calibri"/>
                  <a:ea typeface="Calibri"/>
                  <a:cs typeface="Calibri"/>
                  <a:sym typeface="Calibri"/>
                </a:rPr>
                <a:t>Internal IT, may be Business-Facing</a:t>
              </a:r>
              <a:endParaRPr sz="1400" b="0" i="0" u="none" strike="noStrike" cap="none">
                <a:solidFill>
                  <a:srgbClr val="000000"/>
                </a:solidFill>
                <a:latin typeface="Arial"/>
                <a:ea typeface="Arial"/>
                <a:cs typeface="Arial"/>
                <a:sym typeface="Arial"/>
              </a:endParaRPr>
            </a:p>
          </p:txBody>
        </p:sp>
        <p:sp>
          <p:nvSpPr>
            <p:cNvPr id="2000" name="Google Shape;2000;gbf3bab5efc_3_209"/>
            <p:cNvSpPr txBox="1"/>
            <p:nvPr/>
          </p:nvSpPr>
          <p:spPr>
            <a:xfrm>
              <a:off x="78918" y="4755253"/>
              <a:ext cx="2382900" cy="200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Note: abbreviations used in graphic; taxonomy uses full names</a:t>
              </a:r>
              <a:endParaRPr sz="1400" b="0" i="0" u="none" strike="noStrike" cap="none">
                <a:solidFill>
                  <a:srgbClr val="000000"/>
                </a:solidFill>
                <a:latin typeface="Arial"/>
                <a:ea typeface="Arial"/>
                <a:cs typeface="Arial"/>
                <a:sym typeface="Arial"/>
              </a:endParaRPr>
            </a:p>
          </p:txBody>
        </p:sp>
        <p:sp>
          <p:nvSpPr>
            <p:cNvPr id="2001" name="Google Shape;2001;gbf3bab5efc_3_209"/>
            <p:cNvSpPr txBox="1"/>
            <p:nvPr/>
          </p:nvSpPr>
          <p:spPr>
            <a:xfrm>
              <a:off x="5841488" y="4753989"/>
              <a:ext cx="3070800" cy="307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This is a conceptual view of services simplified for display purposes.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It does not represent a best-practice service hierarchy for modeling service costs.</a:t>
              </a:r>
              <a:endParaRPr sz="1400" b="0" i="0" u="none" strike="noStrike" cap="none">
                <a:solidFill>
                  <a:srgbClr val="000000"/>
                </a:solidFill>
                <a:latin typeface="Arial"/>
                <a:ea typeface="Arial"/>
                <a:cs typeface="Arial"/>
                <a:sym typeface="Arial"/>
              </a:endParaRPr>
            </a:p>
          </p:txBody>
        </p:sp>
        <p:sp>
          <p:nvSpPr>
            <p:cNvPr id="2002" name="Google Shape;2002;gbf3bab5efc_3_209"/>
            <p:cNvSpPr/>
            <p:nvPr/>
          </p:nvSpPr>
          <p:spPr>
            <a:xfrm>
              <a:off x="1487976" y="1016200"/>
              <a:ext cx="5362800" cy="21825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353C45"/>
                  </a:solidFill>
                  <a:latin typeface="Calibri"/>
                  <a:ea typeface="Calibri"/>
                  <a:cs typeface="Calibri"/>
                  <a:sym typeface="Calibri"/>
                </a:rPr>
                <a:t>Business Services - Federal</a:t>
              </a: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cxnSp>
          <p:nvCxnSpPr>
            <p:cNvPr id="2003" name="Google Shape;2003;gbf3bab5efc_3_209"/>
            <p:cNvCxnSpPr/>
            <p:nvPr/>
          </p:nvCxnSpPr>
          <p:spPr>
            <a:xfrm>
              <a:off x="1487975" y="1229967"/>
              <a:ext cx="5362800" cy="0"/>
            </a:xfrm>
            <a:prstGeom prst="straightConnector1">
              <a:avLst/>
            </a:prstGeom>
            <a:noFill/>
            <a:ln w="12700" cap="flat" cmpd="sng">
              <a:solidFill>
                <a:srgbClr val="353C45"/>
              </a:solidFill>
              <a:prstDash val="solid"/>
              <a:miter lim="800000"/>
              <a:headEnd type="none" w="sm" len="sm"/>
              <a:tailEnd type="none" w="sm" len="sm"/>
            </a:ln>
          </p:spPr>
        </p:cxnSp>
      </p:grpSp>
      <p:sp>
        <p:nvSpPr>
          <p:cNvPr id="2007" name="Google Shape;2007;gbf3bab5efc_3_209"/>
          <p:cNvSpPr/>
          <p:nvPr/>
        </p:nvSpPr>
        <p:spPr>
          <a:xfrm>
            <a:off x="6918044" y="1024100"/>
            <a:ext cx="2005200" cy="21825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a:solidFill>
                  <a:srgbClr val="353C45"/>
                </a:solidFill>
                <a:latin typeface="Calibri"/>
                <a:ea typeface="Calibri"/>
                <a:cs typeface="Calibri"/>
                <a:sym typeface="Calibri"/>
              </a:rPr>
              <a:t>Shared</a:t>
            </a:r>
            <a:r>
              <a:rPr lang="en-US" sz="1100" b="1" i="0" u="none" strike="noStrike" cap="none">
                <a:solidFill>
                  <a:srgbClr val="353C45"/>
                </a:solidFill>
                <a:latin typeface="Calibri"/>
                <a:ea typeface="Calibri"/>
                <a:cs typeface="Calibri"/>
                <a:sym typeface="Calibri"/>
              </a:rPr>
              <a:t> Services</a:t>
            </a:r>
            <a:endParaRPr sz="1400" b="0" i="0" u="none" strike="noStrike" cap="none">
              <a:solidFill>
                <a:srgbClr val="000000"/>
              </a:solidFill>
              <a:latin typeface="Arial"/>
              <a:ea typeface="Arial"/>
              <a:cs typeface="Arial"/>
              <a:sym typeface="Arial"/>
            </a:endParaRPr>
          </a:p>
        </p:txBody>
      </p:sp>
      <p:cxnSp>
        <p:nvCxnSpPr>
          <p:cNvPr id="2008" name="Google Shape;2008;gbf3bab5efc_3_209"/>
          <p:cNvCxnSpPr/>
          <p:nvPr/>
        </p:nvCxnSpPr>
        <p:spPr>
          <a:xfrm>
            <a:off x="6912273" y="1235618"/>
            <a:ext cx="2010971" cy="25787"/>
          </a:xfrm>
          <a:prstGeom prst="straightConnector1">
            <a:avLst/>
          </a:prstGeom>
          <a:noFill/>
          <a:ln w="12700" cap="flat" cmpd="sng">
            <a:solidFill>
              <a:srgbClr val="353C45"/>
            </a:solidFill>
            <a:prstDash val="solid"/>
            <a:miter lim="800000"/>
            <a:headEnd type="none" w="sm" len="sm"/>
            <a:tailEnd type="none" w="sm" len="sm"/>
          </a:ln>
        </p:spPr>
      </p:cxnSp>
      <p:pic>
        <p:nvPicPr>
          <p:cNvPr id="2009" name="Google Shape;2009;gbf3bab5efc_3_209"/>
          <p:cNvPicPr preferRelativeResize="0"/>
          <p:nvPr/>
        </p:nvPicPr>
        <p:blipFill rotWithShape="1">
          <a:blip r:embed="rId3">
            <a:alphaModFix/>
          </a:blip>
          <a:srcRect/>
          <a:stretch/>
        </p:blipFill>
        <p:spPr>
          <a:xfrm>
            <a:off x="1519650" y="1297889"/>
            <a:ext cx="4608701" cy="1908712"/>
          </a:xfrm>
          <a:prstGeom prst="rect">
            <a:avLst/>
          </a:prstGeom>
          <a:noFill/>
          <a:ln>
            <a:noFill/>
          </a:ln>
        </p:spPr>
      </p:pic>
      <p:grpSp>
        <p:nvGrpSpPr>
          <p:cNvPr id="2010" name="Google Shape;2010;gbf3bab5efc_3_209" descr="Visual depicting Products and Services 3.0"/>
          <p:cNvGrpSpPr/>
          <p:nvPr/>
        </p:nvGrpSpPr>
        <p:grpSpPr>
          <a:xfrm>
            <a:off x="8272479" y="1347750"/>
            <a:ext cx="612603" cy="1225665"/>
            <a:chOff x="487044" y="1444959"/>
            <a:chExt cx="998700" cy="930720"/>
          </a:xfrm>
        </p:grpSpPr>
        <p:sp>
          <p:nvSpPr>
            <p:cNvPr id="2011" name="Google Shape;2011;gbf3bab5efc_3_209"/>
            <p:cNvSpPr/>
            <p:nvPr/>
          </p:nvSpPr>
          <p:spPr>
            <a:xfrm>
              <a:off x="487044" y="1444959"/>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Risk, Audit &amp; Compliance Services</a:t>
              </a:r>
              <a:endParaRPr sz="1400" b="0" i="0" u="none" strike="noStrike" cap="none">
                <a:solidFill>
                  <a:srgbClr val="000000"/>
                </a:solidFill>
                <a:latin typeface="Arial"/>
                <a:ea typeface="Arial"/>
                <a:cs typeface="Arial"/>
                <a:sym typeface="Arial"/>
              </a:endParaRPr>
            </a:p>
          </p:txBody>
        </p:sp>
        <p:sp>
          <p:nvSpPr>
            <p:cNvPr id="2012" name="Google Shape;2012;gbf3bab5efc_3_209"/>
            <p:cNvSpPr/>
            <p:nvPr/>
          </p:nvSpPr>
          <p:spPr>
            <a:xfrm>
              <a:off x="487044" y="1770242"/>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Legal </a:t>
              </a:r>
              <a:endParaRPr sz="800" b="1" i="0" u="none" strike="noStrike" cap="none">
                <a:solidFill>
                  <a:srgbClr val="353C45"/>
                </a:solidFill>
                <a:latin typeface="Calibri"/>
                <a:ea typeface="Calibri"/>
                <a:cs typeface="Calibri"/>
                <a:sym typeface="Calibri"/>
              </a:endParaRPr>
            </a:p>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Services</a:t>
              </a:r>
              <a:endParaRPr sz="1400" b="0" i="0" u="none" strike="noStrike" cap="none">
                <a:solidFill>
                  <a:srgbClr val="000000"/>
                </a:solidFill>
                <a:latin typeface="Arial"/>
                <a:ea typeface="Arial"/>
                <a:cs typeface="Arial"/>
                <a:sym typeface="Arial"/>
              </a:endParaRPr>
            </a:p>
          </p:txBody>
        </p:sp>
        <p:sp>
          <p:nvSpPr>
            <p:cNvPr id="2013" name="Google Shape;2013;gbf3bab5efc_3_209"/>
            <p:cNvSpPr/>
            <p:nvPr/>
          </p:nvSpPr>
          <p:spPr>
            <a:xfrm>
              <a:off x="487044" y="2101479"/>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Corporate Comms Services</a:t>
              </a:r>
              <a:endParaRPr sz="700" b="0" i="0" u="none" strike="noStrike" cap="none">
                <a:solidFill>
                  <a:srgbClr val="000000"/>
                </a:solidFill>
                <a:latin typeface="Arial"/>
                <a:ea typeface="Arial"/>
                <a:cs typeface="Arial"/>
                <a:sym typeface="Arial"/>
              </a:endParaRPr>
            </a:p>
          </p:txBody>
        </p:sp>
      </p:grpSp>
      <p:sp>
        <p:nvSpPr>
          <p:cNvPr id="2014" name="Google Shape;2014;gbf3bab5efc_3_209"/>
          <p:cNvSpPr/>
          <p:nvPr/>
        </p:nvSpPr>
        <p:spPr>
          <a:xfrm>
            <a:off x="8272480" y="2630930"/>
            <a:ext cx="612600" cy="361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Property &amp; Facility Services</a:t>
            </a:r>
            <a:endParaRPr sz="700" b="0" i="0" u="none" strike="noStrike" cap="none">
              <a:solidFill>
                <a:srgbClr val="000000"/>
              </a:solidFill>
              <a:latin typeface="Arial"/>
              <a:ea typeface="Arial"/>
              <a:cs typeface="Arial"/>
              <a:sym typeface="Arial"/>
            </a:endParaRPr>
          </a:p>
        </p:txBody>
      </p:sp>
      <p:grpSp>
        <p:nvGrpSpPr>
          <p:cNvPr id="2015" name="Google Shape;2015;gbf3bab5efc_3_209" descr="Visual depicting Products and Services 3.0"/>
          <p:cNvGrpSpPr/>
          <p:nvPr/>
        </p:nvGrpSpPr>
        <p:grpSpPr>
          <a:xfrm>
            <a:off x="7601570" y="1342399"/>
            <a:ext cx="613202" cy="1225771"/>
            <a:chOff x="487044" y="1444919"/>
            <a:chExt cx="998700" cy="930518"/>
          </a:xfrm>
        </p:grpSpPr>
        <p:sp>
          <p:nvSpPr>
            <p:cNvPr id="2016" name="Google Shape;2016;gbf3bab5efc_3_209"/>
            <p:cNvSpPr/>
            <p:nvPr/>
          </p:nvSpPr>
          <p:spPr>
            <a:xfrm>
              <a:off x="487044" y="1444919"/>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Workplace Services</a:t>
              </a:r>
              <a:endParaRPr sz="1400" b="0" i="0" u="none" strike="noStrike" cap="none">
                <a:solidFill>
                  <a:srgbClr val="000000"/>
                </a:solidFill>
                <a:latin typeface="Arial"/>
                <a:ea typeface="Arial"/>
                <a:cs typeface="Arial"/>
                <a:sym typeface="Arial"/>
              </a:endParaRPr>
            </a:p>
          </p:txBody>
        </p:sp>
        <p:sp>
          <p:nvSpPr>
            <p:cNvPr id="2017" name="Google Shape;2017;gbf3bab5efc_3_209"/>
            <p:cNvSpPr/>
            <p:nvPr/>
          </p:nvSpPr>
          <p:spPr>
            <a:xfrm>
              <a:off x="487044" y="1770044"/>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Finance Services</a:t>
              </a:r>
              <a:endParaRPr sz="1400" b="0" i="0" u="none" strike="noStrike" cap="none">
                <a:solidFill>
                  <a:srgbClr val="000000"/>
                </a:solidFill>
                <a:latin typeface="Arial"/>
                <a:ea typeface="Arial"/>
                <a:cs typeface="Arial"/>
                <a:sym typeface="Arial"/>
              </a:endParaRPr>
            </a:p>
          </p:txBody>
        </p:sp>
        <p:sp>
          <p:nvSpPr>
            <p:cNvPr id="2018" name="Google Shape;2018;gbf3bab5efc_3_209"/>
            <p:cNvSpPr/>
            <p:nvPr/>
          </p:nvSpPr>
          <p:spPr>
            <a:xfrm>
              <a:off x="487044" y="2101237"/>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Vendor &amp; Procurement Services</a:t>
              </a:r>
              <a:endParaRPr sz="700" b="0" i="0" u="none" strike="noStrike" cap="none">
                <a:solidFill>
                  <a:srgbClr val="000000"/>
                </a:solidFill>
                <a:latin typeface="Arial"/>
                <a:ea typeface="Arial"/>
                <a:cs typeface="Arial"/>
                <a:sym typeface="Arial"/>
              </a:endParaRPr>
            </a:p>
          </p:txBody>
        </p:sp>
      </p:grpSp>
      <p:sp>
        <p:nvSpPr>
          <p:cNvPr id="2019" name="Google Shape;2019;gbf3bab5efc_3_209"/>
          <p:cNvSpPr/>
          <p:nvPr/>
        </p:nvSpPr>
        <p:spPr>
          <a:xfrm>
            <a:off x="7601421" y="2625547"/>
            <a:ext cx="613500" cy="361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Health &amp; Safety Services</a:t>
            </a:r>
            <a:endParaRPr sz="900" b="0" i="0" u="none" strike="noStrike" cap="none">
              <a:solidFill>
                <a:srgbClr val="000000"/>
              </a:solidFill>
              <a:latin typeface="Arial"/>
              <a:ea typeface="Arial"/>
              <a:cs typeface="Arial"/>
              <a:sym typeface="Arial"/>
            </a:endParaRPr>
          </a:p>
        </p:txBody>
      </p:sp>
      <p:sp>
        <p:nvSpPr>
          <p:cNvPr id="2020" name="Google Shape;2020;gbf3bab5efc_3_209"/>
          <p:cNvSpPr/>
          <p:nvPr/>
        </p:nvSpPr>
        <p:spPr>
          <a:xfrm>
            <a:off x="1981327" y="725305"/>
            <a:ext cx="934200" cy="536100"/>
          </a:xfrm>
          <a:prstGeom prst="wedgeEllipseCallout">
            <a:avLst>
              <a:gd name="adj1" fmla="val -48904"/>
              <a:gd name="adj2" fmla="val 56228"/>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Type</a:t>
            </a:r>
            <a:endParaRPr sz="1300" b="0" i="0" u="none" strike="noStrike" cap="none">
              <a:solidFill>
                <a:srgbClr val="000000"/>
              </a:solidFill>
              <a:latin typeface="Arial"/>
              <a:ea typeface="Arial"/>
              <a:cs typeface="Arial"/>
              <a:sym typeface="Arial"/>
            </a:endParaRPr>
          </a:p>
        </p:txBody>
      </p:sp>
      <p:pic>
        <p:nvPicPr>
          <p:cNvPr id="2021" name="Google Shape;2021;gbf3bab5efc_3_209"/>
          <p:cNvPicPr preferRelativeResize="0"/>
          <p:nvPr/>
        </p:nvPicPr>
        <p:blipFill rotWithShape="1">
          <a:blip r:embed="rId4">
            <a:alphaModFix/>
          </a:blip>
          <a:srcRect/>
          <a:stretch/>
        </p:blipFill>
        <p:spPr>
          <a:xfrm>
            <a:off x="6929975" y="1295861"/>
            <a:ext cx="656800" cy="1893190"/>
          </a:xfrm>
          <a:prstGeom prst="rect">
            <a:avLst/>
          </a:prstGeom>
          <a:noFill/>
          <a:ln>
            <a:noFill/>
          </a:ln>
        </p:spPr>
      </p:pic>
      <p:pic>
        <p:nvPicPr>
          <p:cNvPr id="2022" name="Google Shape;2022;gbf3bab5efc_3_209"/>
          <p:cNvPicPr preferRelativeResize="0"/>
          <p:nvPr/>
        </p:nvPicPr>
        <p:blipFill rotWithShape="1">
          <a:blip r:embed="rId5">
            <a:alphaModFix/>
          </a:blip>
          <a:srcRect/>
          <a:stretch/>
        </p:blipFill>
        <p:spPr>
          <a:xfrm>
            <a:off x="6113867" y="1289835"/>
            <a:ext cx="679041" cy="1830311"/>
          </a:xfrm>
          <a:prstGeom prst="rect">
            <a:avLst/>
          </a:prstGeom>
          <a:noFill/>
          <a:ln>
            <a:noFill/>
          </a:ln>
        </p:spPr>
      </p:pic>
      <p:sp>
        <p:nvSpPr>
          <p:cNvPr id="2023" name="Google Shape;2023;gbf3bab5efc_3_209"/>
          <p:cNvSpPr/>
          <p:nvPr/>
        </p:nvSpPr>
        <p:spPr>
          <a:xfrm>
            <a:off x="5979827" y="854064"/>
            <a:ext cx="1213800" cy="458351"/>
          </a:xfrm>
          <a:prstGeom prst="wedgeEllipseCallout">
            <a:avLst>
              <a:gd name="adj1" fmla="val -48228"/>
              <a:gd name="adj2" fmla="val 95689"/>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Category</a:t>
            </a:r>
            <a:endParaRPr sz="1300" b="0" i="0" u="none" strike="noStrike" cap="none">
              <a:solidFill>
                <a:srgbClr val="000000"/>
              </a:solidFill>
              <a:latin typeface="Arial"/>
              <a:ea typeface="Arial"/>
              <a:cs typeface="Arial"/>
              <a:sym typeface="Arial"/>
            </a:endParaRPr>
          </a:p>
        </p:txBody>
      </p:sp>
      <p:sp>
        <p:nvSpPr>
          <p:cNvPr id="2024" name="Google Shape;2024;gbf3bab5efc_3_209"/>
          <p:cNvSpPr/>
          <p:nvPr/>
        </p:nvSpPr>
        <p:spPr>
          <a:xfrm>
            <a:off x="2577111" y="4754151"/>
            <a:ext cx="914400" cy="219456"/>
          </a:xfrm>
          <a:prstGeom prst="rect">
            <a:avLst/>
          </a:prstGeom>
          <a:solidFill>
            <a:srgbClr val="0579BD"/>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chemeClr val="lt1"/>
              </a:buClr>
              <a:buSzPts val="700"/>
              <a:buFont typeface="Arial"/>
              <a:buNone/>
            </a:pPr>
            <a:r>
              <a:rPr lang="en-US" sz="700" b="0" i="0" u="none" strike="noStrike" cap="none">
                <a:solidFill>
                  <a:schemeClr val="lt1"/>
                </a:solidFill>
                <a:latin typeface="Calibri"/>
                <a:ea typeface="Calibri"/>
                <a:cs typeface="Calibri"/>
                <a:sym typeface="Calibri"/>
              </a:rPr>
              <a:t>Federal TBM Extension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c5c931731f_0_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a:t>
            </a:fld>
            <a:endParaRPr/>
          </a:p>
        </p:txBody>
      </p:sp>
      <p:sp>
        <p:nvSpPr>
          <p:cNvPr id="390" name="Google Shape;390;gc5c931731f_0_3"/>
          <p:cNvSpPr txBox="1">
            <a:spLocks noGrp="1"/>
          </p:cNvSpPr>
          <p:nvPr>
            <p:ph type="title"/>
          </p:nvPr>
        </p:nvSpPr>
        <p:spPr>
          <a:xfrm>
            <a:off x="0" y="-7496"/>
            <a:ext cx="45720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t>Document Overview</a:t>
            </a:r>
            <a:endParaRPr dirty="0"/>
          </a:p>
        </p:txBody>
      </p:sp>
      <p:grpSp>
        <p:nvGrpSpPr>
          <p:cNvPr id="391" name="Google Shape;391;gc5c931731f_0_3"/>
          <p:cNvGrpSpPr/>
          <p:nvPr/>
        </p:nvGrpSpPr>
        <p:grpSpPr>
          <a:xfrm>
            <a:off x="4934540" y="1401101"/>
            <a:ext cx="3644954" cy="2341298"/>
            <a:chOff x="4773871" y="1307527"/>
            <a:chExt cx="3644954" cy="2341298"/>
          </a:xfrm>
        </p:grpSpPr>
        <p:sp>
          <p:nvSpPr>
            <p:cNvPr id="392" name="Google Shape;392;gc5c931731f_0_3"/>
            <p:cNvSpPr/>
            <p:nvPr/>
          </p:nvSpPr>
          <p:spPr>
            <a:xfrm>
              <a:off x="5165025" y="1433650"/>
              <a:ext cx="3253800" cy="451200"/>
            </a:xfrm>
            <a:prstGeom prst="roundRect">
              <a:avLst>
                <a:gd name="adj" fmla="val 50000"/>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393" name="Google Shape;393;gc5c931731f_0_3"/>
            <p:cNvSpPr txBox="1"/>
            <p:nvPr/>
          </p:nvSpPr>
          <p:spPr>
            <a:xfrm>
              <a:off x="5465400" y="1433650"/>
              <a:ext cx="26007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Public Sans"/>
                  <a:ea typeface="Public Sans"/>
                  <a:cs typeface="Public Sans"/>
                  <a:sym typeface="Public Sans"/>
                </a:rPr>
                <a:t>Purpose</a:t>
              </a:r>
              <a:endParaRPr sz="1700" b="1" i="0" u="none" strike="noStrike" cap="none">
                <a:solidFill>
                  <a:srgbClr val="FFFFFF"/>
                </a:solidFill>
                <a:latin typeface="Public Sans"/>
                <a:ea typeface="Public Sans"/>
                <a:cs typeface="Public Sans"/>
                <a:sym typeface="Public Sans"/>
              </a:endParaRPr>
            </a:p>
          </p:txBody>
        </p:sp>
        <p:sp>
          <p:nvSpPr>
            <p:cNvPr id="394" name="Google Shape;394;gc5c931731f_0_3"/>
            <p:cNvSpPr txBox="1"/>
            <p:nvPr/>
          </p:nvSpPr>
          <p:spPr>
            <a:xfrm>
              <a:off x="5398375" y="1905525"/>
              <a:ext cx="2972400" cy="174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3C71"/>
                  </a:solidFill>
                  <a:latin typeface="Public Sans"/>
                  <a:ea typeface="Public Sans"/>
                  <a:cs typeface="Public Sans"/>
                  <a:sym typeface="Public Sans"/>
                </a:rPr>
                <a:t>This document provides a standardized overview of the Federal TBM Taxonomy to help agencies enhance spending transparency and understand the value of their IT. </a:t>
              </a:r>
              <a:endParaRPr sz="1500" b="0" i="0" u="none" strike="noStrike" cap="none">
                <a:solidFill>
                  <a:srgbClr val="003C71"/>
                </a:solidFill>
                <a:latin typeface="Public Sans"/>
                <a:ea typeface="Public Sans"/>
                <a:cs typeface="Public Sans"/>
                <a:sym typeface="Public Sans"/>
              </a:endParaRPr>
            </a:p>
          </p:txBody>
        </p:sp>
        <p:grpSp>
          <p:nvGrpSpPr>
            <p:cNvPr id="395" name="Google Shape;395;gc5c931731f_0_3"/>
            <p:cNvGrpSpPr/>
            <p:nvPr/>
          </p:nvGrpSpPr>
          <p:grpSpPr>
            <a:xfrm>
              <a:off x="4773871" y="1307527"/>
              <a:ext cx="703448" cy="703448"/>
              <a:chOff x="600250" y="3192588"/>
              <a:chExt cx="914400" cy="914400"/>
            </a:xfrm>
          </p:grpSpPr>
          <p:sp>
            <p:nvSpPr>
              <p:cNvPr id="396" name="Google Shape;396;gc5c931731f_0_3"/>
              <p:cNvSpPr/>
              <p:nvPr/>
            </p:nvSpPr>
            <p:spPr>
              <a:xfrm>
                <a:off x="600250" y="3192588"/>
                <a:ext cx="914400" cy="914400"/>
              </a:xfrm>
              <a:prstGeom prst="ellipse">
                <a:avLst/>
              </a:prstGeom>
              <a:solidFill>
                <a:srgbClr val="FFFFFF"/>
              </a:solidFill>
              <a:ln w="2857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Public Sans"/>
                  <a:ea typeface="Public Sans"/>
                  <a:cs typeface="Public Sans"/>
                  <a:sym typeface="Public Sans"/>
                </a:endParaRPr>
              </a:p>
            </p:txBody>
          </p:sp>
          <p:pic>
            <p:nvPicPr>
              <p:cNvPr id="397" name="Google Shape;397;gc5c931731f_0_3"/>
              <p:cNvPicPr preferRelativeResize="0"/>
              <p:nvPr/>
            </p:nvPicPr>
            <p:blipFill rotWithShape="1">
              <a:blip r:embed="rId3">
                <a:alphaModFix/>
              </a:blip>
              <a:srcRect/>
              <a:stretch/>
            </p:blipFill>
            <p:spPr>
              <a:xfrm>
                <a:off x="783125" y="3375475"/>
                <a:ext cx="548650" cy="548650"/>
              </a:xfrm>
              <a:prstGeom prst="rect">
                <a:avLst/>
              </a:prstGeom>
              <a:noFill/>
              <a:ln>
                <a:noFill/>
              </a:ln>
            </p:spPr>
          </p:pic>
        </p:grpSp>
      </p:grpSp>
      <p:grpSp>
        <p:nvGrpSpPr>
          <p:cNvPr id="398" name="Google Shape;398;gc5c931731f_0_3"/>
          <p:cNvGrpSpPr/>
          <p:nvPr/>
        </p:nvGrpSpPr>
        <p:grpSpPr>
          <a:xfrm>
            <a:off x="564506" y="1401101"/>
            <a:ext cx="3644963" cy="3416542"/>
            <a:chOff x="403837" y="1307516"/>
            <a:chExt cx="3644963" cy="3416542"/>
          </a:xfrm>
        </p:grpSpPr>
        <p:sp>
          <p:nvSpPr>
            <p:cNvPr id="399" name="Google Shape;399;gc5c931731f_0_3"/>
            <p:cNvSpPr/>
            <p:nvPr/>
          </p:nvSpPr>
          <p:spPr>
            <a:xfrm>
              <a:off x="795000" y="1433650"/>
              <a:ext cx="3253800" cy="451200"/>
            </a:xfrm>
            <a:prstGeom prst="roundRect">
              <a:avLst>
                <a:gd name="adj" fmla="val 50000"/>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400" name="Google Shape;400;gc5c931731f_0_3"/>
            <p:cNvSpPr txBox="1"/>
            <p:nvPr/>
          </p:nvSpPr>
          <p:spPr>
            <a:xfrm>
              <a:off x="1024525" y="1884850"/>
              <a:ext cx="2972400" cy="283920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b="1" i="0" u="none" strike="noStrike" cap="none" dirty="0">
                  <a:solidFill>
                    <a:srgbClr val="0579BD"/>
                  </a:solidFill>
                  <a:latin typeface="Public Sans"/>
                  <a:ea typeface="Public Sans"/>
                  <a:cs typeface="Public Sans"/>
                  <a:sym typeface="Public Sans"/>
                </a:rPr>
                <a:t>The</a:t>
              </a:r>
              <a:r>
                <a:rPr lang="en-US" sz="1500" b="0" i="0" u="none" strike="noStrike" cap="none" dirty="0">
                  <a:solidFill>
                    <a:srgbClr val="0579BD"/>
                  </a:solidFill>
                  <a:latin typeface="Public Sans"/>
                  <a:ea typeface="Public Sans"/>
                  <a:cs typeface="Public Sans"/>
                  <a:sym typeface="Public Sans"/>
                </a:rPr>
                <a:t> </a:t>
              </a:r>
              <a:r>
                <a:rPr lang="en-US" sz="1500" b="1" i="0" u="none" strike="noStrike" cap="none" dirty="0">
                  <a:solidFill>
                    <a:srgbClr val="0579BD"/>
                  </a:solidFill>
                  <a:latin typeface="Public Sans"/>
                  <a:ea typeface="Public Sans"/>
                  <a:cs typeface="Public Sans"/>
                  <a:sym typeface="Public Sans"/>
                </a:rPr>
                <a:t>TBM Taxonomy</a:t>
              </a:r>
              <a:r>
                <a:rPr lang="en-US" sz="1500" b="1" i="0" u="none" strike="noStrike" cap="none" dirty="0">
                  <a:solidFill>
                    <a:srgbClr val="003C71"/>
                  </a:solidFill>
                  <a:latin typeface="Public Sans"/>
                  <a:ea typeface="Public Sans"/>
                  <a:cs typeface="Public Sans"/>
                  <a:sym typeface="Public Sans"/>
                </a:rPr>
                <a:t> for the Federal Government </a:t>
              </a:r>
              <a:r>
                <a:rPr lang="en-US" sz="1500" b="0" i="0" u="none" strike="noStrike" cap="none" dirty="0">
                  <a:solidFill>
                    <a:srgbClr val="003C71"/>
                  </a:solidFill>
                  <a:latin typeface="Public Sans"/>
                  <a:ea typeface="Public Sans"/>
                  <a:cs typeface="Public Sans"/>
                  <a:sym typeface="Public Sans"/>
                </a:rPr>
                <a:t>is a governmentwide overview of the TBM taxonomy, integrating enhancements to account for Federal </a:t>
              </a:r>
              <a:r>
                <a:rPr lang="en-US" sz="1500" dirty="0">
                  <a:solidFill>
                    <a:srgbClr val="003C71"/>
                  </a:solidFill>
                  <a:latin typeface="Public Sans"/>
                  <a:ea typeface="Public Sans"/>
                  <a:cs typeface="Public Sans"/>
                  <a:sym typeface="Public Sans"/>
                </a:rPr>
                <a:t>B</a:t>
              </a:r>
              <a:r>
                <a:rPr lang="en-US" sz="1500" b="0" i="0" u="none" strike="noStrike" cap="none" dirty="0">
                  <a:solidFill>
                    <a:srgbClr val="003C71"/>
                  </a:solidFill>
                  <a:latin typeface="Public Sans"/>
                  <a:ea typeface="Public Sans"/>
                  <a:cs typeface="Public Sans"/>
                  <a:sym typeface="Public Sans"/>
                </a:rPr>
                <a:t>usiness </a:t>
              </a:r>
              <a:r>
                <a:rPr lang="en-US" sz="1500" dirty="0">
                  <a:solidFill>
                    <a:srgbClr val="003C71"/>
                  </a:solidFill>
                  <a:latin typeface="Public Sans"/>
                  <a:ea typeface="Public Sans"/>
                  <a:cs typeface="Public Sans"/>
                  <a:sym typeface="Public Sans"/>
                </a:rPr>
                <a:t>S</a:t>
              </a:r>
              <a:r>
                <a:rPr lang="en-US" sz="1500" b="0" i="0" u="none" strike="noStrike" cap="none" dirty="0">
                  <a:solidFill>
                    <a:srgbClr val="003C71"/>
                  </a:solidFill>
                  <a:latin typeface="Public Sans"/>
                  <a:ea typeface="Public Sans"/>
                  <a:cs typeface="Public Sans"/>
                  <a:sym typeface="Public Sans"/>
                </a:rPr>
                <a:t>ervices and Agency Missions which serve as the </a:t>
              </a:r>
              <a:r>
                <a:rPr lang="en-US" sz="1500" dirty="0">
                  <a:solidFill>
                    <a:srgbClr val="003C71"/>
                  </a:solidFill>
                  <a:latin typeface="Public Sans"/>
                  <a:ea typeface="Public Sans"/>
                  <a:cs typeface="Public Sans"/>
                  <a:sym typeface="Public Sans"/>
                </a:rPr>
                <a:t>high-level Business Capabilities</a:t>
              </a:r>
              <a:r>
                <a:rPr lang="en-US" sz="1500" b="0" i="0" u="none" strike="noStrike" cap="none" dirty="0">
                  <a:solidFill>
                    <a:srgbClr val="003C71"/>
                  </a:solidFill>
                  <a:latin typeface="Public Sans"/>
                  <a:ea typeface="Public Sans"/>
                  <a:cs typeface="Public Sans"/>
                  <a:sym typeface="Public Sans"/>
                </a:rPr>
                <a:t>. </a:t>
              </a:r>
              <a:endParaRPr sz="1500" b="0" i="0" u="none" strike="noStrike" cap="none" dirty="0">
                <a:solidFill>
                  <a:srgbClr val="003C71"/>
                </a:solidFill>
                <a:latin typeface="Public Sans"/>
                <a:ea typeface="Public Sans"/>
                <a:cs typeface="Public Sans"/>
                <a:sym typeface="Public Sans"/>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dirty="0">
                <a:solidFill>
                  <a:srgbClr val="0579BD"/>
                </a:solidFill>
                <a:latin typeface="Public Sans"/>
                <a:ea typeface="Public Sans"/>
                <a:cs typeface="Public Sans"/>
                <a:sym typeface="Public Sans"/>
              </a:endParaRPr>
            </a:p>
          </p:txBody>
        </p:sp>
        <p:grpSp>
          <p:nvGrpSpPr>
            <p:cNvPr id="401" name="Google Shape;401;gc5c931731f_0_3"/>
            <p:cNvGrpSpPr/>
            <p:nvPr/>
          </p:nvGrpSpPr>
          <p:grpSpPr>
            <a:xfrm>
              <a:off x="403837" y="1307516"/>
              <a:ext cx="703448" cy="703448"/>
              <a:chOff x="463145" y="1466549"/>
              <a:chExt cx="914400" cy="914400"/>
            </a:xfrm>
          </p:grpSpPr>
          <p:sp>
            <p:nvSpPr>
              <p:cNvPr id="402" name="Google Shape;402;gc5c931731f_0_3"/>
              <p:cNvSpPr/>
              <p:nvPr/>
            </p:nvSpPr>
            <p:spPr>
              <a:xfrm>
                <a:off x="463145" y="1466549"/>
                <a:ext cx="914400" cy="914400"/>
              </a:xfrm>
              <a:prstGeom prst="ellipse">
                <a:avLst/>
              </a:prstGeom>
              <a:solidFill>
                <a:srgbClr val="FFFFFF"/>
              </a:solidFill>
              <a:ln w="2857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403" name="Google Shape;403;gc5c931731f_0_3"/>
              <p:cNvPicPr preferRelativeResize="0"/>
              <p:nvPr/>
            </p:nvPicPr>
            <p:blipFill rotWithShape="1">
              <a:blip r:embed="rId4">
                <a:alphaModFix/>
              </a:blip>
              <a:srcRect/>
              <a:stretch/>
            </p:blipFill>
            <p:spPr>
              <a:xfrm>
                <a:off x="646020" y="1649430"/>
                <a:ext cx="548650" cy="548650"/>
              </a:xfrm>
              <a:prstGeom prst="rect">
                <a:avLst/>
              </a:prstGeom>
              <a:noFill/>
              <a:ln>
                <a:noFill/>
              </a:ln>
            </p:spPr>
          </p:pic>
        </p:grpSp>
        <p:sp>
          <p:nvSpPr>
            <p:cNvPr id="404" name="Google Shape;404;gc5c931731f_0_3"/>
            <p:cNvSpPr txBox="1"/>
            <p:nvPr/>
          </p:nvSpPr>
          <p:spPr>
            <a:xfrm>
              <a:off x="1095375" y="1433650"/>
              <a:ext cx="26007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Public Sans"/>
                  <a:ea typeface="Public Sans"/>
                  <a:cs typeface="Public Sans"/>
                  <a:sym typeface="Public Sans"/>
                </a:rPr>
                <a:t>Scope </a:t>
              </a:r>
              <a:endParaRPr sz="1700" b="1" i="0" u="none" strike="noStrike" cap="none">
                <a:solidFill>
                  <a:srgbClr val="FFFFFF"/>
                </a:solidFill>
                <a:latin typeface="Public Sans"/>
                <a:ea typeface="Public Sans"/>
                <a:cs typeface="Public Sans"/>
                <a:sym typeface="Public San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gbdc4137b2a_1_0"/>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Business Services – Energy, Science &amp; Technology and Natural Resources, Environment &amp; Agriculture</a:t>
            </a:r>
            <a:endParaRPr dirty="0"/>
          </a:p>
        </p:txBody>
      </p:sp>
      <p:sp>
        <p:nvSpPr>
          <p:cNvPr id="2031" name="Google Shape;2031;gbdc4137b2a_1_0"/>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32" name="Google Shape;2032;gbdc4137b2a_1_0"/>
          <p:cNvSpPr/>
          <p:nvPr/>
        </p:nvSpPr>
        <p:spPr>
          <a:xfrm>
            <a:off x="161571" y="365133"/>
            <a:ext cx="8811639"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033" name="Google Shape;2033;gbdc4137b2a_1_0"/>
          <p:cNvSpPr/>
          <p:nvPr/>
        </p:nvSpPr>
        <p:spPr>
          <a:xfrm>
            <a:off x="164208" y="661915"/>
            <a:ext cx="8811638" cy="375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Business Services - Federal</a:t>
            </a:r>
            <a:endParaRPr sz="1600" b="0" i="1" u="none" strike="noStrike" cap="none">
              <a:solidFill>
                <a:schemeClr val="lt1"/>
              </a:solidFill>
              <a:latin typeface="Calibri"/>
              <a:ea typeface="Calibri"/>
              <a:cs typeface="Calibri"/>
              <a:sym typeface="Calibri"/>
            </a:endParaRPr>
          </a:p>
        </p:txBody>
      </p:sp>
      <p:sp>
        <p:nvSpPr>
          <p:cNvPr id="2034" name="Google Shape;2034;gbdc4137b2a_1_0"/>
          <p:cNvSpPr/>
          <p:nvPr/>
        </p:nvSpPr>
        <p:spPr>
          <a:xfrm>
            <a:off x="164592" y="960120"/>
            <a:ext cx="8815200" cy="37491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grpSp>
        <p:nvGrpSpPr>
          <p:cNvPr id="2035" name="Google Shape;2035;gbdc4137b2a_1_0" descr="Visual depicting Federal Business Services.&#10;Energy, Science &amp; Technology&#10;Natural Resources, Environment &amp; Agriculture"/>
          <p:cNvGrpSpPr/>
          <p:nvPr/>
        </p:nvGrpSpPr>
        <p:grpSpPr>
          <a:xfrm>
            <a:off x="281748" y="1037898"/>
            <a:ext cx="8536408" cy="3614701"/>
            <a:chOff x="281748" y="1037898"/>
            <a:chExt cx="8536408" cy="3614701"/>
          </a:xfrm>
        </p:grpSpPr>
        <p:sp>
          <p:nvSpPr>
            <p:cNvPr id="2036" name="Google Shape;2036;gbdc4137b2a_1_0"/>
            <p:cNvSpPr/>
            <p:nvPr/>
          </p:nvSpPr>
          <p:spPr>
            <a:xfrm>
              <a:off x="281748" y="1037898"/>
              <a:ext cx="2011800" cy="36147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037" name="Google Shape;2037;gbdc4137b2a_1_0"/>
            <p:cNvGrpSpPr/>
            <p:nvPr/>
          </p:nvGrpSpPr>
          <p:grpSpPr>
            <a:xfrm>
              <a:off x="380995" y="1123950"/>
              <a:ext cx="1829130" cy="235946"/>
              <a:chOff x="246939" y="1177623"/>
              <a:chExt cx="641350" cy="235946"/>
            </a:xfrm>
          </p:grpSpPr>
          <p:sp>
            <p:nvSpPr>
              <p:cNvPr id="2038" name="Google Shape;2038;gbdc4137b2a_1_0"/>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Energy, Science, &amp; Technology</a:t>
                </a:r>
                <a:endParaRPr sz="1400" b="0" i="0" u="none" strike="noStrike" cap="none">
                  <a:solidFill>
                    <a:srgbClr val="000000"/>
                  </a:solidFill>
                  <a:latin typeface="Arial"/>
                  <a:ea typeface="Arial"/>
                  <a:cs typeface="Arial"/>
                  <a:sym typeface="Arial"/>
                </a:endParaRPr>
              </a:p>
            </p:txBody>
          </p:sp>
          <p:cxnSp>
            <p:nvCxnSpPr>
              <p:cNvPr id="2039" name="Google Shape;2039;gbdc4137b2a_1_0"/>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040" name="Google Shape;2040;gbdc4137b2a_1_0"/>
            <p:cNvSpPr/>
            <p:nvPr/>
          </p:nvSpPr>
          <p:spPr>
            <a:xfrm>
              <a:off x="379360" y="1449806"/>
              <a:ext cx="1828800" cy="2244545"/>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Energy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Access to Energy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Decommissioning Nuclear Plant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Energy Conservation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Energy Production &amp; Transmission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Energy Technology Development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Fuel Facilities - Nuclear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Materials Users - Nuclear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Spent Fuel Storage &amp; Transportation - Nuclear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Waste Reprocessing - Nuclear</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General Science &amp; Research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Nuclear Reactor Research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Scientific &amp; Technological Research &amp; Innovation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Science Leadership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STEM Engagement</a:t>
              </a:r>
              <a:endParaRPr sz="1400" b="0" i="0" u="none" strike="noStrike" cap="none">
                <a:solidFill>
                  <a:srgbClr val="000000"/>
                </a:solidFill>
                <a:latin typeface="Arial"/>
                <a:ea typeface="Arial"/>
                <a:cs typeface="Arial"/>
                <a:sym typeface="Arial"/>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041" name="Google Shape;2041;gbdc4137b2a_1_0"/>
            <p:cNvSpPr/>
            <p:nvPr/>
          </p:nvSpPr>
          <p:spPr>
            <a:xfrm>
              <a:off x="2410584" y="1037899"/>
              <a:ext cx="6382500" cy="36147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042" name="Google Shape;2042;gbdc4137b2a_1_0"/>
            <p:cNvGrpSpPr/>
            <p:nvPr/>
          </p:nvGrpSpPr>
          <p:grpSpPr>
            <a:xfrm>
              <a:off x="2545129" y="1123950"/>
              <a:ext cx="6138361" cy="235946"/>
              <a:chOff x="246939" y="1177623"/>
              <a:chExt cx="641350" cy="235946"/>
            </a:xfrm>
          </p:grpSpPr>
          <p:sp>
            <p:nvSpPr>
              <p:cNvPr id="2043" name="Google Shape;2043;gbdc4137b2a_1_0"/>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Natural Resources, Environment &amp; Agriculture</a:t>
                </a:r>
                <a:endParaRPr sz="1400" b="0" i="0" u="none" strike="noStrike" cap="none">
                  <a:solidFill>
                    <a:srgbClr val="000000"/>
                  </a:solidFill>
                  <a:latin typeface="Arial"/>
                  <a:ea typeface="Arial"/>
                  <a:cs typeface="Arial"/>
                  <a:sym typeface="Arial"/>
                </a:endParaRPr>
              </a:p>
            </p:txBody>
          </p:sp>
          <p:cxnSp>
            <p:nvCxnSpPr>
              <p:cNvPr id="2044" name="Google Shape;2044;gbdc4137b2a_1_0"/>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045" name="Google Shape;2045;gbdc4137b2a_1_0"/>
            <p:cNvSpPr/>
            <p:nvPr/>
          </p:nvSpPr>
          <p:spPr>
            <a:xfrm>
              <a:off x="6791356" y="1449806"/>
              <a:ext cx="2026800" cy="2244545"/>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Recreational/Heritage Resources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Cultural, Historic &amp; Natural Heritage Education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Cultural, Historic &amp; Natural Heritage Exhibition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Cultural, Historic &amp; Natural Heritage Preservation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Natural Registries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Recreation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Recreation Resource Planning</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Water Resources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Water Facilities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Water Resource Management</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Water Quality Assessment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Water Quality Protection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Wildfire Land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Fire Business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Fuels Management</a:t>
              </a:r>
              <a:endParaRPr sz="1400" b="0" i="0" u="none" strike="noStrike" cap="none">
                <a:solidFill>
                  <a:srgbClr val="000000"/>
                </a:solidFill>
                <a:latin typeface="Arial"/>
                <a:ea typeface="Arial"/>
                <a:cs typeface="Arial"/>
                <a:sym typeface="Arial"/>
              </a:endParaRPr>
            </a:p>
          </p:txBody>
        </p:sp>
        <p:sp>
          <p:nvSpPr>
            <p:cNvPr id="2046" name="Google Shape;2046;gbdc4137b2a_1_0"/>
            <p:cNvSpPr/>
            <p:nvPr/>
          </p:nvSpPr>
          <p:spPr>
            <a:xfrm>
              <a:off x="4651428" y="1449806"/>
              <a:ext cx="2026800" cy="2244545"/>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Food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Commodity &amp; Food Supply Chain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Crop Risk Management &amp; Insurance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Land Use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Easement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Forage/Grazing Practices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Forest/Timber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NEPA Plan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Non-Energy Minerals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Other Natural Resources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Agricultural Science Leadership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Civil Infrastructure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Disease Control &amp; Prevention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Technical Assistance</a:t>
              </a:r>
              <a:endParaRPr sz="1400" b="0" i="0" u="none" strike="noStrike" cap="none">
                <a:solidFill>
                  <a:srgbClr val="000000"/>
                </a:solidFill>
                <a:latin typeface="Arial"/>
                <a:ea typeface="Arial"/>
                <a:cs typeface="Arial"/>
                <a:sym typeface="Arial"/>
              </a:endParaRPr>
            </a:p>
          </p:txBody>
        </p:sp>
        <p:sp>
          <p:nvSpPr>
            <p:cNvPr id="2047" name="Google Shape;2047;gbdc4137b2a_1_0"/>
            <p:cNvSpPr/>
            <p:nvPr/>
          </p:nvSpPr>
          <p:spPr>
            <a:xfrm>
              <a:off x="2477879" y="1449806"/>
              <a:ext cx="2201700" cy="2244545"/>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Conservation &amp; Land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Coastal Marine Resource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Habitat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Lands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Landscape/Watershed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Species Conservation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Species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Wilderness Area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Environmental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Climatological Analysis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Consulting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Monitoring &amp; Forecasting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Remediation &amp; Conservation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Risk Mitigation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Site Stewardship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Environmental Waste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Pollution Prevention &amp; Control</a:t>
              </a:r>
              <a:endParaRPr sz="1400" b="0" i="0" u="none" strike="noStrike" cap="none">
                <a:solidFill>
                  <a:srgbClr val="000000"/>
                </a:solidFill>
                <a:latin typeface="Arial"/>
                <a:ea typeface="Arial"/>
                <a:cs typeface="Arial"/>
                <a:sym typeface="Arial"/>
              </a:endParaRPr>
            </a:p>
            <a:p>
              <a:pPr marL="171450" marR="0" lvl="2" indent="0" algn="l" rtl="0">
                <a:lnSpc>
                  <a:spcPct val="100000"/>
                </a:lnSpc>
                <a:spcBef>
                  <a:spcPts val="0"/>
                </a:spcBef>
                <a:spcAft>
                  <a:spcPts val="0"/>
                </a:spcAft>
                <a:buClr>
                  <a:srgbClr val="000000"/>
                </a:buClr>
                <a:buSzPts val="900"/>
                <a:buFont typeface="Arial"/>
                <a:buNone/>
              </a:pPr>
              <a:endParaRPr sz="900" b="0" i="1" u="none" strike="noStrike" cap="none">
                <a:solidFill>
                  <a:srgbClr val="353C45"/>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gbdc4137b2a_1_22"/>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Business Services – Health &amp; Well-Being and Law &amp; Justice</a:t>
            </a:r>
            <a:endParaRPr dirty="0"/>
          </a:p>
        </p:txBody>
      </p:sp>
      <p:sp>
        <p:nvSpPr>
          <p:cNvPr id="2054" name="Google Shape;2054;gbdc4137b2a_1_22"/>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2055" name="Google Shape;2055;gbdc4137b2a_1_22" descr="Visual depicting TBM Products &amp; Services&#10;Federal Business Services&#10;Health and Well-Being&#10;Law and Justice"/>
          <p:cNvGrpSpPr/>
          <p:nvPr/>
        </p:nvGrpSpPr>
        <p:grpSpPr>
          <a:xfrm>
            <a:off x="161571" y="365133"/>
            <a:ext cx="8818221" cy="4344087"/>
            <a:chOff x="161571" y="365133"/>
            <a:chExt cx="8818221" cy="4344087"/>
          </a:xfrm>
        </p:grpSpPr>
        <p:sp>
          <p:nvSpPr>
            <p:cNvPr id="2056" name="Google Shape;2056;gbdc4137b2a_1_22"/>
            <p:cNvSpPr/>
            <p:nvPr/>
          </p:nvSpPr>
          <p:spPr>
            <a:xfrm>
              <a:off x="164208" y="600354"/>
              <a:ext cx="8811638" cy="364732"/>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Business Services - Federal</a:t>
              </a:r>
              <a:endParaRPr sz="1600" b="0" i="1" u="none" strike="noStrike" cap="none">
                <a:solidFill>
                  <a:schemeClr val="lt1"/>
                </a:solidFill>
                <a:latin typeface="Calibri"/>
                <a:ea typeface="Calibri"/>
                <a:cs typeface="Calibri"/>
                <a:sym typeface="Calibri"/>
              </a:endParaRPr>
            </a:p>
          </p:txBody>
        </p:sp>
        <p:sp>
          <p:nvSpPr>
            <p:cNvPr id="2057" name="Google Shape;2057;gbdc4137b2a_1_22"/>
            <p:cNvSpPr/>
            <p:nvPr/>
          </p:nvSpPr>
          <p:spPr>
            <a:xfrm>
              <a:off x="164592" y="960120"/>
              <a:ext cx="8815200" cy="37491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058" name="Google Shape;2058;gbdc4137b2a_1_22"/>
            <p:cNvSpPr/>
            <p:nvPr/>
          </p:nvSpPr>
          <p:spPr>
            <a:xfrm>
              <a:off x="161571" y="365133"/>
              <a:ext cx="8811639"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059" name="Google Shape;2059;gbdc4137b2a_1_22"/>
            <p:cNvSpPr/>
            <p:nvPr/>
          </p:nvSpPr>
          <p:spPr>
            <a:xfrm>
              <a:off x="274685" y="935500"/>
              <a:ext cx="4284900" cy="3646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060" name="Google Shape;2060;gbdc4137b2a_1_22"/>
            <p:cNvGrpSpPr/>
            <p:nvPr/>
          </p:nvGrpSpPr>
          <p:grpSpPr>
            <a:xfrm>
              <a:off x="440524" y="955135"/>
              <a:ext cx="3875725" cy="235946"/>
              <a:chOff x="246939" y="1177623"/>
              <a:chExt cx="1358950" cy="235946"/>
            </a:xfrm>
          </p:grpSpPr>
          <p:sp>
            <p:nvSpPr>
              <p:cNvPr id="2061" name="Google Shape;2061;gbdc4137b2a_1_22"/>
              <p:cNvSpPr/>
              <p:nvPr/>
            </p:nvSpPr>
            <p:spPr>
              <a:xfrm>
                <a:off x="248089" y="1177623"/>
                <a:ext cx="13578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Health &amp; Well-Being</a:t>
                </a:r>
                <a:endParaRPr sz="1400" b="0" i="0" u="none" strike="noStrike" cap="none">
                  <a:solidFill>
                    <a:srgbClr val="000000"/>
                  </a:solidFill>
                  <a:latin typeface="Arial"/>
                  <a:ea typeface="Arial"/>
                  <a:cs typeface="Arial"/>
                  <a:sym typeface="Arial"/>
                </a:endParaRPr>
              </a:p>
            </p:txBody>
          </p:sp>
          <p:cxnSp>
            <p:nvCxnSpPr>
              <p:cNvPr id="2062" name="Google Shape;2062;gbdc4137b2a_1_22"/>
              <p:cNvCxnSpPr/>
              <p:nvPr/>
            </p:nvCxnSpPr>
            <p:spPr>
              <a:xfrm>
                <a:off x="246939" y="1413569"/>
                <a:ext cx="1357800" cy="0"/>
              </a:xfrm>
              <a:prstGeom prst="straightConnector1">
                <a:avLst/>
              </a:prstGeom>
              <a:noFill/>
              <a:ln w="12700" cap="flat" cmpd="sng">
                <a:solidFill>
                  <a:srgbClr val="353C45"/>
                </a:solidFill>
                <a:prstDash val="solid"/>
                <a:miter lim="800000"/>
                <a:headEnd type="none" w="sm" len="sm"/>
                <a:tailEnd type="none" w="sm" len="sm"/>
              </a:ln>
            </p:spPr>
          </p:cxnSp>
        </p:grpSp>
        <p:sp>
          <p:nvSpPr>
            <p:cNvPr id="2063" name="Google Shape;2063;gbdc4137b2a_1_22"/>
            <p:cNvSpPr/>
            <p:nvPr/>
          </p:nvSpPr>
          <p:spPr>
            <a:xfrm>
              <a:off x="445250" y="1224791"/>
              <a:ext cx="19122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Consumer &amp; Occupational Health &amp; Safety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Consumer Product Safety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Drug Safety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Food Security &amp; Safety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Medical Device Safety &amp; Testing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Occupational Health </a:t>
              </a:r>
              <a:r>
                <a:rPr lang="en-US" sz="900" b="0" i="0" u="none" strike="noStrike" cap="none">
                  <a:solidFill>
                    <a:srgbClr val="353C45"/>
                  </a:solidFill>
                  <a:latin typeface="Calibri"/>
                  <a:ea typeface="Calibri"/>
                  <a:cs typeface="Calibri"/>
                  <a:sym typeface="Calibri"/>
                </a:rPr>
                <a:t>&amp; Safety</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Health Care Delivery (Domestic/Foreign)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Ancillary Clinical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Care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Community Care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Health Care Administration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Health Supply Chain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Provider Systems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Telehealth</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1000"/>
                <a:buFont typeface="Arial"/>
                <a:buNone/>
              </a:pPr>
              <a:endParaRPr sz="1000" b="0" i="1" u="none" strike="noStrike" cap="none">
                <a:solidFill>
                  <a:srgbClr val="353C45"/>
                </a:solidFill>
                <a:latin typeface="Calibri"/>
                <a:ea typeface="Calibri"/>
                <a:cs typeface="Calibri"/>
                <a:sym typeface="Calibri"/>
              </a:endParaRPr>
            </a:p>
          </p:txBody>
        </p:sp>
        <p:sp>
          <p:nvSpPr>
            <p:cNvPr id="2064" name="Google Shape;2064;gbdc4137b2a_1_22"/>
            <p:cNvSpPr/>
            <p:nvPr/>
          </p:nvSpPr>
          <p:spPr>
            <a:xfrm>
              <a:off x="2638743" y="1235406"/>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Income Security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Benefits Administration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Burial Benefits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Food &amp; Nutrition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Health Insurance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Housing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Income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Life Insurance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Post Workforce Benefits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Public Health Management (Domestic/Foreign)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Population Health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Population Health Protection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Public Health Outreach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Public Health Research</a:t>
              </a:r>
              <a:endParaRPr sz="1400" b="0" i="0" u="none" strike="noStrike" cap="none">
                <a:solidFill>
                  <a:srgbClr val="000000"/>
                </a:solidFill>
                <a:latin typeface="Arial"/>
                <a:ea typeface="Arial"/>
                <a:cs typeface="Arial"/>
                <a:sym typeface="Arial"/>
              </a:endParaRPr>
            </a:p>
          </p:txBody>
        </p:sp>
        <p:sp>
          <p:nvSpPr>
            <p:cNvPr id="2065" name="Google Shape;2065;gbdc4137b2a_1_22"/>
            <p:cNvSpPr/>
            <p:nvPr/>
          </p:nvSpPr>
          <p:spPr>
            <a:xfrm>
              <a:off x="4669790" y="935500"/>
              <a:ext cx="4201500" cy="3646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066" name="Google Shape;2066;gbdc4137b2a_1_22"/>
            <p:cNvGrpSpPr/>
            <p:nvPr/>
          </p:nvGrpSpPr>
          <p:grpSpPr>
            <a:xfrm>
              <a:off x="4840953" y="955134"/>
              <a:ext cx="3945200" cy="235946"/>
              <a:chOff x="246939" y="1177623"/>
              <a:chExt cx="641350" cy="235946"/>
            </a:xfrm>
          </p:grpSpPr>
          <p:sp>
            <p:nvSpPr>
              <p:cNvPr id="2067" name="Google Shape;2067;gbdc4137b2a_1_22"/>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Law and Justice</a:t>
                </a:r>
                <a:endParaRPr sz="1400" b="0" i="0" u="none" strike="noStrike" cap="none">
                  <a:solidFill>
                    <a:srgbClr val="000000"/>
                  </a:solidFill>
                  <a:latin typeface="Arial"/>
                  <a:ea typeface="Arial"/>
                  <a:cs typeface="Arial"/>
                  <a:sym typeface="Arial"/>
                </a:endParaRPr>
              </a:p>
            </p:txBody>
          </p:sp>
          <p:cxnSp>
            <p:nvCxnSpPr>
              <p:cNvPr id="2068" name="Google Shape;2068;gbdc4137b2a_1_22"/>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069" name="Google Shape;2069;gbdc4137b2a_1_22"/>
            <p:cNvSpPr/>
            <p:nvPr/>
          </p:nvSpPr>
          <p:spPr>
            <a:xfrm>
              <a:off x="6867600" y="1207700"/>
              <a:ext cx="19122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Law Enforcement Activities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Execute Court Orders</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Fugitive &amp; Criminal Apprehension (TBD)</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Immigration &amp; Naturalization (TBD)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Incident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Patrol Enforcement</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Substance Control (TBD)</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Witness Protection</a:t>
              </a:r>
              <a:endParaRPr sz="9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Litigative and Judicial Activities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Adjudicate Non-Judicial Requests</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Courtroom Logistics</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Legal Defense</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Legal Prosecution &amp; Litigation</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Resolution Facilitation</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Seized Asset Management</a:t>
              </a:r>
              <a:endParaRPr sz="9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Mis-attributable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Browsing</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Hosting</a:t>
              </a:r>
              <a:endParaRPr sz="900" b="0" i="0" u="none" strike="noStrike" cap="none">
                <a:solidFill>
                  <a:srgbClr val="000000"/>
                </a:solidFill>
                <a:latin typeface="Arial"/>
                <a:ea typeface="Arial"/>
                <a:cs typeface="Arial"/>
                <a:sym typeface="Arial"/>
              </a:endParaRPr>
            </a:p>
          </p:txBody>
        </p:sp>
        <p:sp>
          <p:nvSpPr>
            <p:cNvPr id="2070" name="Google Shape;2070;gbdc4137b2a_1_22"/>
            <p:cNvSpPr/>
            <p:nvPr/>
          </p:nvSpPr>
          <p:spPr>
            <a:xfrm>
              <a:off x="4840956" y="1255578"/>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Collect &amp; Analyze Intelligence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Biometrics</a:t>
              </a:r>
              <a:endParaRPr sz="900" b="0" i="1" u="none" strike="noStrike" cap="none">
                <a:solidFill>
                  <a:srgbClr val="353C45"/>
                </a:solidFill>
                <a:latin typeface="Calibri"/>
                <a:ea typeface="Calibri"/>
                <a:cs typeface="Calibri"/>
                <a:sym typeface="Calibri"/>
              </a:endParaRPr>
            </a:p>
            <a:p>
              <a:pPr marL="285750" marR="0" lvl="2" indent="-107950" algn="l" rtl="0">
                <a:lnSpc>
                  <a:spcPct val="100000"/>
                </a:lnSpc>
                <a:spcBef>
                  <a:spcPts val="0"/>
                </a:spcBef>
                <a:spcAft>
                  <a:spcPts val="0"/>
                </a:spcAft>
                <a:buClr>
                  <a:srgbClr val="353C45"/>
                </a:buClr>
                <a:buSzPts val="900"/>
                <a:buFont typeface="Calibri"/>
                <a:buChar char="•"/>
              </a:pPr>
              <a:r>
                <a:rPr lang="en-US" sz="900" b="0" i="1" u="none" strike="noStrike" cap="none">
                  <a:solidFill>
                    <a:srgbClr val="353C45"/>
                  </a:solidFill>
                  <a:latin typeface="Calibri"/>
                  <a:ea typeface="Calibri"/>
                  <a:cs typeface="Calibri"/>
                  <a:sym typeface="Calibri"/>
                </a:rPr>
                <a:t>Centralized Intelligence Analytics</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Crime Scene Emergency</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Digital</a:t>
              </a:r>
              <a:endParaRPr sz="900" b="0" i="1" u="none" strike="noStrike" cap="none">
                <a:solidFill>
                  <a:srgbClr val="353C45"/>
                </a:solidFill>
                <a:latin typeface="Calibri"/>
                <a:ea typeface="Calibri"/>
                <a:cs typeface="Calibri"/>
                <a:sym typeface="Calibri"/>
              </a:endParaRPr>
            </a:p>
            <a:p>
              <a:pPr marL="285750" marR="0" lvl="2" indent="-107950" algn="l" rtl="0">
                <a:lnSpc>
                  <a:spcPct val="100000"/>
                </a:lnSpc>
                <a:spcBef>
                  <a:spcPts val="0"/>
                </a:spcBef>
                <a:spcAft>
                  <a:spcPts val="0"/>
                </a:spcAft>
                <a:buClr>
                  <a:srgbClr val="353C45"/>
                </a:buClr>
                <a:buSzPts val="900"/>
                <a:buFont typeface="Calibri"/>
                <a:buChar char="•"/>
              </a:pPr>
              <a:r>
                <a:rPr lang="en-US" sz="900" b="0" i="1" u="none" strike="noStrike" cap="none">
                  <a:solidFill>
                    <a:srgbClr val="353C45"/>
                  </a:solidFill>
                  <a:latin typeface="Calibri"/>
                  <a:ea typeface="Calibri"/>
                  <a:cs typeface="Calibri"/>
                  <a:sym typeface="Calibri"/>
                </a:rPr>
                <a:t>Humint</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Internal Emergency Response</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Organic</a:t>
              </a:r>
              <a:endParaRPr sz="900" b="0" i="1" u="none" strike="noStrike" cap="none">
                <a:solidFill>
                  <a:srgbClr val="353C45"/>
                </a:solidFill>
                <a:latin typeface="Calibri"/>
                <a:ea typeface="Calibri"/>
                <a:cs typeface="Calibri"/>
                <a:sym typeface="Calibri"/>
              </a:endParaRPr>
            </a:p>
            <a:p>
              <a:pPr marL="285750" marR="0" lvl="2" indent="-107950" algn="l" rtl="0">
                <a:lnSpc>
                  <a:spcPct val="100000"/>
                </a:lnSpc>
                <a:spcBef>
                  <a:spcPts val="0"/>
                </a:spcBef>
                <a:spcAft>
                  <a:spcPts val="0"/>
                </a:spcAft>
                <a:buClr>
                  <a:srgbClr val="353C45"/>
                </a:buClr>
                <a:buSzPts val="900"/>
                <a:buFont typeface="Calibri"/>
                <a:buChar char="•"/>
              </a:pPr>
              <a:r>
                <a:rPr lang="en-US" sz="900" b="0" i="1" u="none" strike="noStrike" cap="none">
                  <a:solidFill>
                    <a:srgbClr val="353C45"/>
                  </a:solidFill>
                  <a:latin typeface="Calibri"/>
                  <a:ea typeface="Calibri"/>
                  <a:cs typeface="Calibri"/>
                  <a:sym typeface="Calibri"/>
                </a:rPr>
                <a:t>Surveillance</a:t>
              </a:r>
              <a:endParaRPr sz="900" b="0" i="1" u="none" strike="noStrike" cap="none">
                <a:solidFill>
                  <a:srgbClr val="353C45"/>
                </a:solidFill>
                <a:latin typeface="Calibri"/>
                <a:ea typeface="Calibri"/>
                <a:cs typeface="Calibri"/>
                <a:sym typeface="Calibri"/>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Correctional activities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Criminal Incarceration</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Criminal Management</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Criminal Rehabilitation</a:t>
              </a:r>
              <a:endParaRPr sz="9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Information Sharing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Community</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Law Enforcement</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Private Sector</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Public</a:t>
              </a:r>
              <a:endParaRPr sz="9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gbdc4137b2a_1_44"/>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Business Services – Defense &amp; National Security and Diplomacy, Trade &amp; Assistance</a:t>
            </a:r>
            <a:endParaRPr dirty="0"/>
          </a:p>
        </p:txBody>
      </p:sp>
      <p:grpSp>
        <p:nvGrpSpPr>
          <p:cNvPr id="2077" name="Google Shape;2077;gbdc4137b2a_1_44" descr="Visual depicting TBM Products and Services&#10;Federal Business Services&#10;Defense and National Security &#10;Diplomacy, Trade and Assistance"/>
          <p:cNvGrpSpPr/>
          <p:nvPr/>
        </p:nvGrpSpPr>
        <p:grpSpPr>
          <a:xfrm>
            <a:off x="82489" y="227103"/>
            <a:ext cx="8969700" cy="4663500"/>
            <a:chOff x="82489" y="227103"/>
            <a:chExt cx="8969700" cy="4663500"/>
          </a:xfrm>
        </p:grpSpPr>
        <p:sp>
          <p:nvSpPr>
            <p:cNvPr id="2078" name="Google Shape;2078;gbdc4137b2a_1_44"/>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79" name="Google Shape;2079;gbdc4137b2a_1_44"/>
            <p:cNvSpPr/>
            <p:nvPr/>
          </p:nvSpPr>
          <p:spPr>
            <a:xfrm>
              <a:off x="160646" y="604934"/>
              <a:ext cx="8815200" cy="4008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Business Services - Federal</a:t>
              </a:r>
              <a:endParaRPr sz="1600" b="0" i="1" u="none" strike="noStrike" cap="none">
                <a:solidFill>
                  <a:schemeClr val="lt1"/>
                </a:solidFill>
                <a:latin typeface="Calibri"/>
                <a:ea typeface="Calibri"/>
                <a:cs typeface="Calibri"/>
                <a:sym typeface="Calibri"/>
              </a:endParaRPr>
            </a:p>
          </p:txBody>
        </p:sp>
        <p:sp>
          <p:nvSpPr>
            <p:cNvPr id="2080" name="Google Shape;2080;gbdc4137b2a_1_44"/>
            <p:cNvSpPr/>
            <p:nvPr/>
          </p:nvSpPr>
          <p:spPr>
            <a:xfrm>
              <a:off x="157111" y="888075"/>
              <a:ext cx="8822689" cy="3900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081" name="Google Shape;2081;gbdc4137b2a_1_44"/>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082" name="Google Shape;2082;gbdc4137b2a_1_44"/>
            <p:cNvSpPr/>
            <p:nvPr/>
          </p:nvSpPr>
          <p:spPr>
            <a:xfrm>
              <a:off x="261575" y="960125"/>
              <a:ext cx="42162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083" name="Google Shape;2083;gbdc4137b2a_1_44"/>
            <p:cNvGrpSpPr/>
            <p:nvPr/>
          </p:nvGrpSpPr>
          <p:grpSpPr>
            <a:xfrm>
              <a:off x="380988" y="923375"/>
              <a:ext cx="3929487" cy="243900"/>
              <a:chOff x="246939" y="1024116"/>
              <a:chExt cx="641350" cy="243900"/>
            </a:xfrm>
          </p:grpSpPr>
          <p:sp>
            <p:nvSpPr>
              <p:cNvPr id="2084" name="Google Shape;2084;gbdc4137b2a_1_44"/>
              <p:cNvSpPr/>
              <p:nvPr/>
            </p:nvSpPr>
            <p:spPr>
              <a:xfrm>
                <a:off x="248089" y="1024116"/>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Defense &amp; National Security</a:t>
                </a:r>
                <a:endParaRPr sz="1000" b="0" i="1" u="none" strike="noStrike" cap="none">
                  <a:solidFill>
                    <a:srgbClr val="353C45"/>
                  </a:solidFill>
                  <a:latin typeface="Calibri"/>
                  <a:ea typeface="Calibri"/>
                  <a:cs typeface="Calibri"/>
                  <a:sym typeface="Calibri"/>
                </a:endParaRPr>
              </a:p>
            </p:txBody>
          </p:sp>
          <p:cxnSp>
            <p:nvCxnSpPr>
              <p:cNvPr id="2085" name="Google Shape;2085;gbdc4137b2a_1_44"/>
              <p:cNvCxnSpPr/>
              <p:nvPr/>
            </p:nvCxnSpPr>
            <p:spPr>
              <a:xfrm>
                <a:off x="246939" y="126801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086" name="Google Shape;2086;gbdc4137b2a_1_44"/>
            <p:cNvSpPr/>
            <p:nvPr/>
          </p:nvSpPr>
          <p:spPr>
            <a:xfrm>
              <a:off x="298671" y="1174739"/>
              <a:ext cx="21486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Atomic Energy Defense Activities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Counter-Proliferation &amp; Counter-Terrorism</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Defense Nuclear Security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Nonproliferation &amp; Threat Reduction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Nuclear Emergency Management &amp; Response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Nuclear Weapons Stockpile Oversight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Disaster &amp; Emergency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Crisis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Disaster Forecasting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Disaster Preparedness &amp; Planning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Disaster Repair &amp; Restore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Disaster Risk Mitigation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Emergency Command &amp; Control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Emergency Response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Evacuation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Warning System Communication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Intelligence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Counter-Intelligence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Collection Task</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Data Access &amp; Delivery</a:t>
              </a:r>
              <a:endParaRPr sz="1400" b="0" i="0" u="none" strike="noStrike" cap="none">
                <a:solidFill>
                  <a:srgbClr val="000000"/>
                </a:solidFill>
                <a:latin typeface="Arial"/>
                <a:ea typeface="Arial"/>
                <a:cs typeface="Arial"/>
                <a:sym typeface="Arial"/>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087" name="Google Shape;2087;gbdc4137b2a_1_44"/>
            <p:cNvSpPr/>
            <p:nvPr/>
          </p:nvSpPr>
          <p:spPr>
            <a:xfrm>
              <a:off x="2346025" y="1174749"/>
              <a:ext cx="2226000" cy="28308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Intelligence operations (cont.)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Holdings Analysis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Holdings Ingest &amp; Storage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Holdings Processing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Lifecycle Planning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Product Production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Strategy &amp; Policy Integration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Intelligence, Surveillance &amp; Reconnaissance</a:t>
              </a:r>
              <a:endParaRPr sz="900" b="0" i="1" u="none" strike="noStrike" cap="none">
                <a:solidFill>
                  <a:srgbClr val="353C45"/>
                </a:solidFill>
                <a:latin typeface="Calibri"/>
                <a:ea typeface="Calibri"/>
                <a:cs typeface="Calibri"/>
                <a:sym typeface="Calibri"/>
              </a:endParaRPr>
            </a:p>
            <a:p>
              <a:pPr marL="285750" marR="0" lvl="2" indent="-107950" algn="l" rtl="0">
                <a:lnSpc>
                  <a:spcPct val="100000"/>
                </a:lnSpc>
                <a:spcBef>
                  <a:spcPts val="0"/>
                </a:spcBef>
                <a:spcAft>
                  <a:spcPts val="0"/>
                </a:spcAft>
                <a:buClr>
                  <a:srgbClr val="353C45"/>
                </a:buClr>
                <a:buSzPts val="900"/>
                <a:buFont typeface="Calibri"/>
                <a:buChar char="•"/>
              </a:pPr>
              <a:r>
                <a:rPr lang="en-US" sz="900" b="0" i="1" u="none" strike="noStrike" cap="none">
                  <a:solidFill>
                    <a:srgbClr val="353C45"/>
                  </a:solidFill>
                  <a:latin typeface="Calibri"/>
                  <a:ea typeface="Calibri"/>
                  <a:cs typeface="Calibri"/>
                  <a:sym typeface="Calibri"/>
                </a:rPr>
                <a:t>Intelligence Target Collection</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Special Intelligence Activities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National Defense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Battlespace Networks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Border &amp; Transportation Security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Defense Command &amp; Control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Force Allocation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Force Application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Force Protection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Force Training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Population Protection (Domestic/Foreign)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Security Clearance</a:t>
              </a:r>
              <a:endParaRPr sz="1400" b="0" i="0" u="none" strike="noStrike" cap="none">
                <a:solidFill>
                  <a:srgbClr val="000000"/>
                </a:solidFill>
                <a:latin typeface="Arial"/>
                <a:ea typeface="Arial"/>
                <a:cs typeface="Arial"/>
                <a:sym typeface="Arial"/>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088" name="Google Shape;2088;gbdc4137b2a_1_44"/>
            <p:cNvSpPr/>
            <p:nvPr/>
          </p:nvSpPr>
          <p:spPr>
            <a:xfrm>
              <a:off x="4636325" y="960125"/>
              <a:ext cx="42462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089" name="Google Shape;2089;gbdc4137b2a_1_44"/>
            <p:cNvGrpSpPr/>
            <p:nvPr/>
          </p:nvGrpSpPr>
          <p:grpSpPr>
            <a:xfrm>
              <a:off x="4773708" y="923375"/>
              <a:ext cx="3964697" cy="243900"/>
              <a:chOff x="246939" y="1054826"/>
              <a:chExt cx="641350" cy="243900"/>
            </a:xfrm>
          </p:grpSpPr>
          <p:sp>
            <p:nvSpPr>
              <p:cNvPr id="2090" name="Google Shape;2090;gbdc4137b2a_1_44"/>
              <p:cNvSpPr/>
              <p:nvPr/>
            </p:nvSpPr>
            <p:spPr>
              <a:xfrm>
                <a:off x="248089" y="1054826"/>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Diplomacy, Trade &amp; Assistance</a:t>
                </a:r>
                <a:endParaRPr sz="1100" b="1" i="0" u="none" strike="noStrike" cap="none">
                  <a:solidFill>
                    <a:srgbClr val="353C45"/>
                  </a:solidFill>
                  <a:latin typeface="Calibri"/>
                  <a:ea typeface="Calibri"/>
                  <a:cs typeface="Calibri"/>
                  <a:sym typeface="Calibri"/>
                </a:endParaRPr>
              </a:p>
            </p:txBody>
          </p:sp>
          <p:cxnSp>
            <p:nvCxnSpPr>
              <p:cNvPr id="2091" name="Google Shape;2091;gbdc4137b2a_1_44"/>
              <p:cNvCxnSpPr/>
              <p:nvPr/>
            </p:nvCxnSpPr>
            <p:spPr>
              <a:xfrm>
                <a:off x="246939" y="129872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092" name="Google Shape;2092;gbdc4137b2a_1_44"/>
            <p:cNvSpPr/>
            <p:nvPr/>
          </p:nvSpPr>
          <p:spPr>
            <a:xfrm>
              <a:off x="6807148" y="1174739"/>
              <a:ext cx="20226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Peace &amp; Security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Conflict Prevention &amp; Stabilization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Diplomatic Related Security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Facilitating Engagements in International Affairs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International Technical Assistance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International/Foreign Affairs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Arms Control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Civilian &amp; Military Cooperation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Community Engagement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Diplomatic Personnel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Foreign National Vetting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Global Trade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Human Rights &amp; Governance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Promoting Democratic Values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Treaty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Upholding Rule of Law Overseas</a:t>
              </a:r>
              <a:endParaRPr sz="1400" b="0" i="0" u="none" strike="noStrike" cap="none">
                <a:solidFill>
                  <a:srgbClr val="000000"/>
                </a:solidFill>
                <a:latin typeface="Arial"/>
                <a:ea typeface="Arial"/>
                <a:cs typeface="Arial"/>
                <a:sym typeface="Arial"/>
              </a:endParaRPr>
            </a:p>
          </p:txBody>
        </p:sp>
        <p:sp>
          <p:nvSpPr>
            <p:cNvPr id="2093" name="Google Shape;2093;gbdc4137b2a_1_44"/>
            <p:cNvSpPr/>
            <p:nvPr/>
          </p:nvSpPr>
          <p:spPr>
            <a:xfrm>
              <a:off x="4746803" y="1174739"/>
              <a:ext cx="20295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Consular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American Citizen Overseas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Consular Infrastructure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Passport Processing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Visa Processing</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Foreign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Cross-Functional Foreign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Foreign Environmental Protection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Humanitarian Assistance</a:t>
              </a:r>
              <a:endParaRPr sz="900" b="0" i="1" u="none" strike="noStrike" cap="none">
                <a:solidFill>
                  <a:srgbClr val="353C45"/>
                </a:solidFill>
                <a:latin typeface="Calibri"/>
                <a:ea typeface="Calibri"/>
                <a:cs typeface="Calibri"/>
                <a:sym typeface="Calibri"/>
              </a:endParaRPr>
            </a:p>
            <a:p>
              <a:pPr marL="285750" marR="0" lvl="2" indent="-107950" algn="l" rtl="0">
                <a:lnSpc>
                  <a:spcPct val="100000"/>
                </a:lnSpc>
                <a:spcBef>
                  <a:spcPts val="0"/>
                </a:spcBef>
                <a:spcAft>
                  <a:spcPts val="0"/>
                </a:spcAft>
                <a:buClr>
                  <a:srgbClr val="353C45"/>
                </a:buClr>
                <a:buSzPts val="900"/>
                <a:buFont typeface="Calibri"/>
                <a:buChar char="•"/>
              </a:pPr>
              <a:r>
                <a:rPr lang="en-US" sz="900" b="0" i="1" u="none" strike="noStrike" cap="none">
                  <a:solidFill>
                    <a:srgbClr val="353C45"/>
                  </a:solidFill>
                  <a:latin typeface="Calibri"/>
                  <a:ea typeface="Calibri"/>
                  <a:cs typeface="Calibri"/>
                  <a:sym typeface="Calibri"/>
                </a:rPr>
                <a:t>Program Development &amp; Oversight</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Refugee &amp; Migrant Assistance Management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sp>
        <p:nvSpPr>
          <p:cNvPr id="2099" name="Google Shape;2099;gbdc4137b2a_1_66"/>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Business Services – Education &amp; Workforce, Economic &amp; Financial and Transport &amp; Space</a:t>
            </a:r>
            <a:endParaRPr dirty="0"/>
          </a:p>
        </p:txBody>
      </p:sp>
      <p:grpSp>
        <p:nvGrpSpPr>
          <p:cNvPr id="2100" name="Google Shape;2100;gbdc4137b2a_1_66" descr="Visual depicting TBM Products and Services&#10;Federal Business Services&#10;Education and Workforce;&#10;Economic and Financial; Transport and Space"/>
          <p:cNvGrpSpPr/>
          <p:nvPr/>
        </p:nvGrpSpPr>
        <p:grpSpPr>
          <a:xfrm>
            <a:off x="82489" y="227103"/>
            <a:ext cx="8969700" cy="4663500"/>
            <a:chOff x="82489" y="227103"/>
            <a:chExt cx="8969700" cy="4663500"/>
          </a:xfrm>
        </p:grpSpPr>
        <p:sp>
          <p:nvSpPr>
            <p:cNvPr id="2101" name="Google Shape;2101;gbdc4137b2a_1_66"/>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02" name="Google Shape;2102;gbdc4137b2a_1_66"/>
            <p:cNvSpPr/>
            <p:nvPr/>
          </p:nvSpPr>
          <p:spPr>
            <a:xfrm>
              <a:off x="160646" y="661914"/>
              <a:ext cx="8815200" cy="3327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Business Services - Federal</a:t>
              </a:r>
              <a:endParaRPr sz="1600" b="0" i="1" u="none" strike="noStrike" cap="none">
                <a:solidFill>
                  <a:schemeClr val="lt1"/>
                </a:solidFill>
                <a:latin typeface="Calibri"/>
                <a:ea typeface="Calibri"/>
                <a:cs typeface="Calibri"/>
                <a:sym typeface="Calibri"/>
              </a:endParaRPr>
            </a:p>
          </p:txBody>
        </p:sp>
        <p:sp>
          <p:nvSpPr>
            <p:cNvPr id="2103" name="Google Shape;2103;gbdc4137b2a_1_66"/>
            <p:cNvSpPr/>
            <p:nvPr/>
          </p:nvSpPr>
          <p:spPr>
            <a:xfrm>
              <a:off x="157112" y="960120"/>
              <a:ext cx="8815200" cy="37491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104" name="Google Shape;2104;gbdc4137b2a_1_66"/>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105" name="Google Shape;2105;gbdc4137b2a_1_66"/>
            <p:cNvSpPr/>
            <p:nvPr/>
          </p:nvSpPr>
          <p:spPr>
            <a:xfrm>
              <a:off x="281747" y="1037898"/>
              <a:ext cx="4223100" cy="3621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106" name="Google Shape;2106;gbdc4137b2a_1_66"/>
            <p:cNvGrpSpPr/>
            <p:nvPr/>
          </p:nvGrpSpPr>
          <p:grpSpPr>
            <a:xfrm>
              <a:off x="381002" y="1123950"/>
              <a:ext cx="4003499" cy="235946"/>
              <a:chOff x="246939" y="1177623"/>
              <a:chExt cx="641350" cy="235946"/>
            </a:xfrm>
          </p:grpSpPr>
          <p:sp>
            <p:nvSpPr>
              <p:cNvPr id="2107" name="Google Shape;2107;gbdc4137b2a_1_66"/>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Education &amp; Workforce</a:t>
                </a:r>
                <a:endParaRPr sz="1400" b="0" i="0" u="none" strike="noStrike" cap="none">
                  <a:solidFill>
                    <a:srgbClr val="000000"/>
                  </a:solidFill>
                  <a:latin typeface="Arial"/>
                  <a:ea typeface="Arial"/>
                  <a:cs typeface="Arial"/>
                  <a:sym typeface="Arial"/>
                </a:endParaRPr>
              </a:p>
            </p:txBody>
          </p:sp>
          <p:cxnSp>
            <p:nvCxnSpPr>
              <p:cNvPr id="2108" name="Google Shape;2108;gbdc4137b2a_1_66"/>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109" name="Google Shape;2109;gbdc4137b2a_1_66"/>
            <p:cNvSpPr/>
            <p:nvPr/>
          </p:nvSpPr>
          <p:spPr>
            <a:xfrm>
              <a:off x="380999" y="1413778"/>
              <a:ext cx="1981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Elementary, Secondary &amp; Vocational Education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Adult Education Programs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Elementary &amp; Secondary Education Excellence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Elementary &amp; Secondary School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English Language Acquisition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Special Education &amp; Rehabilitation Services Excellence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Vocational &amp; Adult Education Excellence</a:t>
              </a:r>
              <a:endParaRPr sz="900" b="0" i="1" u="none" strike="noStrike" cap="none">
                <a:solidFill>
                  <a:srgbClr val="353C45"/>
                </a:solidFill>
                <a:latin typeface="Calibri"/>
                <a:ea typeface="Calibri"/>
                <a:cs typeface="Calibri"/>
                <a:sym typeface="Calibri"/>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General Education Aids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Education Research &amp;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Education Sciences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Outreach &amp; Education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Higher Education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Student Aid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Postsecondary Education Excellence</a:t>
              </a:r>
              <a:endParaRPr sz="1400" b="0" i="0" u="none" strike="noStrike" cap="none">
                <a:solidFill>
                  <a:srgbClr val="000000"/>
                </a:solidFill>
                <a:latin typeface="Arial"/>
                <a:ea typeface="Arial"/>
                <a:cs typeface="Arial"/>
                <a:sym typeface="Arial"/>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110" name="Google Shape;2110;gbdc4137b2a_1_66"/>
            <p:cNvSpPr/>
            <p:nvPr/>
          </p:nvSpPr>
          <p:spPr>
            <a:xfrm>
              <a:off x="2366685" y="1392066"/>
              <a:ext cx="20640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Labor Market Aids &amp; Regulation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Labor Rights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Labor Statistics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Mediation &amp; Conciliation Services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Social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Family Status Improvement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Non-Income Services for the Elderly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Non-Income Services for the Poor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Vocational Capabilities Improvement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Workforce Reintegration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Training &amp; Employment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Employment Services &amp; Placement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Job or Skill Training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Subsidized Employment</a:t>
              </a:r>
              <a:endParaRPr sz="1050" b="0" i="0" u="none" strike="noStrike" cap="none">
                <a:solidFill>
                  <a:srgbClr val="353C45"/>
                </a:solidFill>
                <a:latin typeface="Calibri"/>
                <a:ea typeface="Calibri"/>
                <a:cs typeface="Calibri"/>
                <a:sym typeface="Calibri"/>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111" name="Google Shape;2111;gbdc4137b2a_1_66"/>
            <p:cNvSpPr/>
            <p:nvPr/>
          </p:nvSpPr>
          <p:spPr>
            <a:xfrm>
              <a:off x="4607176" y="1037899"/>
              <a:ext cx="2053200" cy="3621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112" name="Google Shape;2112;gbdc4137b2a_1_66"/>
            <p:cNvSpPr/>
            <p:nvPr/>
          </p:nvSpPr>
          <p:spPr>
            <a:xfrm>
              <a:off x="6781415" y="1037898"/>
              <a:ext cx="2080800" cy="3621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113" name="Google Shape;2113;gbdc4137b2a_1_66"/>
            <p:cNvGrpSpPr/>
            <p:nvPr/>
          </p:nvGrpSpPr>
          <p:grpSpPr>
            <a:xfrm>
              <a:off x="6934195" y="1123950"/>
              <a:ext cx="1829130" cy="235946"/>
              <a:chOff x="246939" y="1177623"/>
              <a:chExt cx="641350" cy="235946"/>
            </a:xfrm>
          </p:grpSpPr>
          <p:sp>
            <p:nvSpPr>
              <p:cNvPr id="2114" name="Google Shape;2114;gbdc4137b2a_1_66"/>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Transport &amp; Space</a:t>
                </a:r>
                <a:endParaRPr sz="1100" b="1" i="0" u="none" strike="noStrike" cap="none">
                  <a:solidFill>
                    <a:srgbClr val="353C45"/>
                  </a:solidFill>
                  <a:latin typeface="Calibri"/>
                  <a:ea typeface="Calibri"/>
                  <a:cs typeface="Calibri"/>
                  <a:sym typeface="Calibri"/>
                </a:endParaRPr>
              </a:p>
            </p:txBody>
          </p:sp>
          <p:cxnSp>
            <p:nvCxnSpPr>
              <p:cNvPr id="2115" name="Google Shape;2115;gbdc4137b2a_1_66"/>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grpSp>
          <p:nvGrpSpPr>
            <p:cNvPr id="2116" name="Google Shape;2116;gbdc4137b2a_1_66"/>
            <p:cNvGrpSpPr/>
            <p:nvPr/>
          </p:nvGrpSpPr>
          <p:grpSpPr>
            <a:xfrm>
              <a:off x="4724395" y="1123950"/>
              <a:ext cx="1829130" cy="235946"/>
              <a:chOff x="246939" y="1177623"/>
              <a:chExt cx="641350" cy="235946"/>
            </a:xfrm>
          </p:grpSpPr>
          <p:sp>
            <p:nvSpPr>
              <p:cNvPr id="2117" name="Google Shape;2117;gbdc4137b2a_1_66"/>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Economic &amp; Financial</a:t>
                </a:r>
                <a:endParaRPr sz="1400" b="0" i="0" u="none" strike="noStrike" cap="none">
                  <a:solidFill>
                    <a:srgbClr val="000000"/>
                  </a:solidFill>
                  <a:latin typeface="Arial"/>
                  <a:ea typeface="Arial"/>
                  <a:cs typeface="Arial"/>
                  <a:sym typeface="Arial"/>
                </a:endParaRPr>
              </a:p>
            </p:txBody>
          </p:sp>
          <p:cxnSp>
            <p:nvCxnSpPr>
              <p:cNvPr id="2118" name="Google Shape;2118;gbdc4137b2a_1_66"/>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119" name="Google Shape;2119;gbdc4137b2a_1_66"/>
            <p:cNvSpPr/>
            <p:nvPr/>
          </p:nvSpPr>
          <p:spPr>
            <a:xfrm>
              <a:off x="4640432" y="1413778"/>
              <a:ext cx="1999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Area &amp; Regional Development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Community &amp; Regional Development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Homeownership Promotion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National Currency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Export/Import of Currency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Physical Currency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Other Advancement of Commerce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Business &amp; Industry Development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Economic Growth &amp; Sustainability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Financial Sector Oversight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Industry Sector Income Stabilization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Intellectual Property Protection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Postal Service (TBD)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Postal Services</a:t>
              </a:r>
              <a:endParaRPr sz="1400" b="0" i="0" u="none" strike="noStrike" cap="none">
                <a:solidFill>
                  <a:srgbClr val="000000"/>
                </a:solidFill>
                <a:latin typeface="Arial"/>
                <a:ea typeface="Arial"/>
                <a:cs typeface="Arial"/>
                <a:sym typeface="Arial"/>
              </a:endParaRPr>
            </a:p>
          </p:txBody>
        </p:sp>
        <p:sp>
          <p:nvSpPr>
            <p:cNvPr id="2120" name="Google Shape;2120;gbdc4137b2a_1_66"/>
            <p:cNvSpPr/>
            <p:nvPr/>
          </p:nvSpPr>
          <p:spPr>
            <a:xfrm>
              <a:off x="6831106" y="1413778"/>
              <a:ext cx="19767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Space Flight, Aeronautics, &amp; Research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Aeronautics Research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Aircraft Management &amp;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Earth Science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Program Independent Flight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Space Exploration &amp; Operations</a:t>
              </a:r>
              <a:endParaRPr sz="900" b="0" i="1" u="none" strike="noStrike" cap="none">
                <a:solidFill>
                  <a:srgbClr val="353C45"/>
                </a:solidFill>
                <a:latin typeface="Calibri"/>
                <a:ea typeface="Calibri"/>
                <a:cs typeface="Calibri"/>
                <a:sym typeface="Calibri"/>
              </a:endParaRPr>
            </a:p>
            <a:p>
              <a:pPr marL="285750" marR="0" lvl="2" indent="-107950" algn="l" rtl="0">
                <a:lnSpc>
                  <a:spcPct val="100000"/>
                </a:lnSpc>
                <a:spcBef>
                  <a:spcPts val="0"/>
                </a:spcBef>
                <a:spcAft>
                  <a:spcPts val="0"/>
                </a:spcAft>
                <a:buClr>
                  <a:srgbClr val="353C45"/>
                </a:buClr>
                <a:buSzPts val="900"/>
                <a:buFont typeface="Calibri"/>
                <a:buChar char="•"/>
              </a:pPr>
              <a:r>
                <a:rPr lang="en-US" sz="900" b="0" i="1" u="none" strike="noStrike" cap="none">
                  <a:solidFill>
                    <a:srgbClr val="353C45"/>
                  </a:solidFill>
                  <a:latin typeface="Calibri"/>
                  <a:ea typeface="Calibri"/>
                  <a:cs typeface="Calibri"/>
                  <a:sym typeface="Calibri"/>
                </a:rPr>
                <a:t>Space Innovation</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Space Science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Transportation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Air Transportation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Ground Transportation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Navigation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Other Transportation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Water Transportation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gbdc4137b2a_1_123"/>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Business Services – General Government and Agency Shared Services</a:t>
            </a:r>
            <a:endParaRPr dirty="0"/>
          </a:p>
        </p:txBody>
      </p:sp>
      <p:grpSp>
        <p:nvGrpSpPr>
          <p:cNvPr id="2127" name="Google Shape;2127;gbdc4137b2a_1_123" descr="Visual depicting General Government and Agency Shared Services"/>
          <p:cNvGrpSpPr/>
          <p:nvPr/>
        </p:nvGrpSpPr>
        <p:grpSpPr>
          <a:xfrm>
            <a:off x="82500" y="227096"/>
            <a:ext cx="8969700" cy="4837915"/>
            <a:chOff x="82489" y="227103"/>
            <a:chExt cx="8969700" cy="4663500"/>
          </a:xfrm>
        </p:grpSpPr>
        <p:sp>
          <p:nvSpPr>
            <p:cNvPr id="2128" name="Google Shape;2128;gbdc4137b2a_1_123"/>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29" name="Google Shape;2129;gbdc4137b2a_1_123"/>
            <p:cNvSpPr/>
            <p:nvPr/>
          </p:nvSpPr>
          <p:spPr>
            <a:xfrm>
              <a:off x="160646" y="460428"/>
              <a:ext cx="8815200" cy="375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Business Services – Federal: General Government</a:t>
              </a:r>
              <a:endParaRPr sz="1600" b="0" i="1" u="none" strike="noStrike" cap="none">
                <a:solidFill>
                  <a:schemeClr val="lt1"/>
                </a:solidFill>
                <a:latin typeface="Calibri"/>
                <a:ea typeface="Calibri"/>
                <a:cs typeface="Calibri"/>
                <a:sym typeface="Calibri"/>
              </a:endParaRPr>
            </a:p>
          </p:txBody>
        </p:sp>
        <p:sp>
          <p:nvSpPr>
            <p:cNvPr id="2130" name="Google Shape;2130;gbdc4137b2a_1_123"/>
            <p:cNvSpPr/>
            <p:nvPr/>
          </p:nvSpPr>
          <p:spPr>
            <a:xfrm>
              <a:off x="157112" y="780896"/>
              <a:ext cx="8816100" cy="4109705"/>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131" name="Google Shape;2131;gbdc4137b2a_1_123"/>
            <p:cNvSpPr/>
            <p:nvPr/>
          </p:nvSpPr>
          <p:spPr>
            <a:xfrm>
              <a:off x="157111" y="29930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132" name="Google Shape;2132;gbdc4137b2a_1_123"/>
            <p:cNvSpPr/>
            <p:nvPr/>
          </p:nvSpPr>
          <p:spPr>
            <a:xfrm>
              <a:off x="221864" y="780895"/>
              <a:ext cx="4325700" cy="41097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133" name="Google Shape;2133;gbdc4137b2a_1_123"/>
            <p:cNvSpPr/>
            <p:nvPr/>
          </p:nvSpPr>
          <p:spPr>
            <a:xfrm>
              <a:off x="4652689" y="774509"/>
              <a:ext cx="4269300" cy="41160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134" name="Google Shape;2134;gbdc4137b2a_1_123"/>
            <p:cNvGrpSpPr/>
            <p:nvPr/>
          </p:nvGrpSpPr>
          <p:grpSpPr>
            <a:xfrm>
              <a:off x="381003" y="780902"/>
              <a:ext cx="4097649" cy="254863"/>
              <a:chOff x="246939" y="1143134"/>
              <a:chExt cx="641350" cy="254863"/>
            </a:xfrm>
          </p:grpSpPr>
          <p:sp>
            <p:nvSpPr>
              <p:cNvPr id="2135" name="Google Shape;2135;gbdc4137b2a_1_123"/>
              <p:cNvSpPr/>
              <p:nvPr/>
            </p:nvSpPr>
            <p:spPr>
              <a:xfrm>
                <a:off x="248089" y="1143134"/>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General Government - Federal</a:t>
                </a:r>
                <a:endParaRPr sz="1400" b="0" i="0" u="none" strike="noStrike" cap="none">
                  <a:solidFill>
                    <a:srgbClr val="000000"/>
                  </a:solidFill>
                  <a:latin typeface="Arial"/>
                  <a:ea typeface="Arial"/>
                  <a:cs typeface="Arial"/>
                  <a:sym typeface="Arial"/>
                </a:endParaRPr>
              </a:p>
            </p:txBody>
          </p:sp>
          <p:cxnSp>
            <p:nvCxnSpPr>
              <p:cNvPr id="2136" name="Google Shape;2136;gbdc4137b2a_1_123"/>
              <p:cNvCxnSpPr/>
              <p:nvPr/>
            </p:nvCxnSpPr>
            <p:spPr>
              <a:xfrm>
                <a:off x="246939" y="1397997"/>
                <a:ext cx="640200" cy="0"/>
              </a:xfrm>
              <a:prstGeom prst="straightConnector1">
                <a:avLst/>
              </a:prstGeom>
              <a:noFill/>
              <a:ln w="12700" cap="flat" cmpd="sng">
                <a:solidFill>
                  <a:srgbClr val="353C45"/>
                </a:solidFill>
                <a:prstDash val="solid"/>
                <a:miter lim="800000"/>
                <a:headEnd type="none" w="sm" len="sm"/>
                <a:tailEnd type="none" w="sm" len="sm"/>
              </a:ln>
            </p:spPr>
          </p:cxnSp>
        </p:grpSp>
        <p:grpSp>
          <p:nvGrpSpPr>
            <p:cNvPr id="2137" name="Google Shape;2137;gbdc4137b2a_1_123"/>
            <p:cNvGrpSpPr/>
            <p:nvPr/>
          </p:nvGrpSpPr>
          <p:grpSpPr>
            <a:xfrm>
              <a:off x="4719913" y="774520"/>
              <a:ext cx="4098031" cy="254863"/>
              <a:chOff x="246939" y="1136752"/>
              <a:chExt cx="641349" cy="254863"/>
            </a:xfrm>
          </p:grpSpPr>
          <p:sp>
            <p:nvSpPr>
              <p:cNvPr id="2138" name="Google Shape;2138;gbdc4137b2a_1_123"/>
              <p:cNvSpPr/>
              <p:nvPr/>
            </p:nvSpPr>
            <p:spPr>
              <a:xfrm>
                <a:off x="248088" y="1136752"/>
                <a:ext cx="640200" cy="2061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Agency/Shared Services (TBD – NOT Final)</a:t>
                </a:r>
                <a:endParaRPr sz="1400" b="0" i="0" u="none" strike="noStrike" cap="none">
                  <a:solidFill>
                    <a:srgbClr val="000000"/>
                  </a:solidFill>
                  <a:latin typeface="Arial"/>
                  <a:ea typeface="Arial"/>
                  <a:cs typeface="Arial"/>
                  <a:sym typeface="Arial"/>
                </a:endParaRPr>
              </a:p>
            </p:txBody>
          </p:sp>
          <p:cxnSp>
            <p:nvCxnSpPr>
              <p:cNvPr id="2139" name="Google Shape;2139;gbdc4137b2a_1_123"/>
              <p:cNvCxnSpPr/>
              <p:nvPr/>
            </p:nvCxnSpPr>
            <p:spPr>
              <a:xfrm>
                <a:off x="246939" y="1391615"/>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140" name="Google Shape;2140;gbdc4137b2a_1_123"/>
            <p:cNvSpPr/>
            <p:nvPr/>
          </p:nvSpPr>
          <p:spPr>
            <a:xfrm>
              <a:off x="282385" y="1082390"/>
              <a:ext cx="21603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Central Fiscal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Collection of Revenues &amp; User Fees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Collections &amp; Receivables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Debt Collection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Payments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Tax &amp; Fiscal Policy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Taxation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Central Personnel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Human Capital Leadership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Human Capital Oversight &amp; Evaluation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Retirement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Executive Direction &amp;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Budget &amp; Performance Integration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External Partner Relationship</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Property &amp; Records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Asset Sales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Facilities, Fleet &amp; Equipment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Goods &amp; Services Acquisition</a:t>
              </a:r>
              <a:endParaRPr sz="900" b="0" i="1" u="none" strike="noStrike" cap="none">
                <a:solidFill>
                  <a:srgbClr val="353C45"/>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Management of Government Records</a:t>
              </a:r>
              <a:endParaRPr sz="1400" b="0" i="0" u="none" strike="noStrike" cap="none">
                <a:solidFill>
                  <a:srgbClr val="000000"/>
                </a:solidFill>
                <a:latin typeface="Arial"/>
                <a:ea typeface="Arial"/>
                <a:cs typeface="Arial"/>
                <a:sym typeface="Arial"/>
              </a:endParaRPr>
            </a:p>
          </p:txBody>
        </p:sp>
        <p:sp>
          <p:nvSpPr>
            <p:cNvPr id="2141" name="Google Shape;2141;gbdc4137b2a_1_123"/>
            <p:cNvSpPr/>
            <p:nvPr/>
          </p:nvSpPr>
          <p:spPr>
            <a:xfrm>
              <a:off x="6867276" y="1076008"/>
              <a:ext cx="20547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General Purpose Fiscal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Credit &amp; Insurance</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Federal Financial Assistance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Grants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Other General Government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General Purpose Data &amp; Statistics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Inspection &amp; Auditing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Legislative Functions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Legislative Relations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Mapping / Geospatial (See TBM Data Analytics &amp; Visualizations)</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Reporting &amp; Information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Rule Publication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Permits &amp; Licensing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Public Comment Tracking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Regulatory Compliance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Regulatory Enforcement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Support Delivery of Federal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Case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Customer Care (See TBM Customer Care)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Eligibility &amp; Enrollment</a:t>
              </a:r>
              <a:endParaRPr sz="1400" b="0" i="0" u="none" strike="noStrike" cap="none">
                <a:solidFill>
                  <a:srgbClr val="000000"/>
                </a:solidFill>
                <a:latin typeface="Arial"/>
                <a:ea typeface="Arial"/>
                <a:cs typeface="Arial"/>
                <a:sym typeface="Arial"/>
              </a:endParaRPr>
            </a:p>
          </p:txBody>
        </p:sp>
        <p:sp>
          <p:nvSpPr>
            <p:cNvPr id="2142" name="Google Shape;2142;gbdc4137b2a_1_123"/>
            <p:cNvSpPr/>
            <p:nvPr/>
          </p:nvSpPr>
          <p:spPr>
            <a:xfrm>
              <a:off x="2499953" y="1082390"/>
              <a:ext cx="20475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General Purpose Fiscal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Credit &amp; Insurance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Financial Assistance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Funds to States &amp; Local Governments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Other General Government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General Purpose Data &amp; Statistics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Inspection &amp; Auditing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Legislative Functions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Legislative Relations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Mapping/Geospatial (See TBM Data Analytics &amp; Visualizations)</a:t>
              </a:r>
              <a:endParaRPr sz="9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Federal Rule Publication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Key Asset &amp; Critical Infrastructure Protection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Public Communications Infrastructure</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1050"/>
                <a:buFont typeface="Arial"/>
                <a:buNone/>
              </a:pPr>
              <a:endParaRPr sz="1050" b="0" i="0" u="none" strike="noStrike" cap="none">
                <a:solidFill>
                  <a:srgbClr val="353C45"/>
                </a:solidFill>
                <a:latin typeface="Calibri"/>
                <a:ea typeface="Calibri"/>
                <a:cs typeface="Calibri"/>
                <a:sym typeface="Calibri"/>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143" name="Google Shape;2143;gbdc4137b2a_1_123"/>
            <p:cNvSpPr/>
            <p:nvPr/>
          </p:nvSpPr>
          <p:spPr>
            <a:xfrm>
              <a:off x="4652678" y="1076008"/>
              <a:ext cx="2232300" cy="24963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Central Fiscal Operations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Accounting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Collection of Revenues &amp; User Fees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Collections &amp; Receivables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Debt Collection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Payments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Budget Execution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Budget Formulation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Travel</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Executive Direction &amp;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Budget &amp; Performance Integration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External Partner Relationship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Performance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General Property &amp; Records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Facilities, Fleet &amp; Equipment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Goods &amp; Services Acquisition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Agency Management of Government Records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Inventory Control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900" b="0" i="1" u="none" strike="noStrike" cap="none">
                  <a:solidFill>
                    <a:srgbClr val="353C45"/>
                  </a:solidFill>
                  <a:latin typeface="Calibri"/>
                  <a:ea typeface="Calibri"/>
                  <a:cs typeface="Calibri"/>
                  <a:sym typeface="Calibri"/>
                </a:rPr>
                <a:t>Logistics Management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49" name="Google Shape;2149;gbdc4137b2a_1_145"/>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Business Services – Generic Company</a:t>
            </a:r>
            <a:endParaRPr dirty="0"/>
          </a:p>
        </p:txBody>
      </p:sp>
      <p:grpSp>
        <p:nvGrpSpPr>
          <p:cNvPr id="2150" name="Google Shape;2150;gbdc4137b2a_1_145" descr="Business Services for a generic company.&#10;Product Management; Sales and Marketing; Manufacturing and Delivery; Customer Service"/>
          <p:cNvGrpSpPr/>
          <p:nvPr/>
        </p:nvGrpSpPr>
        <p:grpSpPr>
          <a:xfrm>
            <a:off x="82489" y="227103"/>
            <a:ext cx="8969700" cy="4663500"/>
            <a:chOff x="82489" y="227103"/>
            <a:chExt cx="8969700" cy="4663500"/>
          </a:xfrm>
        </p:grpSpPr>
        <p:sp>
          <p:nvSpPr>
            <p:cNvPr id="2151" name="Google Shape;2151;gbdc4137b2a_1_145"/>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52" name="Google Shape;2152;gbdc4137b2a_1_145"/>
            <p:cNvSpPr/>
            <p:nvPr/>
          </p:nvSpPr>
          <p:spPr>
            <a:xfrm>
              <a:off x="160646" y="661914"/>
              <a:ext cx="8815200" cy="3327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	Business Services </a:t>
              </a:r>
              <a:r>
                <a:rPr lang="en-US" sz="1600" b="0" i="0" u="none" strike="noStrike" cap="none">
                  <a:solidFill>
                    <a:schemeClr val="lt1"/>
                  </a:solidFill>
                  <a:latin typeface="Calibri"/>
                  <a:ea typeface="Calibri"/>
                  <a:cs typeface="Calibri"/>
                  <a:sym typeface="Calibri"/>
                </a:rPr>
                <a:t>(</a:t>
              </a:r>
              <a:r>
                <a:rPr lang="en-US" sz="1600" b="0" i="1" u="none" strike="noStrike" cap="none">
                  <a:solidFill>
                    <a:schemeClr val="lt1"/>
                  </a:solidFill>
                  <a:latin typeface="Calibri"/>
                  <a:ea typeface="Calibri"/>
                  <a:cs typeface="Calibri"/>
                  <a:sym typeface="Calibri"/>
                </a:rPr>
                <a:t>for generic company</a:t>
              </a:r>
              <a:r>
                <a:rPr lang="en-US" sz="1600" b="0" i="0" u="none" strike="noStrike" cap="none">
                  <a:solidFill>
                    <a:schemeClr val="lt1"/>
                  </a:solidFill>
                  <a:latin typeface="Calibri"/>
                  <a:ea typeface="Calibri"/>
                  <a:cs typeface="Calibri"/>
                  <a:sym typeface="Calibri"/>
                </a:rPr>
                <a:t>)</a:t>
              </a:r>
              <a:endParaRPr sz="1600" b="0" i="1" u="none" strike="noStrike" cap="none">
                <a:solidFill>
                  <a:schemeClr val="lt1"/>
                </a:solidFill>
                <a:latin typeface="Calibri"/>
                <a:ea typeface="Calibri"/>
                <a:cs typeface="Calibri"/>
                <a:sym typeface="Calibri"/>
              </a:endParaRPr>
            </a:p>
          </p:txBody>
        </p:sp>
        <p:sp>
          <p:nvSpPr>
            <p:cNvPr id="2153" name="Google Shape;2153;gbdc4137b2a_1_145"/>
            <p:cNvSpPr/>
            <p:nvPr/>
          </p:nvSpPr>
          <p:spPr>
            <a:xfrm>
              <a:off x="164592" y="960120"/>
              <a:ext cx="8815200" cy="37491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154" name="Google Shape;2154;gbdc4137b2a_1_145"/>
            <p:cNvSpPr/>
            <p:nvPr/>
          </p:nvSpPr>
          <p:spPr>
            <a:xfrm>
              <a:off x="4607176" y="1037899"/>
              <a:ext cx="2011800" cy="3474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155" name="Google Shape;2155;gbdc4137b2a_1_145"/>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156" name="Google Shape;2156;gbdc4137b2a_1_145"/>
            <p:cNvSpPr/>
            <p:nvPr/>
          </p:nvSpPr>
          <p:spPr>
            <a:xfrm>
              <a:off x="281748" y="1037899"/>
              <a:ext cx="2011800" cy="3474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157" name="Google Shape;2157;gbdc4137b2a_1_145"/>
            <p:cNvSpPr/>
            <p:nvPr/>
          </p:nvSpPr>
          <p:spPr>
            <a:xfrm>
              <a:off x="2432936" y="1037898"/>
              <a:ext cx="2011800" cy="3474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158" name="Google Shape;2158;gbdc4137b2a_1_145"/>
            <p:cNvGrpSpPr/>
            <p:nvPr/>
          </p:nvGrpSpPr>
          <p:grpSpPr>
            <a:xfrm>
              <a:off x="282175" y="1123950"/>
              <a:ext cx="2011515" cy="233375"/>
              <a:chOff x="212290" y="1177623"/>
              <a:chExt cx="705300" cy="233375"/>
            </a:xfrm>
          </p:grpSpPr>
          <p:sp>
            <p:nvSpPr>
              <p:cNvPr id="2159" name="Google Shape;2159;gbdc4137b2a_1_145"/>
              <p:cNvSpPr/>
              <p:nvPr/>
            </p:nvSpPr>
            <p:spPr>
              <a:xfrm>
                <a:off x="212290" y="1177623"/>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Product Management</a:t>
                </a:r>
                <a:endParaRPr sz="1400" b="0" i="0" u="none" strike="noStrike" cap="none">
                  <a:solidFill>
                    <a:srgbClr val="000000"/>
                  </a:solidFill>
                  <a:latin typeface="Arial"/>
                  <a:ea typeface="Arial"/>
                  <a:cs typeface="Arial"/>
                  <a:sym typeface="Arial"/>
                </a:endParaRPr>
              </a:p>
            </p:txBody>
          </p:sp>
          <p:cxnSp>
            <p:nvCxnSpPr>
              <p:cNvPr id="2160" name="Google Shape;2160;gbdc4137b2a_1_145"/>
              <p:cNvCxnSpPr/>
              <p:nvPr/>
            </p:nvCxnSpPr>
            <p:spPr>
              <a:xfrm rot="10800000" flipH="1">
                <a:off x="215217" y="1401398"/>
                <a:ext cx="698100" cy="9600"/>
              </a:xfrm>
              <a:prstGeom prst="straightConnector1">
                <a:avLst/>
              </a:prstGeom>
              <a:noFill/>
              <a:ln w="12700" cap="flat" cmpd="sng">
                <a:solidFill>
                  <a:srgbClr val="353C45"/>
                </a:solidFill>
                <a:prstDash val="solid"/>
                <a:miter lim="800000"/>
                <a:headEnd type="none" w="sm" len="sm"/>
                <a:tailEnd type="none" w="sm" len="sm"/>
              </a:ln>
            </p:spPr>
          </p:cxnSp>
        </p:grpSp>
        <p:grpSp>
          <p:nvGrpSpPr>
            <p:cNvPr id="2161" name="Google Shape;2161;gbdc4137b2a_1_145"/>
            <p:cNvGrpSpPr/>
            <p:nvPr/>
          </p:nvGrpSpPr>
          <p:grpSpPr>
            <a:xfrm>
              <a:off x="2432650" y="1123950"/>
              <a:ext cx="2011515" cy="238125"/>
              <a:chOff x="188691" y="1177623"/>
              <a:chExt cx="705300" cy="238125"/>
            </a:xfrm>
          </p:grpSpPr>
          <p:sp>
            <p:nvSpPr>
              <p:cNvPr id="2162" name="Google Shape;2162;gbdc4137b2a_1_145"/>
              <p:cNvSpPr/>
              <p:nvPr/>
            </p:nvSpPr>
            <p:spPr>
              <a:xfrm>
                <a:off x="188691" y="1177623"/>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Sales &amp; Marketing</a:t>
                </a:r>
                <a:endParaRPr sz="1400" b="0" i="0" u="none" strike="noStrike" cap="none">
                  <a:solidFill>
                    <a:srgbClr val="000000"/>
                  </a:solidFill>
                  <a:latin typeface="Arial"/>
                  <a:ea typeface="Arial"/>
                  <a:cs typeface="Arial"/>
                  <a:sym typeface="Arial"/>
                </a:endParaRPr>
              </a:p>
            </p:txBody>
          </p:sp>
          <p:cxnSp>
            <p:nvCxnSpPr>
              <p:cNvPr id="2163" name="Google Shape;2163;gbdc4137b2a_1_145"/>
              <p:cNvCxnSpPr/>
              <p:nvPr/>
            </p:nvCxnSpPr>
            <p:spPr>
              <a:xfrm rot="10800000" flipH="1">
                <a:off x="194047" y="1413648"/>
                <a:ext cx="693000" cy="2100"/>
              </a:xfrm>
              <a:prstGeom prst="straightConnector1">
                <a:avLst/>
              </a:prstGeom>
              <a:noFill/>
              <a:ln w="12700" cap="flat" cmpd="sng">
                <a:solidFill>
                  <a:srgbClr val="353C45"/>
                </a:solidFill>
                <a:prstDash val="solid"/>
                <a:miter lim="800000"/>
                <a:headEnd type="none" w="sm" len="sm"/>
                <a:tailEnd type="none" w="sm" len="sm"/>
              </a:ln>
            </p:spPr>
          </p:cxnSp>
        </p:grpSp>
        <p:sp>
          <p:nvSpPr>
            <p:cNvPr id="2164" name="Google Shape;2164;gbdc4137b2a_1_145"/>
            <p:cNvSpPr/>
            <p:nvPr/>
          </p:nvSpPr>
          <p:spPr>
            <a:xfrm>
              <a:off x="298400" y="1413775"/>
              <a:ext cx="1995300" cy="3098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Product Development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Innovation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Computer-aided design (CAD)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Simulation visualization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Crowdsourcing</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Product Planning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Requirements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Product data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Product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Risk and compliance management</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1050"/>
                <a:buFont typeface="Arial"/>
                <a:buNone/>
              </a:pPr>
              <a:endParaRPr sz="1050" b="0" i="0" u="none" strike="noStrike" cap="none">
                <a:solidFill>
                  <a:srgbClr val="353C45"/>
                </a:solidFill>
                <a:latin typeface="Calibri"/>
                <a:ea typeface="Calibri"/>
                <a:cs typeface="Calibri"/>
                <a:sym typeface="Calibri"/>
              </a:endParaRPr>
            </a:p>
            <a:p>
              <a:pPr marL="115887" marR="0" lvl="1" indent="-26033"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sp>
          <p:nvSpPr>
            <p:cNvPr id="2165" name="Google Shape;2165;gbdc4137b2a_1_145"/>
            <p:cNvSpPr/>
            <p:nvPr/>
          </p:nvSpPr>
          <p:spPr>
            <a:xfrm>
              <a:off x="2437050" y="1413775"/>
              <a:ext cx="1995300" cy="3098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Customer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Digital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Customer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Voice of the Customer</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Marketing &amp; Advertising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Marketing automation</a:t>
              </a:r>
              <a:endParaRPr sz="1000" b="0" i="1" u="none" strike="noStrike" cap="none">
                <a:solidFill>
                  <a:srgbClr val="0070C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Online marketing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Mobile marketing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Ad technology</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Sales Force &amp; Channel Mgmt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Sales force automation</a:t>
              </a:r>
              <a:endParaRPr sz="1000" b="0" i="1" u="none" strike="noStrike" cap="none">
                <a:solidFill>
                  <a:srgbClr val="0070C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Sales enablement &amp; training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Partner relationship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Pricing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Customer Sales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Commerce solutions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In-store solutions (POS)</a:t>
              </a:r>
              <a:endParaRPr sz="1400" b="0" i="0" u="none" strike="noStrike" cap="none">
                <a:solidFill>
                  <a:srgbClr val="000000"/>
                </a:solidFill>
                <a:latin typeface="Arial"/>
                <a:ea typeface="Arial"/>
                <a:cs typeface="Arial"/>
                <a:sym typeface="Arial"/>
              </a:endParaRPr>
            </a:p>
          </p:txBody>
        </p:sp>
        <p:sp>
          <p:nvSpPr>
            <p:cNvPr id="2166" name="Google Shape;2166;gbdc4137b2a_1_145"/>
            <p:cNvSpPr/>
            <p:nvPr/>
          </p:nvSpPr>
          <p:spPr>
            <a:xfrm>
              <a:off x="6781416" y="1037899"/>
              <a:ext cx="2011800" cy="3474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167" name="Google Shape;2167;gbdc4137b2a_1_145"/>
            <p:cNvGrpSpPr/>
            <p:nvPr/>
          </p:nvGrpSpPr>
          <p:grpSpPr>
            <a:xfrm>
              <a:off x="6797675" y="1123950"/>
              <a:ext cx="1995834" cy="236550"/>
              <a:chOff x="199071" y="1177623"/>
              <a:chExt cx="699802" cy="236550"/>
            </a:xfrm>
          </p:grpSpPr>
          <p:sp>
            <p:nvSpPr>
              <p:cNvPr id="2168" name="Google Shape;2168;gbdc4137b2a_1_145"/>
              <p:cNvSpPr/>
              <p:nvPr/>
            </p:nvSpPr>
            <p:spPr>
              <a:xfrm>
                <a:off x="199272" y="1177623"/>
                <a:ext cx="6996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Customer Service</a:t>
                </a:r>
                <a:endParaRPr sz="1400" b="0" i="0" u="none" strike="noStrike" cap="none">
                  <a:solidFill>
                    <a:srgbClr val="000000"/>
                  </a:solidFill>
                  <a:latin typeface="Arial"/>
                  <a:ea typeface="Arial"/>
                  <a:cs typeface="Arial"/>
                  <a:sym typeface="Arial"/>
                </a:endParaRPr>
              </a:p>
            </p:txBody>
          </p:sp>
          <p:cxnSp>
            <p:nvCxnSpPr>
              <p:cNvPr id="2169" name="Google Shape;2169;gbdc4137b2a_1_145"/>
              <p:cNvCxnSpPr/>
              <p:nvPr/>
            </p:nvCxnSpPr>
            <p:spPr>
              <a:xfrm>
                <a:off x="199071" y="1414173"/>
                <a:ext cx="696300" cy="0"/>
              </a:xfrm>
              <a:prstGeom prst="straightConnector1">
                <a:avLst/>
              </a:prstGeom>
              <a:noFill/>
              <a:ln w="12700" cap="flat" cmpd="sng">
                <a:solidFill>
                  <a:srgbClr val="353C45"/>
                </a:solidFill>
                <a:prstDash val="solid"/>
                <a:miter lim="800000"/>
                <a:headEnd type="none" w="sm" len="sm"/>
                <a:tailEnd type="none" w="sm" len="sm"/>
              </a:ln>
            </p:spPr>
          </p:cxnSp>
        </p:grpSp>
        <p:grpSp>
          <p:nvGrpSpPr>
            <p:cNvPr id="2170" name="Google Shape;2170;gbdc4137b2a_1_145"/>
            <p:cNvGrpSpPr/>
            <p:nvPr/>
          </p:nvGrpSpPr>
          <p:grpSpPr>
            <a:xfrm>
              <a:off x="4621225" y="1123950"/>
              <a:ext cx="1997334" cy="228600"/>
              <a:chOff x="210764" y="1177623"/>
              <a:chExt cx="700328" cy="228600"/>
            </a:xfrm>
          </p:grpSpPr>
          <p:sp>
            <p:nvSpPr>
              <p:cNvPr id="2171" name="Google Shape;2171;gbdc4137b2a_1_145"/>
              <p:cNvSpPr/>
              <p:nvPr/>
            </p:nvSpPr>
            <p:spPr>
              <a:xfrm>
                <a:off x="211492" y="1177623"/>
                <a:ext cx="6996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Manufacturing &amp; Delivery</a:t>
                </a:r>
                <a:endParaRPr sz="1400" b="0" i="0" u="none" strike="noStrike" cap="none">
                  <a:solidFill>
                    <a:srgbClr val="000000"/>
                  </a:solidFill>
                  <a:latin typeface="Arial"/>
                  <a:ea typeface="Arial"/>
                  <a:cs typeface="Arial"/>
                  <a:sym typeface="Arial"/>
                </a:endParaRPr>
              </a:p>
            </p:txBody>
          </p:sp>
          <p:cxnSp>
            <p:nvCxnSpPr>
              <p:cNvPr id="2172" name="Google Shape;2172;gbdc4137b2a_1_145"/>
              <p:cNvCxnSpPr/>
              <p:nvPr/>
            </p:nvCxnSpPr>
            <p:spPr>
              <a:xfrm rot="10800000" flipH="1">
                <a:off x="210764" y="1404723"/>
                <a:ext cx="694800" cy="1500"/>
              </a:xfrm>
              <a:prstGeom prst="straightConnector1">
                <a:avLst/>
              </a:prstGeom>
              <a:noFill/>
              <a:ln w="12700" cap="flat" cmpd="sng">
                <a:solidFill>
                  <a:srgbClr val="353C45"/>
                </a:solidFill>
                <a:prstDash val="solid"/>
                <a:miter lim="800000"/>
                <a:headEnd type="none" w="sm" len="sm"/>
                <a:tailEnd type="none" w="sm" len="sm"/>
              </a:ln>
            </p:spPr>
          </p:cxnSp>
        </p:grpSp>
        <p:sp>
          <p:nvSpPr>
            <p:cNvPr id="2173" name="Google Shape;2173;gbdc4137b2a_1_145"/>
            <p:cNvSpPr/>
            <p:nvPr/>
          </p:nvSpPr>
          <p:spPr>
            <a:xfrm>
              <a:off x="4607175" y="1413775"/>
              <a:ext cx="2011500" cy="3098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Resource Planning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Demand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Supply chain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Manufacturing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Manufacturing process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Quality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Inventory &amp; Warehousing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Inventory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Warehouse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Product Delivery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Fleet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Tracking systems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Digital asset management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Service Delivery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Engagement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Professional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Educational services</a:t>
              </a:r>
              <a:endParaRPr sz="1400" b="0" i="0" u="none" strike="noStrike" cap="none">
                <a:solidFill>
                  <a:srgbClr val="000000"/>
                </a:solidFill>
                <a:latin typeface="Arial"/>
                <a:ea typeface="Arial"/>
                <a:cs typeface="Arial"/>
                <a:sym typeface="Arial"/>
              </a:endParaRPr>
            </a:p>
          </p:txBody>
        </p:sp>
        <p:sp>
          <p:nvSpPr>
            <p:cNvPr id="2174" name="Google Shape;2174;gbdc4137b2a_1_145"/>
            <p:cNvSpPr/>
            <p:nvPr/>
          </p:nvSpPr>
          <p:spPr>
            <a:xfrm>
              <a:off x="6798250" y="1413775"/>
              <a:ext cx="1995300" cy="3098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Order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Contract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Order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Invoicing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Payments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Customer Care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Multi-channel customer communication (ACD, CTI, IVR, Speech Recognition, chat, email, co-browse)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Knowledge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Customer service workforce automation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Field service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Customer service analytics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gbdc4137b2a_1_175"/>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End User Services</a:t>
            </a:r>
            <a:endParaRPr dirty="0"/>
          </a:p>
        </p:txBody>
      </p:sp>
      <p:sp>
        <p:nvSpPr>
          <p:cNvPr id="2181" name="Google Shape;2181;gbdc4137b2a_1_175" descr="End User Services&#10;Client Computing; Communication and Collaboration; Connectivity"/>
          <p:cNvSpPr/>
          <p:nvPr/>
        </p:nvSpPr>
        <p:spPr>
          <a:xfrm>
            <a:off x="82489" y="227103"/>
            <a:ext cx="8969700" cy="466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2182" name="Google Shape;2182;gbdc4137b2a_1_175"/>
          <p:cNvGrpSpPr/>
          <p:nvPr/>
        </p:nvGrpSpPr>
        <p:grpSpPr>
          <a:xfrm>
            <a:off x="157111" y="365133"/>
            <a:ext cx="8818735" cy="4434929"/>
            <a:chOff x="157111" y="365133"/>
            <a:chExt cx="8818735" cy="4434929"/>
          </a:xfrm>
        </p:grpSpPr>
        <p:sp>
          <p:nvSpPr>
            <p:cNvPr id="2183" name="Google Shape;2183;gbdc4137b2a_1_175"/>
            <p:cNvSpPr/>
            <p:nvPr/>
          </p:nvSpPr>
          <p:spPr>
            <a:xfrm>
              <a:off x="160646" y="661914"/>
              <a:ext cx="8815200" cy="3327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53C45"/>
                  </a:solidFill>
                  <a:latin typeface="Calibri"/>
                  <a:ea typeface="Calibri"/>
                  <a:cs typeface="Calibri"/>
                  <a:sym typeface="Calibri"/>
                </a:rPr>
                <a:t>End User Services</a:t>
              </a:r>
              <a:endParaRPr sz="1600" b="0" i="1" u="none" strike="noStrike" cap="none">
                <a:solidFill>
                  <a:srgbClr val="353C45"/>
                </a:solidFill>
                <a:latin typeface="Calibri"/>
                <a:ea typeface="Calibri"/>
                <a:cs typeface="Calibri"/>
                <a:sym typeface="Calibri"/>
              </a:endParaRPr>
            </a:p>
          </p:txBody>
        </p:sp>
        <p:sp>
          <p:nvSpPr>
            <p:cNvPr id="2184" name="Google Shape;2184;gbdc4137b2a_1_175"/>
            <p:cNvSpPr/>
            <p:nvPr/>
          </p:nvSpPr>
          <p:spPr>
            <a:xfrm>
              <a:off x="160646" y="959462"/>
              <a:ext cx="8815200" cy="384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185" name="Google Shape;2185;gbdc4137b2a_1_175"/>
            <p:cNvSpPr/>
            <p:nvPr/>
          </p:nvSpPr>
          <p:spPr>
            <a:xfrm>
              <a:off x="6096000" y="1037899"/>
              <a:ext cx="2743200" cy="3657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186" name="Google Shape;2186;gbdc4137b2a_1_175"/>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200" b="1" i="0" u="none" strike="noStrike" cap="none">
                <a:solidFill>
                  <a:schemeClr val="dk1"/>
                </a:solidFill>
                <a:latin typeface="Calibri"/>
                <a:ea typeface="Calibri"/>
                <a:cs typeface="Calibri"/>
                <a:sym typeface="Calibri"/>
              </a:endParaRPr>
            </a:p>
          </p:txBody>
        </p:sp>
        <p:sp>
          <p:nvSpPr>
            <p:cNvPr id="2187" name="Google Shape;2187;gbdc4137b2a_1_175"/>
            <p:cNvSpPr/>
            <p:nvPr/>
          </p:nvSpPr>
          <p:spPr>
            <a:xfrm>
              <a:off x="304800" y="1037899"/>
              <a:ext cx="2743200" cy="3657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188" name="Google Shape;2188;gbdc4137b2a_1_175"/>
            <p:cNvSpPr/>
            <p:nvPr/>
          </p:nvSpPr>
          <p:spPr>
            <a:xfrm>
              <a:off x="3200400" y="1037899"/>
              <a:ext cx="2743200" cy="36576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189" name="Google Shape;2189;gbdc4137b2a_1_175"/>
            <p:cNvGrpSpPr/>
            <p:nvPr/>
          </p:nvGrpSpPr>
          <p:grpSpPr>
            <a:xfrm>
              <a:off x="312100" y="1123950"/>
              <a:ext cx="2737434" cy="242975"/>
              <a:chOff x="187045" y="1177623"/>
              <a:chExt cx="767863" cy="242975"/>
            </a:xfrm>
          </p:grpSpPr>
          <p:sp>
            <p:nvSpPr>
              <p:cNvPr id="2190" name="Google Shape;2190;gbdc4137b2a_1_175"/>
              <p:cNvSpPr/>
              <p:nvPr/>
            </p:nvSpPr>
            <p:spPr>
              <a:xfrm>
                <a:off x="187045" y="1177623"/>
                <a:ext cx="7674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Client Computing</a:t>
                </a:r>
                <a:endParaRPr sz="1400" b="0" i="0" u="none" strike="noStrike" cap="none">
                  <a:solidFill>
                    <a:srgbClr val="000000"/>
                  </a:solidFill>
                  <a:latin typeface="Arial"/>
                  <a:ea typeface="Arial"/>
                  <a:cs typeface="Arial"/>
                  <a:sym typeface="Arial"/>
                </a:endParaRPr>
              </a:p>
            </p:txBody>
          </p:sp>
          <p:cxnSp>
            <p:nvCxnSpPr>
              <p:cNvPr id="2191" name="Google Shape;2191;gbdc4137b2a_1_175"/>
              <p:cNvCxnSpPr/>
              <p:nvPr/>
            </p:nvCxnSpPr>
            <p:spPr>
              <a:xfrm>
                <a:off x="189008" y="1410998"/>
                <a:ext cx="765900" cy="9600"/>
              </a:xfrm>
              <a:prstGeom prst="straightConnector1">
                <a:avLst/>
              </a:prstGeom>
              <a:noFill/>
              <a:ln w="12700" cap="flat" cmpd="sng">
                <a:solidFill>
                  <a:srgbClr val="353C45"/>
                </a:solidFill>
                <a:prstDash val="solid"/>
                <a:miter lim="800000"/>
                <a:headEnd type="none" w="sm" len="sm"/>
                <a:tailEnd type="none" w="sm" len="sm"/>
              </a:ln>
            </p:spPr>
          </p:cxnSp>
        </p:grpSp>
        <p:grpSp>
          <p:nvGrpSpPr>
            <p:cNvPr id="2192" name="Google Shape;2192;gbdc4137b2a_1_175"/>
            <p:cNvGrpSpPr/>
            <p:nvPr/>
          </p:nvGrpSpPr>
          <p:grpSpPr>
            <a:xfrm>
              <a:off x="3200400" y="1123950"/>
              <a:ext cx="2743268" cy="242925"/>
              <a:chOff x="182817" y="1177623"/>
              <a:chExt cx="769500" cy="242925"/>
            </a:xfrm>
          </p:grpSpPr>
          <p:sp>
            <p:nvSpPr>
              <p:cNvPr id="2193" name="Google Shape;2193;gbdc4137b2a_1_175"/>
              <p:cNvSpPr/>
              <p:nvPr/>
            </p:nvSpPr>
            <p:spPr>
              <a:xfrm>
                <a:off x="182817" y="1177623"/>
                <a:ext cx="7695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Communication &amp; Collaboration</a:t>
                </a:r>
                <a:endParaRPr sz="1000" b="0" i="0" u="none" strike="noStrike" cap="none">
                  <a:solidFill>
                    <a:schemeClr val="lt1"/>
                  </a:solidFill>
                  <a:latin typeface="Calibri"/>
                  <a:ea typeface="Calibri"/>
                  <a:cs typeface="Calibri"/>
                  <a:sym typeface="Calibri"/>
                </a:endParaRPr>
              </a:p>
            </p:txBody>
          </p:sp>
          <p:cxnSp>
            <p:nvCxnSpPr>
              <p:cNvPr id="2194" name="Google Shape;2194;gbdc4137b2a_1_175"/>
              <p:cNvCxnSpPr/>
              <p:nvPr/>
            </p:nvCxnSpPr>
            <p:spPr>
              <a:xfrm>
                <a:off x="188161" y="1415748"/>
                <a:ext cx="761400" cy="4800"/>
              </a:xfrm>
              <a:prstGeom prst="straightConnector1">
                <a:avLst/>
              </a:prstGeom>
              <a:noFill/>
              <a:ln w="12700" cap="flat" cmpd="sng">
                <a:solidFill>
                  <a:srgbClr val="353C45"/>
                </a:solidFill>
                <a:prstDash val="solid"/>
                <a:miter lim="800000"/>
                <a:headEnd type="none" w="sm" len="sm"/>
                <a:tailEnd type="none" w="sm" len="sm"/>
              </a:ln>
            </p:spPr>
          </p:cxnSp>
        </p:grpSp>
        <p:grpSp>
          <p:nvGrpSpPr>
            <p:cNvPr id="2195" name="Google Shape;2195;gbdc4137b2a_1_175"/>
            <p:cNvGrpSpPr/>
            <p:nvPr/>
          </p:nvGrpSpPr>
          <p:grpSpPr>
            <a:xfrm>
              <a:off x="6096000" y="1123950"/>
              <a:ext cx="2743268" cy="225350"/>
              <a:chOff x="184997" y="1177623"/>
              <a:chExt cx="769500" cy="225350"/>
            </a:xfrm>
          </p:grpSpPr>
          <p:sp>
            <p:nvSpPr>
              <p:cNvPr id="2196" name="Google Shape;2196;gbdc4137b2a_1_175"/>
              <p:cNvSpPr/>
              <p:nvPr/>
            </p:nvSpPr>
            <p:spPr>
              <a:xfrm>
                <a:off x="184997" y="1177623"/>
                <a:ext cx="7695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Connectivity</a:t>
                </a:r>
                <a:endParaRPr sz="1400" b="0" i="0" u="none" strike="noStrike" cap="none">
                  <a:solidFill>
                    <a:srgbClr val="000000"/>
                  </a:solidFill>
                  <a:latin typeface="Arial"/>
                  <a:ea typeface="Arial"/>
                  <a:cs typeface="Arial"/>
                  <a:sym typeface="Arial"/>
                </a:endParaRPr>
              </a:p>
            </p:txBody>
          </p:sp>
          <p:cxnSp>
            <p:nvCxnSpPr>
              <p:cNvPr id="2197" name="Google Shape;2197;gbdc4137b2a_1_175"/>
              <p:cNvCxnSpPr/>
              <p:nvPr/>
            </p:nvCxnSpPr>
            <p:spPr>
              <a:xfrm>
                <a:off x="185446" y="1401473"/>
                <a:ext cx="766500" cy="1500"/>
              </a:xfrm>
              <a:prstGeom prst="straightConnector1">
                <a:avLst/>
              </a:prstGeom>
              <a:noFill/>
              <a:ln w="12700" cap="flat" cmpd="sng">
                <a:solidFill>
                  <a:srgbClr val="353C45"/>
                </a:solidFill>
                <a:prstDash val="solid"/>
                <a:miter lim="800000"/>
                <a:headEnd type="none" w="sm" len="sm"/>
                <a:tailEnd type="none" w="sm" len="sm"/>
              </a:ln>
            </p:spPr>
          </p:cxnSp>
        </p:grpSp>
        <p:sp>
          <p:nvSpPr>
            <p:cNvPr id="2198" name="Google Shape;2198;gbdc4137b2a_1_175"/>
            <p:cNvSpPr/>
            <p:nvPr/>
          </p:nvSpPr>
          <p:spPr>
            <a:xfrm>
              <a:off x="311700" y="1417325"/>
              <a:ext cx="2736300" cy="32781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Computer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Standard desktop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Developer workstation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Standard laptop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Ultra-portable laptop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Tablet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Kiosk</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Mobile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Smartphone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Bring Your Own Device</a:t>
              </a:r>
              <a:endParaRPr sz="1050" b="0" i="0" u="none" strike="sngStrike" cap="none">
                <a:solidFill>
                  <a:srgbClr val="00000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Personal computer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Personal smartphone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Personal tablet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Virtual Client</a:t>
              </a:r>
              <a:endParaRPr sz="1050" b="0" i="1" u="none" strike="noStrike" cap="none">
                <a:solidFill>
                  <a:srgbClr val="00000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Virtual desktop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Virtual workspaces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Remote Applications</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1050"/>
                <a:buFont typeface="Arial"/>
                <a:buNone/>
              </a:pPr>
              <a:endParaRPr sz="1050" b="0" i="0" u="none" strike="noStrike" cap="none">
                <a:solidFill>
                  <a:srgbClr val="353C45"/>
                </a:solidFill>
                <a:latin typeface="Calibri"/>
                <a:ea typeface="Calibri"/>
                <a:cs typeface="Calibri"/>
                <a:sym typeface="Calibri"/>
              </a:endParaRPr>
            </a:p>
          </p:txBody>
        </p:sp>
        <p:sp>
          <p:nvSpPr>
            <p:cNvPr id="2199" name="Google Shape;2199;gbdc4137b2a_1_175"/>
            <p:cNvSpPr/>
            <p:nvPr/>
          </p:nvSpPr>
          <p:spPr>
            <a:xfrm>
              <a:off x="3200400" y="1417325"/>
              <a:ext cx="2736300" cy="32781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Collaboration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Collaborative Workspace (SharePoint, OneDrive, eRoom, Centerstage, Dropbox, Amazon Workspaces/WorkDocs)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Email – Exchange, Gmail, Amazon WorkMail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Messaging – IM, Lync, Slack</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Social Communities – Facebook, Twitter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Conferencing – WebEx, Audio, Video</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Voice – TDMA, VoIP, cellular, voicemail</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Productivity</a:t>
              </a:r>
              <a:endParaRPr sz="1000" b="1" i="0" u="none" strike="noStrike" cap="none">
                <a:solidFill>
                  <a:srgbClr val="00000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Software packages – MS Office, Office365, Google Docs, Amazon WorkDocs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Software application add-ons – Visio, Project, Adobe PageMaker, Adobe Suite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Print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Desktop printer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Departmental multi-purpose printer (print/copy/fax/scan)</a:t>
              </a:r>
              <a:endParaRPr sz="1400" b="0" i="0" u="none" strike="noStrike" cap="none">
                <a:solidFill>
                  <a:srgbClr val="000000"/>
                </a:solidFill>
                <a:latin typeface="Arial"/>
                <a:ea typeface="Arial"/>
                <a:cs typeface="Arial"/>
                <a:sym typeface="Arial"/>
              </a:endParaRPr>
            </a:p>
          </p:txBody>
        </p:sp>
        <p:sp>
          <p:nvSpPr>
            <p:cNvPr id="2200" name="Google Shape;2200;gbdc4137b2a_1_175"/>
            <p:cNvSpPr/>
            <p:nvPr/>
          </p:nvSpPr>
          <p:spPr>
            <a:xfrm>
              <a:off x="6096000" y="1417325"/>
              <a:ext cx="2743200" cy="32781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Network Access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Local Ethernet port (“phone jack”)</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Wireless connection (“WiFi”)</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Guest wireless connection (limited)</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353C45"/>
                </a:buClr>
                <a:buSzPts val="1365"/>
                <a:buFont typeface="Noto Sans Symbols"/>
                <a:buChar char="•"/>
              </a:pPr>
              <a:r>
                <a:rPr lang="en-US" sz="1050" b="0" i="0" u="none" strike="noStrike" cap="none">
                  <a:solidFill>
                    <a:srgbClr val="353C45"/>
                  </a:solidFill>
                  <a:latin typeface="Calibri"/>
                  <a:ea typeface="Calibri"/>
                  <a:cs typeface="Calibri"/>
                  <a:sym typeface="Calibri"/>
                </a:rPr>
                <a:t>Remote Access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VPN Access (via internet)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353C45"/>
                  </a:solidFill>
                  <a:latin typeface="Calibri"/>
                  <a:ea typeface="Calibri"/>
                  <a:cs typeface="Calibri"/>
                  <a:sym typeface="Calibri"/>
                </a:rPr>
                <a:t>WiFi Hotspot</a:t>
              </a:r>
              <a:endParaRPr sz="1400" b="0" i="0" u="none" strike="noStrike" cap="none">
                <a:solidFill>
                  <a:srgbClr val="000000"/>
                </a:solidFill>
                <a:latin typeface="Arial"/>
                <a:ea typeface="Arial"/>
                <a:cs typeface="Arial"/>
                <a:sym typeface="Arial"/>
              </a:endParaRPr>
            </a:p>
            <a:p>
              <a:pPr marL="171450" marR="0" lvl="2" indent="0" algn="l" rtl="0">
                <a:lnSpc>
                  <a:spcPct val="100000"/>
                </a:lnSpc>
                <a:spcBef>
                  <a:spcPts val="0"/>
                </a:spcBef>
                <a:spcAft>
                  <a:spcPts val="0"/>
                </a:spcAft>
                <a:buClr>
                  <a:srgbClr val="000000"/>
                </a:buClr>
                <a:buSzPts val="1000"/>
                <a:buFont typeface="Arial"/>
                <a:buNone/>
              </a:pPr>
              <a:endParaRPr sz="1000" b="0" i="1"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1050"/>
                <a:buFont typeface="Arial"/>
                <a:buNone/>
              </a:pPr>
              <a:endParaRPr sz="1050" b="0" i="0"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1050"/>
                <a:buFont typeface="Arial"/>
                <a:buNone/>
              </a:pPr>
              <a:endParaRPr sz="1050" b="0" i="0" u="none" strike="noStrike" cap="none">
                <a:solidFill>
                  <a:srgbClr val="353C45"/>
                </a:solidFill>
                <a:latin typeface="Calibri"/>
                <a:ea typeface="Calibri"/>
                <a:cs typeface="Calibri"/>
                <a:sym typeface="Calibri"/>
              </a:endParaRPr>
            </a:p>
            <a:p>
              <a:pPr marL="115887" marR="0" lvl="1" indent="-26031" algn="l" rtl="0">
                <a:lnSpc>
                  <a:spcPct val="100000"/>
                </a:lnSpc>
                <a:spcBef>
                  <a:spcPts val="0"/>
                </a:spcBef>
                <a:spcAft>
                  <a:spcPts val="0"/>
                </a:spcAft>
                <a:buClr>
                  <a:srgbClr val="FF661C"/>
                </a:buClr>
                <a:buSzPts val="1365"/>
                <a:buFont typeface="Noto Sans Symbols"/>
                <a:buNone/>
              </a:pPr>
              <a:endParaRPr sz="1050" b="0" i="0" u="none" strike="noStrike" cap="none">
                <a:solidFill>
                  <a:srgbClr val="353C45"/>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sp>
        <p:nvSpPr>
          <p:cNvPr id="2206" name="Google Shape;2206;gbdc4137b2a_1_200"/>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Delivery Services</a:t>
            </a:r>
            <a:endParaRPr dirty="0"/>
          </a:p>
        </p:txBody>
      </p:sp>
      <p:sp>
        <p:nvSpPr>
          <p:cNvPr id="2207" name="Google Shape;2207;gbdc4137b2a_1_200"/>
          <p:cNvSpPr/>
          <p:nvPr/>
        </p:nvSpPr>
        <p:spPr>
          <a:xfrm>
            <a:off x="82489" y="227103"/>
            <a:ext cx="8969700" cy="475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08" name="Google Shape;2208;gbdc4137b2a_1_200"/>
          <p:cNvSpPr/>
          <p:nvPr/>
        </p:nvSpPr>
        <p:spPr>
          <a:xfrm>
            <a:off x="160646" y="661914"/>
            <a:ext cx="8815200" cy="42063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53C45"/>
                </a:solidFill>
                <a:latin typeface="Calibri"/>
                <a:ea typeface="Calibri"/>
                <a:cs typeface="Calibri"/>
                <a:sym typeface="Calibri"/>
              </a:rPr>
              <a:t>Delivery Services</a:t>
            </a:r>
            <a:endParaRPr sz="1600" b="0" i="1" u="none" strike="noStrike" cap="none">
              <a:solidFill>
                <a:srgbClr val="353C45"/>
              </a:solidFill>
              <a:latin typeface="Calibri"/>
              <a:ea typeface="Calibri"/>
              <a:cs typeface="Calibri"/>
              <a:sym typeface="Calibri"/>
            </a:endParaRPr>
          </a:p>
        </p:txBody>
      </p:sp>
      <p:sp>
        <p:nvSpPr>
          <p:cNvPr id="2209" name="Google Shape;2209;gbdc4137b2a_1_200"/>
          <p:cNvSpPr/>
          <p:nvPr/>
        </p:nvSpPr>
        <p:spPr>
          <a:xfrm>
            <a:off x="159016" y="952884"/>
            <a:ext cx="8815200" cy="37491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210" name="Google Shape;2210;gbdc4137b2a_1_200"/>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211" name="Google Shape;2211;gbdc4137b2a_1_200"/>
          <p:cNvSpPr/>
          <p:nvPr/>
        </p:nvSpPr>
        <p:spPr>
          <a:xfrm>
            <a:off x="405775" y="949600"/>
            <a:ext cx="1600200" cy="3931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nvGrpSpPr>
          <p:cNvPr id="2212" name="Google Shape;2212;gbdc4137b2a_1_200"/>
          <p:cNvGrpSpPr/>
          <p:nvPr/>
        </p:nvGrpSpPr>
        <p:grpSpPr>
          <a:xfrm>
            <a:off x="454459" y="988434"/>
            <a:ext cx="1538086" cy="200932"/>
            <a:chOff x="246939" y="1177623"/>
            <a:chExt cx="641350" cy="235946"/>
          </a:xfrm>
        </p:grpSpPr>
        <p:sp>
          <p:nvSpPr>
            <p:cNvPr id="2213" name="Google Shape;2213;gbdc4137b2a_1_200"/>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212121"/>
                  </a:solidFill>
                  <a:latin typeface="Calibri"/>
                  <a:ea typeface="Calibri"/>
                  <a:cs typeface="Calibri"/>
                  <a:sym typeface="Calibri"/>
                </a:rPr>
                <a:t>Strategy &amp; Planning</a:t>
              </a:r>
              <a:endParaRPr sz="1400" b="0" i="0" u="none" strike="noStrike" cap="none">
                <a:solidFill>
                  <a:srgbClr val="000000"/>
                </a:solidFill>
                <a:latin typeface="Arial"/>
                <a:ea typeface="Arial"/>
                <a:cs typeface="Arial"/>
                <a:sym typeface="Arial"/>
              </a:endParaRPr>
            </a:p>
          </p:txBody>
        </p:sp>
        <p:cxnSp>
          <p:nvCxnSpPr>
            <p:cNvPr id="2214" name="Google Shape;2214;gbdc4137b2a_1_200"/>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215" name="Google Shape;2215;gbdc4137b2a_1_200"/>
          <p:cNvSpPr/>
          <p:nvPr/>
        </p:nvSpPr>
        <p:spPr>
          <a:xfrm>
            <a:off x="405825" y="1269700"/>
            <a:ext cx="1600200" cy="3611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91122" algn="l" rtl="0">
              <a:lnSpc>
                <a:spcPct val="100000"/>
              </a:lnSpc>
              <a:spcBef>
                <a:spcPts val="0"/>
              </a:spcBef>
              <a:spcAft>
                <a:spcPts val="0"/>
              </a:spcAft>
              <a:buClr>
                <a:srgbClr val="000000"/>
              </a:buClr>
              <a:buSzPts val="700"/>
              <a:buFont typeface="Noto Sans Symbols"/>
              <a:buChar char="•"/>
            </a:pPr>
            <a:r>
              <a:rPr lang="en-US" sz="700" b="0" i="0" u="none" strike="noStrike" cap="none" dirty="0">
                <a:solidFill>
                  <a:srgbClr val="000000"/>
                </a:solidFill>
                <a:latin typeface="Calibri"/>
                <a:ea typeface="Calibri"/>
                <a:cs typeface="Calibri"/>
                <a:sym typeface="Calibri"/>
              </a:rPr>
              <a:t>Technology Business </a:t>
            </a:r>
            <a:r>
              <a:rPr lang="en-US" sz="700" b="0" i="0"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IT Planning</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IT Finance &amp; Costing</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IT Billing</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Business Value</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Metrics &amp; Benchmarking</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Strategy Management (new)</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Service Portfolio </a:t>
            </a:r>
            <a:r>
              <a:rPr lang="en-US" sz="700" b="0" i="1"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Service Catalog </a:t>
            </a:r>
            <a:r>
              <a:rPr lang="en-US" sz="700" b="0" i="1"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Service Level </a:t>
            </a:r>
            <a:r>
              <a:rPr lang="en-US" sz="700" b="0" i="1"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Availability </a:t>
            </a:r>
            <a:r>
              <a:rPr lang="en-US" sz="700" b="0" i="1"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115887" marR="0" lvl="1" indent="-91122" algn="l" rtl="0">
              <a:lnSpc>
                <a:spcPct val="100000"/>
              </a:lnSpc>
              <a:spcBef>
                <a:spcPts val="0"/>
              </a:spcBef>
              <a:spcAft>
                <a:spcPts val="0"/>
              </a:spcAft>
              <a:buClr>
                <a:srgbClr val="000000"/>
              </a:buClr>
              <a:buSzPts val="700"/>
              <a:buFont typeface="Noto Sans Symbols"/>
              <a:buChar char="•"/>
            </a:pPr>
            <a:r>
              <a:rPr lang="en-US" sz="700" b="0" i="0" u="none" strike="noStrike" cap="none" dirty="0">
                <a:solidFill>
                  <a:srgbClr val="000000"/>
                </a:solidFill>
                <a:latin typeface="Calibri"/>
                <a:ea typeface="Calibri"/>
                <a:cs typeface="Calibri"/>
                <a:sym typeface="Calibri"/>
              </a:rPr>
              <a:t>Innovation &amp; Ideation</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New technology solutions</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Incubation services</a:t>
            </a:r>
            <a:endParaRPr sz="700" b="0" i="0" u="none" strike="noStrike" cap="none" dirty="0">
              <a:solidFill>
                <a:srgbClr val="000000"/>
              </a:solidFill>
              <a:latin typeface="Arial"/>
              <a:ea typeface="Arial"/>
              <a:cs typeface="Arial"/>
              <a:sym typeface="Arial"/>
            </a:endParaRPr>
          </a:p>
          <a:p>
            <a:pPr marL="115887" marR="0" lvl="1" indent="-91122" algn="l" rtl="0">
              <a:lnSpc>
                <a:spcPct val="100000"/>
              </a:lnSpc>
              <a:spcBef>
                <a:spcPts val="0"/>
              </a:spcBef>
              <a:spcAft>
                <a:spcPts val="0"/>
              </a:spcAft>
              <a:buClr>
                <a:srgbClr val="000000"/>
              </a:buClr>
              <a:buSzPts val="700"/>
              <a:buFont typeface="Noto Sans Symbols"/>
              <a:buChar char="•"/>
            </a:pPr>
            <a:r>
              <a:rPr lang="en-US" sz="700" b="0" i="0" u="none" strike="noStrike" cap="none" dirty="0">
                <a:solidFill>
                  <a:srgbClr val="000000"/>
                </a:solidFill>
                <a:latin typeface="Calibri"/>
                <a:ea typeface="Calibri"/>
                <a:cs typeface="Calibri"/>
                <a:sym typeface="Calibri"/>
              </a:rPr>
              <a:t>Enterprise Architecture</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Business architecture</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Information architecture</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Application architecture</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Infrastructure architecture</a:t>
            </a:r>
            <a:endParaRPr sz="700" b="0" i="0" u="none" strike="noStrike" cap="none" dirty="0">
              <a:solidFill>
                <a:srgbClr val="000000"/>
              </a:solidFill>
              <a:latin typeface="Arial"/>
              <a:ea typeface="Arial"/>
              <a:cs typeface="Arial"/>
              <a:sym typeface="Arial"/>
            </a:endParaRPr>
          </a:p>
          <a:p>
            <a:pPr marL="115887" marR="0" lvl="1" indent="-91122" algn="l" rtl="0">
              <a:lnSpc>
                <a:spcPct val="100000"/>
              </a:lnSpc>
              <a:spcBef>
                <a:spcPts val="0"/>
              </a:spcBef>
              <a:spcAft>
                <a:spcPts val="0"/>
              </a:spcAft>
              <a:buClr>
                <a:srgbClr val="000000"/>
              </a:buClr>
              <a:buSzPts val="700"/>
              <a:buFont typeface="Noto Sans Symbols"/>
              <a:buChar char="•"/>
            </a:pPr>
            <a:r>
              <a:rPr lang="en-US" sz="700" b="0" i="0" u="none" strike="noStrike" cap="none" dirty="0">
                <a:solidFill>
                  <a:srgbClr val="000000"/>
                </a:solidFill>
                <a:latin typeface="Calibri"/>
                <a:ea typeface="Calibri"/>
                <a:cs typeface="Calibri"/>
                <a:sym typeface="Calibri"/>
              </a:rPr>
              <a:t>Program, Product  &amp; Project </a:t>
            </a:r>
            <a:r>
              <a:rPr lang="en-US" sz="700" b="0" i="0"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Portfolio investment planning</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Project planning &amp; delivery</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Continuous planning &amp; delivery</a:t>
            </a:r>
            <a:endParaRPr sz="700" b="0" i="0" u="none" strike="noStrike" cap="none" dirty="0">
              <a:solidFill>
                <a:srgbClr val="000000"/>
              </a:solidFill>
              <a:latin typeface="Arial"/>
              <a:ea typeface="Arial"/>
              <a:cs typeface="Arial"/>
              <a:sym typeface="Arial"/>
            </a:endParaRPr>
          </a:p>
          <a:p>
            <a:pPr marL="115887" marR="0" lvl="1" indent="-91122" algn="l" rtl="0">
              <a:lnSpc>
                <a:spcPct val="100000"/>
              </a:lnSpc>
              <a:spcBef>
                <a:spcPts val="0"/>
              </a:spcBef>
              <a:spcAft>
                <a:spcPts val="0"/>
              </a:spcAft>
              <a:buClr>
                <a:srgbClr val="000000"/>
              </a:buClr>
              <a:buSzPts val="700"/>
              <a:buFont typeface="Noto Sans Symbols"/>
              <a:buChar char="•"/>
            </a:pPr>
            <a:r>
              <a:rPr lang="en-US" sz="700" b="0" i="0" u="none" strike="noStrike" cap="none" dirty="0">
                <a:solidFill>
                  <a:srgbClr val="000000"/>
                </a:solidFill>
                <a:latin typeface="Calibri"/>
                <a:ea typeface="Calibri"/>
                <a:cs typeface="Calibri"/>
                <a:sym typeface="Calibri"/>
              </a:rPr>
              <a:t>Business Solution Consulting</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Business Relationship </a:t>
            </a:r>
            <a:r>
              <a:rPr lang="en-US" sz="700" b="0" i="1"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Business Process analysis</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Technology solution analysis</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Demand </a:t>
            </a:r>
            <a:r>
              <a:rPr lang="en-US" sz="700" b="0" i="1"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115887" marR="0" lvl="1" indent="-91122" algn="l" rtl="0">
              <a:lnSpc>
                <a:spcPct val="100000"/>
              </a:lnSpc>
              <a:spcBef>
                <a:spcPts val="0"/>
              </a:spcBef>
              <a:spcAft>
                <a:spcPts val="0"/>
              </a:spcAft>
              <a:buClr>
                <a:srgbClr val="000000"/>
              </a:buClr>
              <a:buSzPts val="700"/>
              <a:buFont typeface="Noto Sans Symbols"/>
              <a:buChar char="•"/>
            </a:pPr>
            <a:r>
              <a:rPr lang="en-US" sz="700" b="0" i="0" u="none" strike="noStrike" cap="none" dirty="0">
                <a:solidFill>
                  <a:srgbClr val="000000"/>
                </a:solidFill>
                <a:latin typeface="Calibri"/>
                <a:ea typeface="Calibri"/>
                <a:cs typeface="Calibri"/>
                <a:sym typeface="Calibri"/>
              </a:rPr>
              <a:t>IT Vendor </a:t>
            </a:r>
            <a:r>
              <a:rPr lang="en-US" sz="700" b="0" i="0" u="none" strike="noStrike" cap="none" dirty="0" err="1">
                <a:solidFill>
                  <a:srgbClr val="000000"/>
                </a:solidFill>
                <a:latin typeface="Calibri"/>
                <a:ea typeface="Calibri"/>
                <a:cs typeface="Calibri"/>
                <a:sym typeface="Calibri"/>
              </a:rPr>
              <a:t>Mgmt</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Vendor Selection / Negotiation</a:t>
            </a:r>
            <a:endParaRPr sz="7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700"/>
              <a:buFont typeface="Arial"/>
              <a:buChar char="•"/>
            </a:pPr>
            <a:r>
              <a:rPr lang="en-US" sz="700" b="0" i="1" u="none" strike="noStrike" cap="none" dirty="0">
                <a:solidFill>
                  <a:srgbClr val="000000"/>
                </a:solidFill>
                <a:latin typeface="Calibri"/>
                <a:ea typeface="Calibri"/>
                <a:cs typeface="Calibri"/>
                <a:sym typeface="Calibri"/>
              </a:rPr>
              <a:t>Procurement</a:t>
            </a:r>
            <a:endParaRPr sz="700" b="0" i="0" u="none" strike="noStrike" cap="none" dirty="0">
              <a:solidFill>
                <a:srgbClr val="000000"/>
              </a:solidFill>
              <a:latin typeface="Arial"/>
              <a:ea typeface="Arial"/>
              <a:cs typeface="Arial"/>
              <a:sym typeface="Arial"/>
            </a:endParaRPr>
          </a:p>
        </p:txBody>
      </p:sp>
      <p:sp>
        <p:nvSpPr>
          <p:cNvPr id="2216" name="Google Shape;2216;gbdc4137b2a_1_200"/>
          <p:cNvSpPr/>
          <p:nvPr/>
        </p:nvSpPr>
        <p:spPr>
          <a:xfrm>
            <a:off x="3907947" y="949613"/>
            <a:ext cx="1600200" cy="3931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p:txBody>
      </p:sp>
      <p:sp>
        <p:nvSpPr>
          <p:cNvPr id="2217" name="Google Shape;2217;gbdc4137b2a_1_200"/>
          <p:cNvSpPr/>
          <p:nvPr/>
        </p:nvSpPr>
        <p:spPr>
          <a:xfrm>
            <a:off x="3908790" y="988400"/>
            <a:ext cx="1600200" cy="201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353C45"/>
                </a:solidFill>
                <a:latin typeface="Calibri"/>
                <a:ea typeface="Calibri"/>
                <a:cs typeface="Calibri"/>
                <a:sym typeface="Calibri"/>
              </a:rPr>
              <a:t>Support</a:t>
            </a:r>
            <a:endParaRPr sz="1400" b="0" i="0" u="none" strike="noStrike" cap="none">
              <a:solidFill>
                <a:srgbClr val="000000"/>
              </a:solidFill>
              <a:latin typeface="Arial"/>
              <a:ea typeface="Arial"/>
              <a:cs typeface="Arial"/>
              <a:sym typeface="Arial"/>
            </a:endParaRPr>
          </a:p>
        </p:txBody>
      </p:sp>
      <p:cxnSp>
        <p:nvCxnSpPr>
          <p:cNvPr id="2218" name="Google Shape;2218;gbdc4137b2a_1_200"/>
          <p:cNvCxnSpPr/>
          <p:nvPr/>
        </p:nvCxnSpPr>
        <p:spPr>
          <a:xfrm>
            <a:off x="3934873" y="1193575"/>
            <a:ext cx="1535400" cy="0"/>
          </a:xfrm>
          <a:prstGeom prst="straightConnector1">
            <a:avLst/>
          </a:prstGeom>
          <a:noFill/>
          <a:ln w="12700" cap="flat" cmpd="sng">
            <a:solidFill>
              <a:srgbClr val="353C45"/>
            </a:solidFill>
            <a:prstDash val="solid"/>
            <a:miter lim="800000"/>
            <a:headEnd type="none" w="sm" len="sm"/>
            <a:tailEnd type="none" w="sm" len="sm"/>
          </a:ln>
        </p:spPr>
      </p:cxnSp>
      <p:sp>
        <p:nvSpPr>
          <p:cNvPr id="2219" name="Google Shape;2219;gbdc4137b2a_1_200"/>
          <p:cNvSpPr/>
          <p:nvPr/>
        </p:nvSpPr>
        <p:spPr>
          <a:xfrm>
            <a:off x="3907940" y="1252200"/>
            <a:ext cx="1600200" cy="35742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89217" algn="l" rtl="0">
              <a:lnSpc>
                <a:spcPct val="100000"/>
              </a:lnSpc>
              <a:spcBef>
                <a:spcPts val="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Service Desk</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Central help desk </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Deskside support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a:solidFill>
                  <a:srgbClr val="000000"/>
                </a:solidFill>
                <a:latin typeface="Calibri"/>
                <a:ea typeface="Calibri"/>
                <a:cs typeface="Calibri"/>
                <a:sym typeface="Calibri"/>
              </a:rPr>
              <a:t>Tech bar support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a:solidFill>
                  <a:srgbClr val="000000"/>
                </a:solidFill>
                <a:latin typeface="Calibri"/>
                <a:ea typeface="Calibri"/>
                <a:cs typeface="Calibri"/>
                <a:sym typeface="Calibri"/>
              </a:rPr>
              <a:t>IT knowledge mgmt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a:solidFill>
                  <a:srgbClr val="000000"/>
                </a:solidFill>
                <a:latin typeface="Calibri"/>
                <a:ea typeface="Calibri"/>
                <a:cs typeface="Calibri"/>
                <a:sym typeface="Calibri"/>
              </a:rPr>
              <a:t>Request fulfillment</a:t>
            </a:r>
            <a:endParaRPr sz="800" b="0" i="0" u="none" strike="noStrike" cap="none">
              <a:solidFill>
                <a:srgbClr val="000000"/>
              </a:solidFill>
              <a:latin typeface="Arial"/>
              <a:ea typeface="Arial"/>
              <a:cs typeface="Arial"/>
              <a:sym typeface="Arial"/>
            </a:endParaRPr>
          </a:p>
          <a:p>
            <a:pPr marL="115887" marR="0" lvl="1" indent="-89217" algn="l" rtl="0">
              <a:lnSpc>
                <a:spcPct val="100000"/>
              </a:lnSpc>
              <a:spcBef>
                <a:spcPts val="30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Application Support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Tier 2 app support (by app)</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Tier 3 app support</a:t>
            </a:r>
            <a:endParaRPr sz="800" b="0" i="0" u="none" strike="noStrike" cap="none">
              <a:solidFill>
                <a:srgbClr val="000000"/>
              </a:solidFill>
              <a:latin typeface="Arial"/>
              <a:ea typeface="Arial"/>
              <a:cs typeface="Arial"/>
              <a:sym typeface="Arial"/>
            </a:endParaRPr>
          </a:p>
          <a:p>
            <a:pPr marL="115887" marR="0" lvl="1" indent="-89217" algn="l" rtl="0">
              <a:lnSpc>
                <a:spcPct val="100000"/>
              </a:lnSpc>
              <a:spcBef>
                <a:spcPts val="30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IT Training</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Off-the-shelf productivity training</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Business application training</a:t>
            </a:r>
            <a:endParaRPr sz="800" b="0" i="0" u="none" strike="noStrike" cap="none">
              <a:solidFill>
                <a:srgbClr val="000000"/>
              </a:solidFill>
              <a:latin typeface="Arial"/>
              <a:ea typeface="Arial"/>
              <a:cs typeface="Arial"/>
              <a:sym typeface="Arial"/>
            </a:endParaRPr>
          </a:p>
          <a:p>
            <a:pPr marL="115887" marR="0" lvl="1" indent="-89217" algn="l" rtl="0">
              <a:lnSpc>
                <a:spcPct val="100000"/>
              </a:lnSpc>
              <a:spcBef>
                <a:spcPts val="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Central Print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Bill/invoice print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Publications</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Automated post processing</a:t>
            </a:r>
            <a:endParaRPr sz="800" b="0" i="0" u="none" strike="noStrike" cap="none">
              <a:solidFill>
                <a:srgbClr val="000000"/>
              </a:solidFill>
              <a:latin typeface="Arial"/>
              <a:ea typeface="Arial"/>
              <a:cs typeface="Arial"/>
              <a:sym typeface="Arial"/>
            </a:endParaRPr>
          </a:p>
        </p:txBody>
      </p:sp>
      <p:sp>
        <p:nvSpPr>
          <p:cNvPr id="2220" name="Google Shape;2220;gbdc4137b2a_1_200"/>
          <p:cNvSpPr/>
          <p:nvPr/>
        </p:nvSpPr>
        <p:spPr>
          <a:xfrm>
            <a:off x="5632402" y="949625"/>
            <a:ext cx="1600179" cy="3931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p:txBody>
      </p:sp>
      <p:grpSp>
        <p:nvGrpSpPr>
          <p:cNvPr id="2221" name="Google Shape;2221;gbdc4137b2a_1_200"/>
          <p:cNvGrpSpPr/>
          <p:nvPr/>
        </p:nvGrpSpPr>
        <p:grpSpPr>
          <a:xfrm>
            <a:off x="5634100" y="988434"/>
            <a:ext cx="1600044" cy="204275"/>
            <a:chOff x="210279" y="1177627"/>
            <a:chExt cx="705300" cy="239872"/>
          </a:xfrm>
        </p:grpSpPr>
        <p:sp>
          <p:nvSpPr>
            <p:cNvPr id="2222" name="Google Shape;2222;gbdc4137b2a_1_200"/>
            <p:cNvSpPr/>
            <p:nvPr/>
          </p:nvSpPr>
          <p:spPr>
            <a:xfrm>
              <a:off x="210279" y="1177627"/>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353C45"/>
                  </a:solidFill>
                  <a:latin typeface="Calibri"/>
                  <a:ea typeface="Calibri"/>
                  <a:cs typeface="Calibri"/>
                  <a:sym typeface="Calibri"/>
                </a:rPr>
                <a:t>Operations</a:t>
              </a:r>
              <a:endParaRPr sz="1400" b="0" i="0" u="none" strike="noStrike" cap="none">
                <a:solidFill>
                  <a:srgbClr val="000000"/>
                </a:solidFill>
                <a:latin typeface="Arial"/>
                <a:ea typeface="Arial"/>
                <a:cs typeface="Arial"/>
                <a:sym typeface="Arial"/>
              </a:endParaRPr>
            </a:p>
          </p:txBody>
        </p:sp>
        <p:cxnSp>
          <p:nvCxnSpPr>
            <p:cNvPr id="2223" name="Google Shape;2223;gbdc4137b2a_1_200"/>
            <p:cNvCxnSpPr/>
            <p:nvPr/>
          </p:nvCxnSpPr>
          <p:spPr>
            <a:xfrm>
              <a:off x="212075" y="1417499"/>
              <a:ext cx="699000" cy="0"/>
            </a:xfrm>
            <a:prstGeom prst="straightConnector1">
              <a:avLst/>
            </a:prstGeom>
            <a:noFill/>
            <a:ln w="12700" cap="flat" cmpd="sng">
              <a:solidFill>
                <a:srgbClr val="353C45"/>
              </a:solidFill>
              <a:prstDash val="solid"/>
              <a:miter lim="800000"/>
              <a:headEnd type="none" w="sm" len="sm"/>
              <a:tailEnd type="none" w="sm" len="sm"/>
            </a:ln>
          </p:spPr>
        </p:cxnSp>
      </p:grpSp>
      <p:sp>
        <p:nvSpPr>
          <p:cNvPr id="2224" name="Google Shape;2224;gbdc4137b2a_1_200"/>
          <p:cNvSpPr/>
          <p:nvPr/>
        </p:nvSpPr>
        <p:spPr>
          <a:xfrm>
            <a:off x="5640085" y="1269750"/>
            <a:ext cx="1600179" cy="3611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89217" algn="l" rtl="0">
              <a:lnSpc>
                <a:spcPct val="100000"/>
              </a:lnSpc>
              <a:spcBef>
                <a:spcPts val="0"/>
              </a:spcBef>
              <a:spcAft>
                <a:spcPts val="0"/>
              </a:spcAft>
              <a:buClr>
                <a:srgbClr val="353C45"/>
              </a:buClr>
              <a:buSzPts val="800"/>
              <a:buFont typeface="Noto Sans Symbols"/>
              <a:buChar char="•"/>
            </a:pPr>
            <a:r>
              <a:rPr lang="en-US" sz="800" b="0" i="0" u="none" strike="noStrike" cap="none" dirty="0">
                <a:solidFill>
                  <a:srgbClr val="353C45"/>
                </a:solidFill>
                <a:latin typeface="Calibri"/>
                <a:ea typeface="Calibri"/>
                <a:cs typeface="Calibri"/>
                <a:sym typeface="Calibri"/>
              </a:rPr>
              <a:t>IT Service Management</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Incident </a:t>
            </a:r>
            <a:r>
              <a:rPr lang="en-US" sz="800" b="0" i="1" u="none" strike="noStrike" cap="none" dirty="0" err="1">
                <a:solidFill>
                  <a:srgbClr val="000000"/>
                </a:solidFill>
                <a:latin typeface="Calibri"/>
                <a:ea typeface="Calibri"/>
                <a:cs typeface="Calibri"/>
                <a:sym typeface="Calibri"/>
              </a:rPr>
              <a:t>mgmt</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Problem </a:t>
            </a:r>
            <a:r>
              <a:rPr lang="en-US" sz="800" b="0" i="1" u="none" strike="noStrike" cap="none" dirty="0" err="1">
                <a:solidFill>
                  <a:srgbClr val="000000"/>
                </a:solidFill>
                <a:latin typeface="Calibri"/>
                <a:ea typeface="Calibri"/>
                <a:cs typeface="Calibri"/>
                <a:sym typeface="Calibri"/>
              </a:rPr>
              <a:t>mgmt</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Change </a:t>
            </a:r>
            <a:r>
              <a:rPr lang="en-US" sz="800" b="0" i="1" u="none" strike="noStrike" cap="none" dirty="0" err="1">
                <a:solidFill>
                  <a:srgbClr val="000000"/>
                </a:solidFill>
                <a:latin typeface="Calibri"/>
                <a:ea typeface="Calibri"/>
                <a:cs typeface="Calibri"/>
                <a:sym typeface="Calibri"/>
              </a:rPr>
              <a:t>mgmt</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Asset </a:t>
            </a:r>
            <a:r>
              <a:rPr lang="en-US" sz="800" b="0" i="1" u="none" strike="noStrike" cap="none" dirty="0" err="1">
                <a:solidFill>
                  <a:srgbClr val="000000"/>
                </a:solidFill>
                <a:latin typeface="Calibri"/>
                <a:ea typeface="Calibri"/>
                <a:cs typeface="Calibri"/>
                <a:sym typeface="Calibri"/>
              </a:rPr>
              <a:t>mgmt</a:t>
            </a:r>
            <a:r>
              <a:rPr lang="en-US" sz="800" b="0" i="1" u="none" strike="noStrike" cap="none" dirty="0">
                <a:solidFill>
                  <a:srgbClr val="000000"/>
                </a:solidFill>
                <a:latin typeface="Calibri"/>
                <a:ea typeface="Calibri"/>
                <a:cs typeface="Calibri"/>
                <a:sym typeface="Calibri"/>
              </a:rPr>
              <a:t> (CMDB)</a:t>
            </a:r>
            <a:endParaRPr sz="800" b="0" i="1" u="none" strike="noStrike" cap="none" dirty="0">
              <a:solidFill>
                <a:srgbClr val="0070C0"/>
              </a:solidFill>
              <a:latin typeface="Calibri"/>
              <a:ea typeface="Calibri"/>
              <a:cs typeface="Calibri"/>
              <a:sym typeface="Calibri"/>
            </a:endParaRPr>
          </a:p>
          <a:p>
            <a:pPr marL="115887" marR="0" lvl="1" indent="-89217" algn="l" rtl="0">
              <a:lnSpc>
                <a:spcPct val="100000"/>
              </a:lnSpc>
              <a:spcBef>
                <a:spcPts val="300"/>
              </a:spcBef>
              <a:spcAft>
                <a:spcPts val="0"/>
              </a:spcAft>
              <a:buClr>
                <a:srgbClr val="353C45"/>
              </a:buClr>
              <a:buSzPts val="800"/>
              <a:buFont typeface="Noto Sans Symbols"/>
              <a:buChar char="•"/>
            </a:pPr>
            <a:r>
              <a:rPr lang="en-US" sz="800" b="0" i="0" u="none" strike="noStrike" cap="none" dirty="0">
                <a:solidFill>
                  <a:srgbClr val="353C45"/>
                </a:solidFill>
                <a:latin typeface="Calibri"/>
                <a:ea typeface="Calibri"/>
                <a:cs typeface="Calibri"/>
                <a:sym typeface="Calibri"/>
              </a:rPr>
              <a:t>Event Management</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Network monitoring</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System monitoring</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Application monitoring</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Usage analytics</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Logging analytics</a:t>
            </a:r>
            <a:endParaRPr sz="800" b="0" i="0" u="none" strike="noStrike" cap="none" dirty="0">
              <a:solidFill>
                <a:srgbClr val="000000"/>
              </a:solidFill>
              <a:latin typeface="Arial"/>
              <a:ea typeface="Arial"/>
              <a:cs typeface="Arial"/>
              <a:sym typeface="Arial"/>
            </a:endParaRPr>
          </a:p>
          <a:p>
            <a:pPr marL="115887" marR="0" lvl="1" indent="-89217" algn="l" rtl="0">
              <a:lnSpc>
                <a:spcPct val="100000"/>
              </a:lnSpc>
              <a:spcBef>
                <a:spcPts val="300"/>
              </a:spcBef>
              <a:spcAft>
                <a:spcPts val="0"/>
              </a:spcAft>
              <a:buClr>
                <a:srgbClr val="353C45"/>
              </a:buClr>
              <a:buSzPts val="800"/>
              <a:buFont typeface="Noto Sans Symbols"/>
              <a:buChar char="•"/>
            </a:pPr>
            <a:r>
              <a:rPr lang="en-US" sz="800" b="0" i="0" u="none" strike="noStrike" cap="none" dirty="0">
                <a:solidFill>
                  <a:srgbClr val="353C45"/>
                </a:solidFill>
                <a:latin typeface="Calibri"/>
                <a:ea typeface="Calibri"/>
                <a:cs typeface="Calibri"/>
                <a:sym typeface="Calibri"/>
              </a:rPr>
              <a:t>Scheduling</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Batch processing</a:t>
            </a:r>
            <a:endParaRPr sz="800" b="0" i="0" u="none" strike="noStrike" cap="none" dirty="0">
              <a:solidFill>
                <a:srgbClr val="000000"/>
              </a:solidFill>
              <a:latin typeface="Arial"/>
              <a:ea typeface="Arial"/>
              <a:cs typeface="Arial"/>
              <a:sym typeface="Arial"/>
            </a:endParaRPr>
          </a:p>
          <a:p>
            <a:pPr marL="115887" marR="0" lvl="1" indent="-89217" algn="l" rtl="0">
              <a:lnSpc>
                <a:spcPct val="100000"/>
              </a:lnSpc>
              <a:spcBef>
                <a:spcPts val="0"/>
              </a:spcBef>
              <a:spcAft>
                <a:spcPts val="0"/>
              </a:spcAft>
              <a:buClr>
                <a:srgbClr val="000000"/>
              </a:buClr>
              <a:buSzPts val="800"/>
              <a:buFont typeface="Noto Sans Symbols"/>
              <a:buChar char="•"/>
            </a:pPr>
            <a:r>
              <a:rPr lang="en-US" sz="800" b="0" i="0" u="none" strike="noStrike" cap="none" dirty="0">
                <a:solidFill>
                  <a:srgbClr val="000000"/>
                </a:solidFill>
                <a:latin typeface="Calibri"/>
                <a:ea typeface="Calibri"/>
                <a:cs typeface="Calibri"/>
                <a:sym typeface="Calibri"/>
              </a:rPr>
              <a:t>Capacity Management</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Storage capacity</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Compute capacity</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Data Center capacity</a:t>
            </a:r>
            <a:endParaRPr sz="800" b="0" i="0" u="none" strike="noStrike" cap="none" dirty="0">
              <a:solidFill>
                <a:srgbClr val="000000"/>
              </a:solidFill>
              <a:latin typeface="Arial"/>
              <a:ea typeface="Arial"/>
              <a:cs typeface="Arial"/>
              <a:sym typeface="Arial"/>
            </a:endParaRPr>
          </a:p>
          <a:p>
            <a:pPr marL="115887" marR="0" lvl="1" indent="-89217" algn="l" rtl="0">
              <a:lnSpc>
                <a:spcPct val="100000"/>
              </a:lnSpc>
              <a:spcBef>
                <a:spcPts val="0"/>
              </a:spcBef>
              <a:spcAft>
                <a:spcPts val="0"/>
              </a:spcAft>
              <a:buClr>
                <a:srgbClr val="353C45"/>
              </a:buClr>
              <a:buSzPts val="800"/>
              <a:buFont typeface="Noto Sans Symbols"/>
              <a:buChar char="•"/>
            </a:pPr>
            <a:r>
              <a:rPr lang="en-US" sz="800" b="0" i="0" u="none" strike="noStrike" cap="none" dirty="0">
                <a:solidFill>
                  <a:srgbClr val="353C45"/>
                </a:solidFill>
                <a:latin typeface="Calibri"/>
                <a:ea typeface="Calibri"/>
                <a:cs typeface="Calibri"/>
                <a:sym typeface="Calibri"/>
              </a:rPr>
              <a:t>Deployment &amp; Administration</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Software distribution </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Config administration</a:t>
            </a:r>
            <a:endParaRPr sz="8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800"/>
              <a:buFont typeface="Arial"/>
              <a:buChar char="•"/>
            </a:pPr>
            <a:r>
              <a:rPr lang="en-US" sz="800" b="0" i="1" u="none" strike="noStrike" cap="none" dirty="0">
                <a:solidFill>
                  <a:srgbClr val="000000"/>
                </a:solidFill>
                <a:latin typeface="Calibri"/>
                <a:ea typeface="Calibri"/>
                <a:cs typeface="Calibri"/>
                <a:sym typeface="Calibri"/>
              </a:rPr>
              <a:t>Patch </a:t>
            </a:r>
            <a:r>
              <a:rPr lang="en-US" sz="800" b="0" i="1" u="none" strike="noStrike" cap="none" dirty="0" err="1">
                <a:solidFill>
                  <a:srgbClr val="000000"/>
                </a:solidFill>
                <a:latin typeface="Calibri"/>
                <a:ea typeface="Calibri"/>
                <a:cs typeface="Calibri"/>
                <a:sym typeface="Calibri"/>
              </a:rPr>
              <a:t>mgmt</a:t>
            </a:r>
            <a:endParaRPr sz="800" b="0" i="0" u="none" strike="noStrike" cap="none" dirty="0">
              <a:solidFill>
                <a:srgbClr val="000000"/>
              </a:solidFill>
              <a:latin typeface="Arial"/>
              <a:ea typeface="Arial"/>
              <a:cs typeface="Arial"/>
              <a:sym typeface="Arial"/>
            </a:endParaRPr>
          </a:p>
        </p:txBody>
      </p:sp>
      <p:sp>
        <p:nvSpPr>
          <p:cNvPr id="2225" name="Google Shape;2225;gbdc4137b2a_1_200"/>
          <p:cNvSpPr/>
          <p:nvPr/>
        </p:nvSpPr>
        <p:spPr>
          <a:xfrm>
            <a:off x="7348927" y="949650"/>
            <a:ext cx="1428230" cy="3931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p:txBody>
      </p:sp>
      <p:grpSp>
        <p:nvGrpSpPr>
          <p:cNvPr id="2226" name="Google Shape;2226;gbdc4137b2a_1_200"/>
          <p:cNvGrpSpPr/>
          <p:nvPr/>
        </p:nvGrpSpPr>
        <p:grpSpPr>
          <a:xfrm>
            <a:off x="7364320" y="988434"/>
            <a:ext cx="1411097" cy="200941"/>
            <a:chOff x="203432" y="1177612"/>
            <a:chExt cx="662052" cy="235957"/>
          </a:xfrm>
        </p:grpSpPr>
        <p:sp>
          <p:nvSpPr>
            <p:cNvPr id="2227" name="Google Shape;2227;gbdc4137b2a_1_200"/>
            <p:cNvSpPr/>
            <p:nvPr/>
          </p:nvSpPr>
          <p:spPr>
            <a:xfrm>
              <a:off x="204583" y="1177612"/>
              <a:ext cx="6609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Calibri"/>
                  <a:ea typeface="Calibri"/>
                  <a:cs typeface="Calibri"/>
                  <a:sym typeface="Calibri"/>
                </a:rPr>
                <a:t>Security &amp; Compliance</a:t>
              </a:r>
              <a:endParaRPr sz="1400" b="0" i="0" u="none" strike="noStrike" cap="none">
                <a:solidFill>
                  <a:srgbClr val="000000"/>
                </a:solidFill>
                <a:latin typeface="Arial"/>
                <a:ea typeface="Arial"/>
                <a:cs typeface="Arial"/>
                <a:sym typeface="Arial"/>
              </a:endParaRPr>
            </a:p>
          </p:txBody>
        </p:sp>
        <p:cxnSp>
          <p:nvCxnSpPr>
            <p:cNvPr id="2228" name="Google Shape;2228;gbdc4137b2a_1_200"/>
            <p:cNvCxnSpPr/>
            <p:nvPr/>
          </p:nvCxnSpPr>
          <p:spPr>
            <a:xfrm rot="10800000" flipH="1">
              <a:off x="203432" y="1411769"/>
              <a:ext cx="658800" cy="1800"/>
            </a:xfrm>
            <a:prstGeom prst="straightConnector1">
              <a:avLst/>
            </a:prstGeom>
            <a:noFill/>
            <a:ln w="12700" cap="flat" cmpd="sng">
              <a:solidFill>
                <a:srgbClr val="353C45"/>
              </a:solidFill>
              <a:prstDash val="solid"/>
              <a:miter lim="800000"/>
              <a:headEnd type="none" w="sm" len="sm"/>
              <a:tailEnd type="none" w="sm" len="sm"/>
            </a:ln>
          </p:spPr>
        </p:cxnSp>
      </p:grpSp>
      <p:sp>
        <p:nvSpPr>
          <p:cNvPr id="2229" name="Google Shape;2229;gbdc4137b2a_1_200"/>
          <p:cNvSpPr/>
          <p:nvPr/>
        </p:nvSpPr>
        <p:spPr>
          <a:xfrm>
            <a:off x="7363095" y="1269775"/>
            <a:ext cx="1451700" cy="3611700"/>
          </a:xfrm>
          <a:prstGeom prst="rect">
            <a:avLst/>
          </a:prstGeom>
          <a:noFill/>
          <a:ln>
            <a:noFill/>
          </a:ln>
          <a:effectLst>
            <a:outerShdw sx="0" sy="0" rotWithShape="0">
              <a:srgbClr val="000000"/>
            </a:outerShdw>
          </a:effectLst>
        </p:spPr>
        <p:txBody>
          <a:bodyPr spcFirstLastPara="1" wrap="square" lIns="0" tIns="36575" rIns="0" bIns="36575" anchor="t" anchorCtr="0">
            <a:noAutofit/>
          </a:bodyPr>
          <a:lstStyle/>
          <a:p>
            <a:pPr marL="115887" marR="0" lvl="1" indent="-112712" algn="l" rtl="0">
              <a:lnSpc>
                <a:spcPct val="100000"/>
              </a:lnSpc>
              <a:spcBef>
                <a:spcPts val="0"/>
              </a:spcBef>
              <a:spcAft>
                <a:spcPts val="0"/>
              </a:spcAft>
              <a:buClr>
                <a:schemeClr val="lt1"/>
              </a:buClr>
              <a:buSzPts val="910"/>
              <a:buFont typeface="Noto Sans Symbols"/>
              <a:buChar char="•"/>
            </a:pPr>
            <a:r>
              <a:rPr lang="en-US" sz="700" b="0" i="1" u="none" strike="noStrike" cap="none" dirty="0">
                <a:solidFill>
                  <a:schemeClr val="lt1"/>
                </a:solidFill>
                <a:latin typeface="Calibri"/>
                <a:ea typeface="Calibri"/>
                <a:cs typeface="Calibri"/>
                <a:sym typeface="Calibri"/>
              </a:rPr>
              <a:t>I</a:t>
            </a:r>
            <a:r>
              <a:rPr lang="en-US" sz="600" b="0" i="1" u="none" strike="noStrike" cap="none" dirty="0">
                <a:solidFill>
                  <a:schemeClr val="lt1"/>
                </a:solidFill>
                <a:latin typeface="Calibri"/>
                <a:ea typeface="Calibri"/>
                <a:cs typeface="Calibri"/>
                <a:sym typeface="Calibri"/>
              </a:rPr>
              <a:t>dentity &amp; Access Management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Authentication/Authorization</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Identity Management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Identity Governance &amp; Administration</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Privileged Access Management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Certificate Management</a:t>
            </a:r>
            <a:endParaRPr sz="600" b="0" i="0" u="none" strike="noStrike" cap="none" dirty="0">
              <a:solidFill>
                <a:srgbClr val="000000"/>
              </a:solidFill>
              <a:latin typeface="Arial"/>
              <a:ea typeface="Arial"/>
              <a:cs typeface="Arial"/>
              <a:sym typeface="Arial"/>
            </a:endParaRPr>
          </a:p>
          <a:p>
            <a:pPr marL="115887" marR="0" lvl="1" indent="-93027" algn="l" rtl="0">
              <a:lnSpc>
                <a:spcPct val="100000"/>
              </a:lnSpc>
              <a:spcBef>
                <a:spcPts val="0"/>
              </a:spcBef>
              <a:spcAft>
                <a:spcPts val="0"/>
              </a:spcAft>
              <a:buClr>
                <a:schemeClr val="lt1"/>
              </a:buClr>
              <a:buSzPts val="600"/>
              <a:buFont typeface="Noto Sans Symbols"/>
              <a:buChar char="•"/>
            </a:pPr>
            <a:r>
              <a:rPr lang="en-US" sz="600" b="0" i="1" u="none" strike="noStrike" cap="none" dirty="0">
                <a:solidFill>
                  <a:schemeClr val="lt1"/>
                </a:solidFill>
                <a:latin typeface="Calibri"/>
                <a:ea typeface="Calibri"/>
                <a:cs typeface="Calibri"/>
                <a:sym typeface="Calibri"/>
              </a:rPr>
              <a:t>Security Awareness</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Security Training </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Security Advisory</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Security Policies and procedures</a:t>
            </a:r>
            <a:endParaRPr sz="600" b="0" i="0" u="none" strike="noStrike" cap="none" dirty="0">
              <a:solidFill>
                <a:srgbClr val="000000"/>
              </a:solidFill>
              <a:latin typeface="Arial"/>
              <a:ea typeface="Arial"/>
              <a:cs typeface="Arial"/>
              <a:sym typeface="Arial"/>
            </a:endParaRPr>
          </a:p>
          <a:p>
            <a:pPr marL="115887" marR="0" lvl="1" indent="-93027" algn="l" rtl="0">
              <a:lnSpc>
                <a:spcPct val="100000"/>
              </a:lnSpc>
              <a:spcBef>
                <a:spcPts val="0"/>
              </a:spcBef>
              <a:spcAft>
                <a:spcPts val="0"/>
              </a:spcAft>
              <a:buClr>
                <a:schemeClr val="lt1"/>
              </a:buClr>
              <a:buSzPts val="600"/>
              <a:buFont typeface="Noto Sans Symbols"/>
              <a:buChar char="•"/>
            </a:pPr>
            <a:r>
              <a:rPr lang="en-US" sz="600" b="0" i="1" u="none" strike="noStrike" cap="none" dirty="0">
                <a:solidFill>
                  <a:schemeClr val="lt1"/>
                </a:solidFill>
                <a:latin typeface="Calibri"/>
                <a:ea typeface="Calibri"/>
                <a:cs typeface="Calibri"/>
                <a:sym typeface="Calibri"/>
              </a:rPr>
              <a:t>Cyber Security &amp; Incident Response</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Cyber Security Monitoring</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Security Incident Response</a:t>
            </a:r>
            <a:endParaRPr sz="600" b="0" i="0" u="none" strike="noStrike" cap="none" dirty="0">
              <a:solidFill>
                <a:srgbClr val="000000"/>
              </a:solidFill>
              <a:latin typeface="Arial"/>
              <a:ea typeface="Arial"/>
              <a:cs typeface="Arial"/>
              <a:sym typeface="Arial"/>
            </a:endParaRPr>
          </a:p>
          <a:p>
            <a:pPr marL="115887" marR="0" lvl="1" indent="-93027" algn="l" rtl="0">
              <a:lnSpc>
                <a:spcPct val="100000"/>
              </a:lnSpc>
              <a:spcBef>
                <a:spcPts val="0"/>
              </a:spcBef>
              <a:spcAft>
                <a:spcPts val="0"/>
              </a:spcAft>
              <a:buClr>
                <a:schemeClr val="lt1"/>
              </a:buClr>
              <a:buSzPts val="600"/>
              <a:buFont typeface="Noto Sans Symbols"/>
              <a:buChar char="•"/>
            </a:pPr>
            <a:r>
              <a:rPr lang="en-US" sz="600" b="0" i="1" u="none" strike="noStrike" cap="none" dirty="0">
                <a:solidFill>
                  <a:schemeClr val="lt1"/>
                </a:solidFill>
                <a:latin typeface="Calibri"/>
                <a:ea typeface="Calibri"/>
                <a:cs typeface="Calibri"/>
                <a:sym typeface="Calibri"/>
              </a:rPr>
              <a:t>Threat &amp; Vulnerability Management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Application Vulnerability Management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Infrastructure Vulnerability Management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Network/Endpoint Security</a:t>
            </a:r>
            <a:endParaRPr sz="600" b="0" i="0" u="none" strike="noStrike" cap="none" dirty="0">
              <a:solidFill>
                <a:srgbClr val="000000"/>
              </a:solidFill>
              <a:latin typeface="Arial"/>
              <a:ea typeface="Arial"/>
              <a:cs typeface="Arial"/>
              <a:sym typeface="Arial"/>
            </a:endParaRPr>
          </a:p>
          <a:p>
            <a:pPr marL="115887" marR="0" lvl="1" indent="-93027" algn="l" rtl="0">
              <a:lnSpc>
                <a:spcPct val="100000"/>
              </a:lnSpc>
              <a:spcBef>
                <a:spcPts val="0"/>
              </a:spcBef>
              <a:spcAft>
                <a:spcPts val="0"/>
              </a:spcAft>
              <a:buClr>
                <a:schemeClr val="lt1"/>
              </a:buClr>
              <a:buSzPts val="600"/>
              <a:buFont typeface="Noto Sans Symbols"/>
              <a:buChar char="•"/>
            </a:pPr>
            <a:r>
              <a:rPr lang="en-US" sz="600" b="0" i="1" u="none" strike="noStrike" cap="none" dirty="0">
                <a:solidFill>
                  <a:schemeClr val="lt1"/>
                </a:solidFill>
                <a:latin typeface="Calibri"/>
                <a:ea typeface="Calibri"/>
                <a:cs typeface="Calibri"/>
                <a:sym typeface="Calibri"/>
              </a:rPr>
              <a:t>Data Privacy &amp; Security</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Data Classification &amp; identification</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Data loss prevention</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Data encryption</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0" u="none" strike="noStrike" cap="none" dirty="0">
                <a:solidFill>
                  <a:schemeClr val="lt1"/>
                </a:solidFill>
                <a:latin typeface="Calibri"/>
                <a:ea typeface="Calibri"/>
                <a:cs typeface="Calibri"/>
                <a:sym typeface="Calibri"/>
              </a:rPr>
              <a:t>Database security</a:t>
            </a:r>
            <a:endParaRPr sz="600" b="0" i="0" u="none" strike="noStrike" cap="none" dirty="0">
              <a:solidFill>
                <a:srgbClr val="000000"/>
              </a:solidFill>
              <a:latin typeface="Arial"/>
              <a:ea typeface="Arial"/>
              <a:cs typeface="Arial"/>
              <a:sym typeface="Arial"/>
            </a:endParaRPr>
          </a:p>
          <a:p>
            <a:pPr marL="115887" marR="0" lvl="1" indent="-93027" algn="l" rtl="0">
              <a:lnSpc>
                <a:spcPct val="100000"/>
              </a:lnSpc>
              <a:spcBef>
                <a:spcPts val="0"/>
              </a:spcBef>
              <a:spcAft>
                <a:spcPts val="0"/>
              </a:spcAft>
              <a:buClr>
                <a:srgbClr val="000000"/>
              </a:buClr>
              <a:buSzPts val="600"/>
              <a:buFont typeface="Noto Sans Symbols"/>
              <a:buChar char="•"/>
            </a:pPr>
            <a:r>
              <a:rPr lang="en-US" sz="600" b="0" i="0" u="none" strike="noStrike" cap="none" dirty="0">
                <a:solidFill>
                  <a:srgbClr val="000000"/>
                </a:solidFill>
                <a:latin typeface="Calibri"/>
                <a:ea typeface="Calibri"/>
                <a:cs typeface="Calibri"/>
                <a:sym typeface="Calibri"/>
              </a:rPr>
              <a:t>Governance, Risk &amp; Compliance</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Risk </a:t>
            </a:r>
            <a:r>
              <a:rPr lang="en-US" sz="600" b="0" i="1" u="none" strike="noStrike" cap="none" dirty="0" err="1">
                <a:solidFill>
                  <a:srgbClr val="000000"/>
                </a:solidFill>
                <a:latin typeface="Calibri"/>
                <a:ea typeface="Calibri"/>
                <a:cs typeface="Calibri"/>
                <a:sym typeface="Calibri"/>
              </a:rPr>
              <a:t>mgmt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Policy </a:t>
            </a:r>
            <a:r>
              <a:rPr lang="en-US" sz="600" b="0" i="1" u="none" strike="noStrike" cap="none" dirty="0" err="1">
                <a:solidFill>
                  <a:srgbClr val="000000"/>
                </a:solidFill>
                <a:latin typeface="Calibri"/>
                <a:ea typeface="Calibri"/>
                <a:cs typeface="Calibri"/>
                <a:sym typeface="Calibri"/>
              </a:rPr>
              <a:t>mgmt</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Policy tracking</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600"/>
              <a:buFont typeface="Arial"/>
              <a:buChar char="•"/>
            </a:pPr>
            <a:r>
              <a:rPr lang="en-US" sz="600" b="0" i="1" u="none" strike="noStrike" cap="none" dirty="0">
                <a:solidFill>
                  <a:schemeClr val="lt1"/>
                </a:solidFill>
                <a:latin typeface="Calibri"/>
                <a:ea typeface="Calibri"/>
                <a:cs typeface="Calibri"/>
                <a:sym typeface="Calibri"/>
              </a:rPr>
              <a:t>Data governance</a:t>
            </a:r>
            <a:endParaRPr sz="600" b="0" i="0" u="none" strike="noStrike" cap="none" dirty="0">
              <a:solidFill>
                <a:srgbClr val="000000"/>
              </a:solidFill>
              <a:latin typeface="Arial"/>
              <a:ea typeface="Arial"/>
              <a:cs typeface="Arial"/>
              <a:sym typeface="Arial"/>
            </a:endParaRPr>
          </a:p>
          <a:p>
            <a:pPr marL="115887" marR="0" lvl="1" indent="-93027" algn="l" rtl="0">
              <a:lnSpc>
                <a:spcPct val="100000"/>
              </a:lnSpc>
              <a:spcBef>
                <a:spcPts val="0"/>
              </a:spcBef>
              <a:spcAft>
                <a:spcPts val="0"/>
              </a:spcAft>
              <a:buClr>
                <a:srgbClr val="000000"/>
              </a:buClr>
              <a:buSzPts val="600"/>
              <a:buFont typeface="Noto Sans Symbols"/>
              <a:buChar char="•"/>
            </a:pPr>
            <a:r>
              <a:rPr lang="en-US" sz="600" b="0" i="0" u="none" strike="noStrike" cap="none" dirty="0">
                <a:solidFill>
                  <a:srgbClr val="000000"/>
                </a:solidFill>
                <a:latin typeface="Calibri"/>
                <a:ea typeface="Calibri"/>
                <a:cs typeface="Calibri"/>
                <a:sym typeface="Calibri"/>
              </a:rPr>
              <a:t>Business Continuity &amp; Disaster Recovery</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Business continuity policies</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Business resiliency plans</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DR procedures &amp; exercises</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DR facilities</a:t>
            </a:r>
            <a:endParaRPr sz="6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600"/>
              <a:buFont typeface="Arial"/>
              <a:buChar char="•"/>
            </a:pPr>
            <a:r>
              <a:rPr lang="en-US" sz="600" b="0" i="1" u="none" strike="noStrike" cap="none" dirty="0">
                <a:solidFill>
                  <a:srgbClr val="000000"/>
                </a:solidFill>
                <a:latin typeface="Calibri"/>
                <a:ea typeface="Calibri"/>
                <a:cs typeface="Calibri"/>
                <a:sym typeface="Calibri"/>
              </a:rPr>
              <a:t>Office continuity facilities</a:t>
            </a:r>
            <a:endParaRPr sz="600" b="0" i="0" u="none" strike="noStrike" cap="none" dirty="0">
              <a:solidFill>
                <a:srgbClr val="000000"/>
              </a:solidFill>
              <a:latin typeface="Arial"/>
              <a:ea typeface="Arial"/>
              <a:cs typeface="Arial"/>
              <a:sym typeface="Arial"/>
            </a:endParaRPr>
          </a:p>
        </p:txBody>
      </p:sp>
      <p:sp>
        <p:nvSpPr>
          <p:cNvPr id="2230" name="Google Shape;2230;gbdc4137b2a_1_200"/>
          <p:cNvSpPr/>
          <p:nvPr/>
        </p:nvSpPr>
        <p:spPr>
          <a:xfrm>
            <a:off x="2160711" y="949650"/>
            <a:ext cx="1600120" cy="39318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p:txBody>
      </p:sp>
      <p:grpSp>
        <p:nvGrpSpPr>
          <p:cNvPr id="2231" name="Google Shape;2231;gbdc4137b2a_1_200"/>
          <p:cNvGrpSpPr/>
          <p:nvPr/>
        </p:nvGrpSpPr>
        <p:grpSpPr>
          <a:xfrm>
            <a:off x="2161180" y="988425"/>
            <a:ext cx="1593335" cy="205834"/>
            <a:chOff x="213496" y="1177617"/>
            <a:chExt cx="840633" cy="241703"/>
          </a:xfrm>
        </p:grpSpPr>
        <p:sp>
          <p:nvSpPr>
            <p:cNvPr id="2232" name="Google Shape;2232;gbdc4137b2a_1_200"/>
            <p:cNvSpPr/>
            <p:nvPr/>
          </p:nvSpPr>
          <p:spPr>
            <a:xfrm>
              <a:off x="213496" y="1177617"/>
              <a:ext cx="8391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353C45"/>
                  </a:solidFill>
                  <a:latin typeface="Calibri"/>
                  <a:ea typeface="Calibri"/>
                  <a:cs typeface="Calibri"/>
                  <a:sym typeface="Calibri"/>
                </a:rPr>
                <a:t>Development</a:t>
              </a:r>
              <a:endParaRPr sz="1400" b="0" i="0" u="none" strike="noStrike" cap="none">
                <a:solidFill>
                  <a:srgbClr val="000000"/>
                </a:solidFill>
                <a:latin typeface="Arial"/>
                <a:ea typeface="Arial"/>
                <a:cs typeface="Arial"/>
                <a:sym typeface="Arial"/>
              </a:endParaRPr>
            </a:p>
          </p:txBody>
        </p:sp>
        <p:cxnSp>
          <p:nvCxnSpPr>
            <p:cNvPr id="2233" name="Google Shape;2233;gbdc4137b2a_1_200"/>
            <p:cNvCxnSpPr/>
            <p:nvPr/>
          </p:nvCxnSpPr>
          <p:spPr>
            <a:xfrm rot="10800000" flipH="1">
              <a:off x="215028" y="1407919"/>
              <a:ext cx="839100" cy="11400"/>
            </a:xfrm>
            <a:prstGeom prst="straightConnector1">
              <a:avLst/>
            </a:prstGeom>
            <a:noFill/>
            <a:ln w="12700" cap="flat" cmpd="sng">
              <a:solidFill>
                <a:srgbClr val="353C45"/>
              </a:solidFill>
              <a:prstDash val="solid"/>
              <a:miter lim="800000"/>
              <a:headEnd type="none" w="sm" len="sm"/>
              <a:tailEnd type="none" w="sm" len="sm"/>
            </a:ln>
          </p:spPr>
        </p:cxnSp>
      </p:grpSp>
      <p:sp>
        <p:nvSpPr>
          <p:cNvPr id="2234" name="Google Shape;2234;gbdc4137b2a_1_200"/>
          <p:cNvSpPr/>
          <p:nvPr/>
        </p:nvSpPr>
        <p:spPr>
          <a:xfrm>
            <a:off x="2160705" y="1269775"/>
            <a:ext cx="1600357" cy="3611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89217" algn="l" rtl="0">
              <a:lnSpc>
                <a:spcPct val="100000"/>
              </a:lnSpc>
              <a:spcBef>
                <a:spcPts val="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Design &amp; Development</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Custom build</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Package configuration</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SaaS configuration</a:t>
            </a:r>
            <a:endParaRPr sz="800" b="0" i="0" u="none" strike="noStrike" cap="none">
              <a:solidFill>
                <a:srgbClr val="000000"/>
              </a:solidFill>
              <a:latin typeface="Arial"/>
              <a:ea typeface="Arial"/>
              <a:cs typeface="Arial"/>
              <a:sym typeface="Arial"/>
            </a:endParaRPr>
          </a:p>
          <a:p>
            <a:pPr marL="115887" marR="0" lvl="1" indent="-89217" algn="l" rtl="0">
              <a:lnSpc>
                <a:spcPct val="100000"/>
              </a:lnSpc>
              <a:spcBef>
                <a:spcPts val="30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System Integration</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On-prem application integration</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SaaS integration</a:t>
            </a:r>
            <a:endParaRPr sz="800" b="0" i="0" u="none" strike="noStrike" cap="none">
              <a:solidFill>
                <a:srgbClr val="000000"/>
              </a:solidFill>
              <a:latin typeface="Arial"/>
              <a:ea typeface="Arial"/>
              <a:cs typeface="Arial"/>
              <a:sym typeface="Arial"/>
            </a:endParaRPr>
          </a:p>
          <a:p>
            <a:pPr marL="115887" marR="0" lvl="1" indent="-89217" algn="l" rtl="0">
              <a:lnSpc>
                <a:spcPct val="100000"/>
              </a:lnSpc>
              <a:spcBef>
                <a:spcPts val="300"/>
              </a:spcBef>
              <a:spcAft>
                <a:spcPts val="0"/>
              </a:spcAft>
              <a:buClr>
                <a:srgbClr val="353C45"/>
              </a:buClr>
              <a:buSzPts val="800"/>
              <a:buFont typeface="Noto Sans Symbols"/>
              <a:buChar char="•"/>
            </a:pPr>
            <a:r>
              <a:rPr lang="en-US" sz="800" b="0" i="0" u="none" strike="noStrike" cap="none">
                <a:solidFill>
                  <a:srgbClr val="353C45"/>
                </a:solidFill>
                <a:latin typeface="Calibri"/>
                <a:ea typeface="Calibri"/>
                <a:cs typeface="Calibri"/>
                <a:sym typeface="Calibri"/>
              </a:rPr>
              <a:t>Testing</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Functional testing</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Integration testing</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Performance testing</a:t>
            </a:r>
            <a:endParaRPr sz="8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800"/>
              <a:buFont typeface="Arial"/>
              <a:buChar char="•"/>
            </a:pPr>
            <a:r>
              <a:rPr lang="en-US" sz="800" b="0" i="1" u="none" strike="noStrike" cap="none">
                <a:solidFill>
                  <a:srgbClr val="353C45"/>
                </a:solidFill>
                <a:latin typeface="Calibri"/>
                <a:ea typeface="Calibri"/>
                <a:cs typeface="Calibri"/>
                <a:sym typeface="Calibri"/>
              </a:rPr>
              <a:t>Usability testing</a:t>
            </a:r>
            <a:endParaRPr sz="800" b="0" i="0" u="none" strike="noStrike" cap="none">
              <a:solidFill>
                <a:srgbClr val="000000"/>
              </a:solidFill>
              <a:latin typeface="Arial"/>
              <a:ea typeface="Arial"/>
              <a:cs typeface="Arial"/>
              <a:sym typeface="Arial"/>
            </a:endParaRPr>
          </a:p>
          <a:p>
            <a:pPr marL="171450" marR="0" lvl="2" indent="0" algn="l" rtl="0">
              <a:lnSpc>
                <a:spcPct val="100000"/>
              </a:lnSpc>
              <a:spcBef>
                <a:spcPts val="0"/>
              </a:spcBef>
              <a:spcAft>
                <a:spcPts val="0"/>
              </a:spcAft>
              <a:buClr>
                <a:srgbClr val="000000"/>
              </a:buClr>
              <a:buSzPts val="600"/>
              <a:buFont typeface="Arial"/>
              <a:buNone/>
            </a:pPr>
            <a:endParaRPr sz="600" b="0" i="1" u="none" strike="noStrike" cap="none">
              <a:solidFill>
                <a:srgbClr val="0070C0"/>
              </a:solidFill>
              <a:latin typeface="Calibri"/>
              <a:ea typeface="Calibri"/>
              <a:cs typeface="Calibri"/>
              <a:sym typeface="Calibri"/>
            </a:endParaRPr>
          </a:p>
          <a:p>
            <a:pPr marL="115887" marR="0" lvl="1" indent="-54923" algn="l" rtl="0">
              <a:lnSpc>
                <a:spcPct val="100000"/>
              </a:lnSpc>
              <a:spcBef>
                <a:spcPts val="0"/>
              </a:spcBef>
              <a:spcAft>
                <a:spcPts val="0"/>
              </a:spcAft>
              <a:buClr>
                <a:srgbClr val="FF661C"/>
              </a:buClr>
              <a:buSzPts val="910"/>
              <a:buFont typeface="Noto Sans Symbols"/>
              <a:buNone/>
            </a:pPr>
            <a:endParaRPr sz="700" b="0" i="0" u="none" strike="noStrike" cap="none">
              <a:solidFill>
                <a:srgbClr val="353C45"/>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sp>
        <p:nvSpPr>
          <p:cNvPr id="2240" name="Google Shape;2240;gbdc4137b2a_1_266"/>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Infrastructure Services</a:t>
            </a:r>
            <a:endParaRPr dirty="0"/>
          </a:p>
        </p:txBody>
      </p:sp>
      <p:sp>
        <p:nvSpPr>
          <p:cNvPr id="2241" name="Google Shape;2241;gbdc4137b2a_1_266" descr="Infrastructure Services consisting of&#10;Data Center; Network; Compute; Storage"/>
          <p:cNvSpPr/>
          <p:nvPr/>
        </p:nvSpPr>
        <p:spPr>
          <a:xfrm>
            <a:off x="74805" y="297180"/>
            <a:ext cx="8969700" cy="4682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42" name="Google Shape;2242;gbdc4137b2a_1_266"/>
          <p:cNvSpPr/>
          <p:nvPr/>
        </p:nvSpPr>
        <p:spPr>
          <a:xfrm>
            <a:off x="157111" y="655624"/>
            <a:ext cx="8826451" cy="3327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53C45"/>
                </a:solidFill>
                <a:latin typeface="Calibri"/>
                <a:ea typeface="Calibri"/>
                <a:cs typeface="Calibri"/>
                <a:sym typeface="Calibri"/>
              </a:rPr>
              <a:t>Infrastructure Services</a:t>
            </a:r>
            <a:endParaRPr sz="1600" b="0" i="1" u="none" strike="noStrike" cap="none">
              <a:solidFill>
                <a:srgbClr val="353C45"/>
              </a:solidFill>
              <a:latin typeface="Calibri"/>
              <a:ea typeface="Calibri"/>
              <a:cs typeface="Calibri"/>
              <a:sym typeface="Calibri"/>
            </a:endParaRPr>
          </a:p>
        </p:txBody>
      </p:sp>
      <p:sp>
        <p:nvSpPr>
          <p:cNvPr id="2243" name="Google Shape;2243;gbdc4137b2a_1_266"/>
          <p:cNvSpPr/>
          <p:nvPr/>
        </p:nvSpPr>
        <p:spPr>
          <a:xfrm>
            <a:off x="160020" y="929384"/>
            <a:ext cx="8813191" cy="392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244" name="Google Shape;2244;gbdc4137b2a_1_266"/>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grpSp>
        <p:nvGrpSpPr>
          <p:cNvPr id="2245" name="Google Shape;2245;gbdc4137b2a_1_266"/>
          <p:cNvGrpSpPr/>
          <p:nvPr/>
        </p:nvGrpSpPr>
        <p:grpSpPr>
          <a:xfrm>
            <a:off x="304800" y="962781"/>
            <a:ext cx="8534520" cy="3829932"/>
            <a:chOff x="304800" y="1027741"/>
            <a:chExt cx="8534520" cy="3759258"/>
          </a:xfrm>
        </p:grpSpPr>
        <p:sp>
          <p:nvSpPr>
            <p:cNvPr id="2246" name="Google Shape;2246;gbdc4137b2a_1_266"/>
            <p:cNvSpPr/>
            <p:nvPr/>
          </p:nvSpPr>
          <p:spPr>
            <a:xfrm>
              <a:off x="304800" y="1037828"/>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247" name="Google Shape;2247;gbdc4137b2a_1_266"/>
            <p:cNvSpPr/>
            <p:nvPr/>
          </p:nvSpPr>
          <p:spPr>
            <a:xfrm>
              <a:off x="2479040" y="1037897"/>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248" name="Google Shape;2248;gbdc4137b2a_1_266"/>
            <p:cNvGrpSpPr/>
            <p:nvPr/>
          </p:nvGrpSpPr>
          <p:grpSpPr>
            <a:xfrm>
              <a:off x="380995" y="1027741"/>
              <a:ext cx="1829130" cy="226352"/>
              <a:chOff x="246939" y="1081414"/>
              <a:chExt cx="641350" cy="226352"/>
            </a:xfrm>
          </p:grpSpPr>
          <p:sp>
            <p:nvSpPr>
              <p:cNvPr id="2249" name="Google Shape;2249;gbdc4137b2a_1_266"/>
              <p:cNvSpPr/>
              <p:nvPr/>
            </p:nvSpPr>
            <p:spPr>
              <a:xfrm>
                <a:off x="248089" y="1081414"/>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Data Center</a:t>
                </a:r>
                <a:endParaRPr sz="1400" b="0" i="0" u="none" strike="noStrike" cap="none">
                  <a:solidFill>
                    <a:srgbClr val="000000"/>
                  </a:solidFill>
                  <a:latin typeface="Arial"/>
                  <a:ea typeface="Arial"/>
                  <a:cs typeface="Arial"/>
                  <a:sym typeface="Arial"/>
                </a:endParaRPr>
              </a:p>
            </p:txBody>
          </p:sp>
          <p:cxnSp>
            <p:nvCxnSpPr>
              <p:cNvPr id="2250" name="Google Shape;2250;gbdc4137b2a_1_266"/>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grpSp>
          <p:nvGrpSpPr>
            <p:cNvPr id="2251" name="Google Shape;2251;gbdc4137b2a_1_266"/>
            <p:cNvGrpSpPr/>
            <p:nvPr/>
          </p:nvGrpSpPr>
          <p:grpSpPr>
            <a:xfrm>
              <a:off x="2598774" y="1027741"/>
              <a:ext cx="1829130" cy="226352"/>
              <a:chOff x="246939" y="1081414"/>
              <a:chExt cx="641350" cy="226352"/>
            </a:xfrm>
          </p:grpSpPr>
          <p:sp>
            <p:nvSpPr>
              <p:cNvPr id="2252" name="Google Shape;2252;gbdc4137b2a_1_266"/>
              <p:cNvSpPr/>
              <p:nvPr/>
            </p:nvSpPr>
            <p:spPr>
              <a:xfrm>
                <a:off x="248089" y="1081414"/>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Network</a:t>
                </a:r>
                <a:endParaRPr sz="1400" b="0" i="0" u="none" strike="noStrike" cap="none">
                  <a:solidFill>
                    <a:srgbClr val="000000"/>
                  </a:solidFill>
                  <a:latin typeface="Arial"/>
                  <a:ea typeface="Arial"/>
                  <a:cs typeface="Arial"/>
                  <a:sym typeface="Arial"/>
                </a:endParaRPr>
              </a:p>
            </p:txBody>
          </p:sp>
          <p:cxnSp>
            <p:nvCxnSpPr>
              <p:cNvPr id="2253" name="Google Shape;2253;gbdc4137b2a_1_266"/>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254" name="Google Shape;2254;gbdc4137b2a_1_266"/>
            <p:cNvSpPr/>
            <p:nvPr/>
          </p:nvSpPr>
          <p:spPr>
            <a:xfrm>
              <a:off x="379360" y="1248433"/>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dirty="0">
                  <a:solidFill>
                    <a:srgbClr val="353C45"/>
                  </a:solidFill>
                  <a:latin typeface="Calibri"/>
                  <a:ea typeface="Calibri"/>
                  <a:cs typeface="Calibri"/>
                  <a:sym typeface="Calibri"/>
                </a:rPr>
                <a:t>Enterprise Data Center</a:t>
              </a:r>
              <a:endParaRPr sz="1400" b="0" i="0" u="none" strike="noStrike" cap="none" dirty="0">
                <a:solidFill>
                  <a:srgbClr val="000000"/>
                </a:solidFill>
                <a:latin typeface="Arial"/>
                <a:ea typeface="Arial"/>
                <a:cs typeface="Arial"/>
                <a:sym typeface="Arial"/>
              </a:endParaRPr>
            </a:p>
            <a:p>
              <a:pPr marL="282575" marR="0" lvl="1" indent="-111125"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Owned &amp; operated</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Co-location</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Tier 1, Tier 2, Tier 3, Tier 4</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dirty="0">
                  <a:solidFill>
                    <a:srgbClr val="000000"/>
                  </a:solidFill>
                  <a:latin typeface="Calibri"/>
                  <a:ea typeface="Calibri"/>
                  <a:cs typeface="Calibri"/>
                  <a:sym typeface="Calibri"/>
                </a:rPr>
                <a:t>Shipping &amp; receiving </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Assembly</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Rack &amp; stack</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Maintenance</a:t>
              </a:r>
              <a:endParaRPr sz="1400" b="0" i="0" u="none" strike="noStrike" cap="none" dirty="0">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dirty="0">
                  <a:solidFill>
                    <a:srgbClr val="353C45"/>
                  </a:solidFill>
                  <a:latin typeface="Calibri"/>
                  <a:ea typeface="Calibri"/>
                  <a:cs typeface="Calibri"/>
                  <a:sym typeface="Calibri"/>
                </a:rPr>
                <a:t>Other Data Center</a:t>
              </a:r>
              <a:endParaRPr sz="1400" b="0" i="0" u="none" strike="noStrike" cap="none" dirty="0">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dirty="0">
                  <a:solidFill>
                    <a:srgbClr val="353C45"/>
                  </a:solidFill>
                  <a:latin typeface="Calibri"/>
                  <a:ea typeface="Calibri"/>
                  <a:cs typeface="Calibri"/>
                  <a:sym typeface="Calibri"/>
                </a:rPr>
                <a:t>Space &amp; power</a:t>
              </a:r>
              <a:endParaRPr sz="1400" b="0" i="0" u="none" strike="noStrike" cap="none" dirty="0">
                <a:solidFill>
                  <a:srgbClr val="000000"/>
                </a:solidFill>
                <a:latin typeface="Arial"/>
                <a:ea typeface="Arial"/>
                <a:cs typeface="Arial"/>
                <a:sym typeface="Arial"/>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dirty="0">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dirty="0">
                <a:solidFill>
                  <a:srgbClr val="353C45"/>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800"/>
                <a:buFont typeface="Arial"/>
                <a:buNone/>
              </a:pPr>
              <a:endParaRPr sz="800" b="0" i="1" u="none" strike="noStrike" cap="none" dirty="0">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dirty="0">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dirty="0">
                <a:solidFill>
                  <a:srgbClr val="353C45"/>
                </a:solidFill>
                <a:latin typeface="Calibri"/>
                <a:ea typeface="Calibri"/>
                <a:cs typeface="Calibri"/>
                <a:sym typeface="Calibri"/>
              </a:endParaRPr>
            </a:p>
          </p:txBody>
        </p:sp>
        <p:sp>
          <p:nvSpPr>
            <p:cNvPr id="2255" name="Google Shape;2255;gbdc4137b2a_1_266"/>
            <p:cNvSpPr/>
            <p:nvPr/>
          </p:nvSpPr>
          <p:spPr>
            <a:xfrm>
              <a:off x="2603500" y="1248433"/>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Data Network</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Point to point (SONET, T1, T3)</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MPLS, ATM</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Local access (100Mbps, 1 GB fiber)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Satellite/non-terrestrial/microwave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Field area network </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Voice Network</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POTS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800 Service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Satellite/non-terrestrial, radio</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Internet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Internet access (Verizon, AT&amp;T)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Network transit (Level 3, AT&amp;T)</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Virtual Private Network</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VPN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VLANs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Domain Services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Domain Name Services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Load Balancing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Network load balancing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353C45"/>
                </a:buClr>
                <a:buSzPts val="900"/>
                <a:buFont typeface="Arial"/>
                <a:buChar char="•"/>
              </a:pPr>
              <a:r>
                <a:rPr lang="en-US" sz="900" b="0" i="1" u="none" strike="noStrike" cap="none">
                  <a:solidFill>
                    <a:srgbClr val="353C45"/>
                  </a:solidFill>
                  <a:latin typeface="Calibri"/>
                  <a:ea typeface="Calibri"/>
                  <a:cs typeface="Calibri"/>
                  <a:sym typeface="Calibri"/>
                </a:rPr>
                <a:t>Application load balancing</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353C45"/>
                </a:solidFill>
                <a:latin typeface="Calibri"/>
                <a:ea typeface="Calibri"/>
                <a:cs typeface="Calibri"/>
                <a:sym typeface="Calibri"/>
              </a:endParaRPr>
            </a:p>
          </p:txBody>
        </p:sp>
        <p:sp>
          <p:nvSpPr>
            <p:cNvPr id="2256" name="Google Shape;2256;gbdc4137b2a_1_266"/>
            <p:cNvSpPr/>
            <p:nvPr/>
          </p:nvSpPr>
          <p:spPr>
            <a:xfrm>
              <a:off x="6827520" y="1037899"/>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257" name="Google Shape;2257;gbdc4137b2a_1_266"/>
            <p:cNvGrpSpPr/>
            <p:nvPr/>
          </p:nvGrpSpPr>
          <p:grpSpPr>
            <a:xfrm>
              <a:off x="6934195" y="1027741"/>
              <a:ext cx="1829130" cy="226352"/>
              <a:chOff x="246939" y="1081414"/>
              <a:chExt cx="641350" cy="226352"/>
            </a:xfrm>
          </p:grpSpPr>
          <p:sp>
            <p:nvSpPr>
              <p:cNvPr id="2258" name="Google Shape;2258;gbdc4137b2a_1_266"/>
              <p:cNvSpPr/>
              <p:nvPr/>
            </p:nvSpPr>
            <p:spPr>
              <a:xfrm>
                <a:off x="248089" y="1081414"/>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Storage</a:t>
                </a:r>
                <a:endParaRPr sz="1400" b="0" i="0" u="none" strike="noStrike" cap="none">
                  <a:solidFill>
                    <a:srgbClr val="000000"/>
                  </a:solidFill>
                  <a:latin typeface="Arial"/>
                  <a:ea typeface="Arial"/>
                  <a:cs typeface="Arial"/>
                  <a:sym typeface="Arial"/>
                </a:endParaRPr>
              </a:p>
            </p:txBody>
          </p:sp>
          <p:cxnSp>
            <p:nvCxnSpPr>
              <p:cNvPr id="2259" name="Google Shape;2259;gbdc4137b2a_1_266"/>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260" name="Google Shape;2260;gbdc4137b2a_1_266"/>
            <p:cNvSpPr/>
            <p:nvPr/>
          </p:nvSpPr>
          <p:spPr>
            <a:xfrm>
              <a:off x="6932560" y="1248433"/>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Networked Storage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SAN, NAS, SSD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Tier 1, Tier 2, Tier 3</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File &amp; Object Storage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Low-cost storage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Backup &amp; Archive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Disk backup (Symantec, HP, CA)</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Data Domain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Tape backup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Optical backup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Off-site storage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Distributed Storage (CDN)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Akamai distributed storage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CloudFront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Azure CDN</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000000"/>
                </a:solidFill>
                <a:latin typeface="Calibri"/>
                <a:ea typeface="Calibri"/>
                <a:cs typeface="Calibri"/>
                <a:sym typeface="Calibri"/>
              </a:endParaRPr>
            </a:p>
          </p:txBody>
        </p:sp>
        <p:sp>
          <p:nvSpPr>
            <p:cNvPr id="2261" name="Google Shape;2261;gbdc4137b2a_1_266"/>
            <p:cNvSpPr/>
            <p:nvPr/>
          </p:nvSpPr>
          <p:spPr>
            <a:xfrm>
              <a:off x="4653280" y="1037899"/>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262" name="Google Shape;2262;gbdc4137b2a_1_266"/>
            <p:cNvGrpSpPr/>
            <p:nvPr/>
          </p:nvGrpSpPr>
          <p:grpSpPr>
            <a:xfrm>
              <a:off x="4724395" y="1027741"/>
              <a:ext cx="1829130" cy="226352"/>
              <a:chOff x="246939" y="1081414"/>
              <a:chExt cx="641350" cy="226352"/>
            </a:xfrm>
          </p:grpSpPr>
          <p:sp>
            <p:nvSpPr>
              <p:cNvPr id="2263" name="Google Shape;2263;gbdc4137b2a_1_266"/>
              <p:cNvSpPr/>
              <p:nvPr/>
            </p:nvSpPr>
            <p:spPr>
              <a:xfrm>
                <a:off x="248089" y="1081414"/>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Compute</a:t>
                </a:r>
                <a:endParaRPr sz="1400" b="0" i="0" u="none" strike="noStrike" cap="none">
                  <a:solidFill>
                    <a:srgbClr val="000000"/>
                  </a:solidFill>
                  <a:latin typeface="Arial"/>
                  <a:ea typeface="Arial"/>
                  <a:cs typeface="Arial"/>
                  <a:sym typeface="Arial"/>
                </a:endParaRPr>
              </a:p>
            </p:txBody>
          </p:sp>
          <p:cxnSp>
            <p:nvCxnSpPr>
              <p:cNvPr id="2264" name="Google Shape;2264;gbdc4137b2a_1_266"/>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265" name="Google Shape;2265;gbdc4137b2a_1_266"/>
            <p:cNvSpPr/>
            <p:nvPr/>
          </p:nvSpPr>
          <p:spPr>
            <a:xfrm>
              <a:off x="4721120" y="1248433"/>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Physical Compute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Large physical Windows server</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Sun Solaris 15k</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IBM AIX</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Virtual Compute &amp; Containers</a:t>
              </a:r>
              <a:endParaRPr sz="1000" b="0" i="1" u="none" strike="noStrike" cap="none">
                <a:solidFill>
                  <a:srgbClr val="00000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Xen, OpenStack, VMware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Virtual Linux server (size)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Virtual Windows server (size)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Compute/data/app containers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Docker, Mesosphere, Kubernetes</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Compute on Demand</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Xen, OpenStack, VMware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AWS – EC2, Auto Scaling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Azure – Virtual Machines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AWS – Lambda</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Azure - Batch</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1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Mainframe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Transactional compute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Batch compute (peak-time)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Batch compute (off peak-time)</a:t>
              </a:r>
              <a:endParaRPr sz="1400" b="0" i="0" u="none" strike="noStrike" cap="none">
                <a:solidFill>
                  <a:srgbClr val="000000"/>
                </a:solidFill>
                <a:latin typeface="Arial"/>
                <a:ea typeface="Arial"/>
                <a:cs typeface="Arial"/>
                <a:sym typeface="Arial"/>
              </a:endParaRPr>
            </a:p>
            <a:p>
              <a:pPr marL="171450" marR="0" lvl="2" indent="0" algn="l" rtl="0">
                <a:lnSpc>
                  <a:spcPct val="100000"/>
                </a:lnSpc>
                <a:spcBef>
                  <a:spcPts val="0"/>
                </a:spcBef>
                <a:spcAft>
                  <a:spcPts val="0"/>
                </a:spcAft>
                <a:buClr>
                  <a:srgbClr val="000000"/>
                </a:buClr>
                <a:buSzPts val="800"/>
                <a:buFont typeface="Arial"/>
                <a:buNone/>
              </a:pPr>
              <a:endParaRPr sz="800" b="0" i="1" u="none" strike="noStrike" cap="none">
                <a:solidFill>
                  <a:srgbClr val="000000"/>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gbdc4137b2a_1_240"/>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Platform Services</a:t>
            </a:r>
            <a:endParaRPr dirty="0"/>
          </a:p>
        </p:txBody>
      </p:sp>
      <p:sp>
        <p:nvSpPr>
          <p:cNvPr id="2272" name="Google Shape;2272;gbdc4137b2a_1_240" descr="Platform Services which consists of &#10;Data Services; Application Services"/>
          <p:cNvSpPr/>
          <p:nvPr/>
        </p:nvSpPr>
        <p:spPr>
          <a:xfrm>
            <a:off x="82489" y="227104"/>
            <a:ext cx="8969700" cy="475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2273" name="Google Shape;2273;gbdc4137b2a_1_240"/>
          <p:cNvGrpSpPr/>
          <p:nvPr/>
        </p:nvGrpSpPr>
        <p:grpSpPr>
          <a:xfrm>
            <a:off x="157111" y="365133"/>
            <a:ext cx="8816100" cy="4526787"/>
            <a:chOff x="157111" y="365133"/>
            <a:chExt cx="8816100" cy="4526787"/>
          </a:xfrm>
        </p:grpSpPr>
        <p:grpSp>
          <p:nvGrpSpPr>
            <p:cNvPr id="2274" name="Google Shape;2274;gbdc4137b2a_1_240"/>
            <p:cNvGrpSpPr/>
            <p:nvPr/>
          </p:nvGrpSpPr>
          <p:grpSpPr>
            <a:xfrm>
              <a:off x="380995" y="1123950"/>
              <a:ext cx="1829130" cy="235946"/>
              <a:chOff x="246939" y="1177623"/>
              <a:chExt cx="641350" cy="235946"/>
            </a:xfrm>
          </p:grpSpPr>
          <p:sp>
            <p:nvSpPr>
              <p:cNvPr id="2275" name="Google Shape;2275;gbdc4137b2a_1_240"/>
              <p:cNvSpPr/>
              <p:nvPr/>
            </p:nvSpPr>
            <p:spPr>
              <a:xfrm>
                <a:off x="248089" y="11776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sngStrike" cap="none">
                    <a:solidFill>
                      <a:srgbClr val="FF0000"/>
                    </a:solidFill>
                    <a:latin typeface="Calibri"/>
                    <a:ea typeface="Calibri"/>
                    <a:cs typeface="Calibri"/>
                    <a:sym typeface="Calibri"/>
                  </a:rPr>
                  <a:t>Analytic Services</a:t>
                </a:r>
                <a:endParaRPr sz="1400" b="0" i="0" u="none" strike="noStrike" cap="none">
                  <a:solidFill>
                    <a:srgbClr val="000000"/>
                  </a:solidFill>
                  <a:latin typeface="Arial"/>
                  <a:ea typeface="Arial"/>
                  <a:cs typeface="Arial"/>
                  <a:sym typeface="Arial"/>
                </a:endParaRPr>
              </a:p>
            </p:txBody>
          </p:sp>
          <p:cxnSp>
            <p:nvCxnSpPr>
              <p:cNvPr id="2276" name="Google Shape;2276;gbdc4137b2a_1_240"/>
              <p:cNvCxnSpPr/>
              <p:nvPr/>
            </p:nvCxnSpPr>
            <p:spPr>
              <a:xfrm>
                <a:off x="246939" y="1413569"/>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277" name="Google Shape;2277;gbdc4137b2a_1_240"/>
            <p:cNvSpPr/>
            <p:nvPr/>
          </p:nvSpPr>
          <p:spPr>
            <a:xfrm>
              <a:off x="157111" y="606092"/>
              <a:ext cx="8807719" cy="3327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53C45"/>
                  </a:solidFill>
                  <a:latin typeface="Calibri"/>
                  <a:ea typeface="Calibri"/>
                  <a:cs typeface="Calibri"/>
                  <a:sym typeface="Calibri"/>
                </a:rPr>
                <a:t>Platform Services</a:t>
              </a:r>
              <a:endParaRPr sz="1600" b="0" i="1" u="none" strike="noStrike" cap="none">
                <a:solidFill>
                  <a:srgbClr val="353C45"/>
                </a:solidFill>
                <a:latin typeface="Calibri"/>
                <a:ea typeface="Calibri"/>
                <a:cs typeface="Calibri"/>
                <a:sym typeface="Calibri"/>
              </a:endParaRPr>
            </a:p>
          </p:txBody>
        </p:sp>
        <p:sp>
          <p:nvSpPr>
            <p:cNvPr id="2278" name="Google Shape;2278;gbdc4137b2a_1_240"/>
            <p:cNvSpPr/>
            <p:nvPr/>
          </p:nvSpPr>
          <p:spPr>
            <a:xfrm>
              <a:off x="164592" y="960120"/>
              <a:ext cx="8807719" cy="39318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279" name="Google Shape;2279;gbdc4137b2a_1_240"/>
            <p:cNvSpPr/>
            <p:nvPr/>
          </p:nvSpPr>
          <p:spPr>
            <a:xfrm>
              <a:off x="4653285" y="940907"/>
              <a:ext cx="2011800" cy="38862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280" name="Google Shape;2280;gbdc4137b2a_1_240"/>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sp>
          <p:nvSpPr>
            <p:cNvPr id="2281" name="Google Shape;2281;gbdc4137b2a_1_240"/>
            <p:cNvSpPr/>
            <p:nvPr/>
          </p:nvSpPr>
          <p:spPr>
            <a:xfrm>
              <a:off x="273400" y="940907"/>
              <a:ext cx="4202100" cy="38862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282" name="Google Shape;2282;gbdc4137b2a_1_240"/>
            <p:cNvGrpSpPr/>
            <p:nvPr/>
          </p:nvGrpSpPr>
          <p:grpSpPr>
            <a:xfrm>
              <a:off x="402293" y="944880"/>
              <a:ext cx="4026075" cy="247203"/>
              <a:chOff x="246939" y="1025223"/>
              <a:chExt cx="641350" cy="247203"/>
            </a:xfrm>
          </p:grpSpPr>
          <p:sp>
            <p:nvSpPr>
              <p:cNvPr id="2283" name="Google Shape;2283;gbdc4137b2a_1_240"/>
              <p:cNvSpPr/>
              <p:nvPr/>
            </p:nvSpPr>
            <p:spPr>
              <a:xfrm>
                <a:off x="248089" y="1025223"/>
                <a:ext cx="640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Data Services</a:t>
                </a:r>
                <a:endParaRPr sz="1400" b="0" i="0" u="none" strike="noStrike" cap="none">
                  <a:solidFill>
                    <a:srgbClr val="000000"/>
                  </a:solidFill>
                  <a:latin typeface="Arial"/>
                  <a:ea typeface="Arial"/>
                  <a:cs typeface="Arial"/>
                  <a:sym typeface="Arial"/>
                </a:endParaRPr>
              </a:p>
            </p:txBody>
          </p:sp>
          <p:cxnSp>
            <p:nvCxnSpPr>
              <p:cNvPr id="2284" name="Google Shape;2284;gbdc4137b2a_1_240"/>
              <p:cNvCxnSpPr/>
              <p:nvPr/>
            </p:nvCxnSpPr>
            <p:spPr>
              <a:xfrm>
                <a:off x="246939" y="127242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285" name="Google Shape;2285;gbdc4137b2a_1_240"/>
            <p:cNvSpPr/>
            <p:nvPr/>
          </p:nvSpPr>
          <p:spPr>
            <a:xfrm>
              <a:off x="379360" y="1207692"/>
              <a:ext cx="1828800" cy="30174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Database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Relational Database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Oracle DBMS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Microsoft SQL, RDS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Azure SQL Database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Non Relational database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Oracle NoSQL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MongoDB, Hadoop</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Amazon DynamoDB</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Azure DocumentDB</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Distributed Cache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Amazon ElasticCache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Azure Redis Cache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Data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Extract, transform &amp; load (ETL)</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Data Quality</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Master Data Mgmt</a:t>
              </a:r>
              <a:endParaRPr sz="1050" b="0" i="0" u="none" strike="noStrike" cap="none">
                <a:solidFill>
                  <a:srgbClr val="000000"/>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000000"/>
                </a:solidFill>
                <a:latin typeface="Calibri"/>
                <a:ea typeface="Calibri"/>
                <a:cs typeface="Calibri"/>
                <a:sym typeface="Calibri"/>
              </a:endParaRPr>
            </a:p>
          </p:txBody>
        </p:sp>
        <p:sp>
          <p:nvSpPr>
            <p:cNvPr id="2286" name="Google Shape;2286;gbdc4137b2a_1_240"/>
            <p:cNvSpPr/>
            <p:nvPr/>
          </p:nvSpPr>
          <p:spPr>
            <a:xfrm>
              <a:off x="2512679" y="1207692"/>
              <a:ext cx="1896600" cy="30174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Data Warehouse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Central data warehouse</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Operational data stores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Teradata</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Amazon Redshift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i="1">
                  <a:latin typeface="Calibri"/>
                  <a:ea typeface="Calibri"/>
                  <a:cs typeface="Calibri"/>
                  <a:sym typeface="Calibri"/>
                </a:rPr>
                <a:t>Azure</a:t>
              </a:r>
              <a:r>
                <a:rPr lang="en-US" sz="1000" b="0" i="1" u="none" strike="noStrike" cap="none">
                  <a:solidFill>
                    <a:srgbClr val="000000"/>
                  </a:solidFill>
                  <a:latin typeface="Calibri"/>
                  <a:ea typeface="Calibri"/>
                  <a:cs typeface="Calibri"/>
                  <a:sym typeface="Calibri"/>
                </a:rPr>
                <a:t> Data Warehouse, Data Catalog</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Data Analytics &amp; Visualizations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Visual UI / BI tools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1000"/>
                <a:buFont typeface="Arial"/>
                <a:buChar char="•"/>
              </a:pPr>
              <a:r>
                <a:rPr lang="en-US" sz="1000" b="0" i="1" u="none" strike="noStrike" cap="none">
                  <a:solidFill>
                    <a:schemeClr val="lt1"/>
                  </a:solidFill>
                  <a:latin typeface="Calibri"/>
                  <a:ea typeface="Calibri"/>
                  <a:cs typeface="Calibri"/>
                  <a:sym typeface="Calibri"/>
                </a:rPr>
                <a:t>Geospatial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Stream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AWS Kinesis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Azure Stream Analytics</a:t>
              </a:r>
              <a:endParaRPr sz="1400" b="0" i="0" u="none" strike="noStrike" cap="none">
                <a:solidFill>
                  <a:srgbClr val="000000"/>
                </a:solidFill>
                <a:latin typeface="Arial"/>
                <a:ea typeface="Arial"/>
                <a:cs typeface="Arial"/>
                <a:sym typeface="Arial"/>
              </a:endParaRPr>
            </a:p>
          </p:txBody>
        </p:sp>
        <p:sp>
          <p:nvSpPr>
            <p:cNvPr id="2287" name="Google Shape;2287;gbdc4137b2a_1_240"/>
            <p:cNvSpPr/>
            <p:nvPr/>
          </p:nvSpPr>
          <p:spPr>
            <a:xfrm>
              <a:off x="6595678" y="940907"/>
              <a:ext cx="2243400" cy="38862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288" name="Google Shape;2288;gbdc4137b2a_1_240"/>
            <p:cNvGrpSpPr/>
            <p:nvPr/>
          </p:nvGrpSpPr>
          <p:grpSpPr>
            <a:xfrm>
              <a:off x="4741782" y="944880"/>
              <a:ext cx="4006775" cy="247203"/>
              <a:chOff x="-516631" y="1025223"/>
              <a:chExt cx="1404900" cy="247203"/>
            </a:xfrm>
          </p:grpSpPr>
          <p:sp>
            <p:nvSpPr>
              <p:cNvPr id="2289" name="Google Shape;2289;gbdc4137b2a_1_240"/>
              <p:cNvSpPr/>
              <p:nvPr/>
            </p:nvSpPr>
            <p:spPr>
              <a:xfrm>
                <a:off x="-516631" y="1025223"/>
                <a:ext cx="14049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Application Services</a:t>
                </a:r>
                <a:endParaRPr sz="1400" b="0" i="0" u="none" strike="noStrike" cap="none">
                  <a:solidFill>
                    <a:srgbClr val="000000"/>
                  </a:solidFill>
                  <a:latin typeface="Arial"/>
                  <a:ea typeface="Arial"/>
                  <a:cs typeface="Arial"/>
                  <a:sym typeface="Arial"/>
                </a:endParaRPr>
              </a:p>
            </p:txBody>
          </p:sp>
          <p:cxnSp>
            <p:nvCxnSpPr>
              <p:cNvPr id="2290" name="Google Shape;2290;gbdc4137b2a_1_240"/>
              <p:cNvCxnSpPr/>
              <p:nvPr/>
            </p:nvCxnSpPr>
            <p:spPr>
              <a:xfrm>
                <a:off x="-516631" y="1272426"/>
                <a:ext cx="1403700" cy="0"/>
              </a:xfrm>
              <a:prstGeom prst="straightConnector1">
                <a:avLst/>
              </a:prstGeom>
              <a:noFill/>
              <a:ln w="12700" cap="flat" cmpd="sng">
                <a:solidFill>
                  <a:srgbClr val="353C45"/>
                </a:solidFill>
                <a:prstDash val="solid"/>
                <a:miter lim="800000"/>
                <a:headEnd type="none" w="sm" len="sm"/>
                <a:tailEnd type="none" w="sm" len="sm"/>
              </a:ln>
            </p:spPr>
          </p:cxnSp>
        </p:grpSp>
        <p:sp>
          <p:nvSpPr>
            <p:cNvPr id="2291" name="Google Shape;2291;gbdc4137b2a_1_240"/>
            <p:cNvSpPr/>
            <p:nvPr/>
          </p:nvSpPr>
          <p:spPr>
            <a:xfrm>
              <a:off x="6932560" y="1192971"/>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Site search, Application 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Google, Amazon Cloudsearch</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Azure Search</a:t>
              </a:r>
              <a:endParaRPr sz="1050" b="0" i="0" u="none" strike="noStrike" cap="none">
                <a:solidFill>
                  <a:srgbClr val="000000"/>
                </a:solidFill>
                <a:latin typeface="Calibri"/>
                <a:ea typeface="Calibri"/>
                <a:cs typeface="Calibri"/>
                <a:sym typeface="Calibri"/>
              </a:endParaRPr>
            </a:p>
            <a:p>
              <a:pPr marL="115887" marR="0" lvl="1" indent="-112712" algn="l" rtl="0">
                <a:lnSpc>
                  <a:spcPct val="100000"/>
                </a:lnSpc>
                <a:spcBef>
                  <a:spcPts val="300"/>
                </a:spcBef>
                <a:spcAft>
                  <a:spcPts val="0"/>
                </a:spcAft>
                <a:buClr>
                  <a:srgbClr val="000000"/>
                </a:buClr>
                <a:buSzPts val="1365"/>
                <a:buFont typeface="Noto Sans Symbols"/>
                <a:buChar char="•"/>
              </a:pPr>
              <a:r>
                <a:rPr lang="en-US" sz="1050" b="0" i="0" u="none" strike="noStrike" cap="none">
                  <a:solidFill>
                    <a:srgbClr val="000000"/>
                  </a:solidFill>
                  <a:latin typeface="Calibri"/>
                  <a:ea typeface="Calibri"/>
                  <a:cs typeface="Calibri"/>
                  <a:sym typeface="Calibri"/>
                </a:rPr>
                <a:t>Streaming</a:t>
              </a:r>
              <a:endParaRPr sz="1050" b="0" i="0" u="none" strike="sngStrike" cap="none">
                <a:solidFill>
                  <a:srgbClr val="000000"/>
                </a:solidFill>
                <a:latin typeface="Calibri"/>
                <a:ea typeface="Calibri"/>
                <a:cs typeface="Calibri"/>
                <a:sym typeface="Calibri"/>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Live Streaming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On-demand Streaming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On Demand Video Transcoder</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chemeClr val="lt1"/>
                </a:buClr>
                <a:buSzPts val="1365"/>
                <a:buFont typeface="Noto Sans Symbols"/>
                <a:buChar char="•"/>
              </a:pPr>
              <a:r>
                <a:rPr lang="en-US" sz="1050" b="0" i="0" u="none" strike="noStrike" cap="none">
                  <a:solidFill>
                    <a:schemeClr val="lt1"/>
                  </a:solidFill>
                  <a:latin typeface="Calibri"/>
                  <a:ea typeface="Calibri"/>
                  <a:cs typeface="Calibri"/>
                  <a:sym typeface="Calibri"/>
                </a:rPr>
                <a:t>Decision Intelligence &amp; Automation</a:t>
              </a:r>
              <a:endParaRPr sz="1050" b="0" i="0" u="none" strike="sngStrike" cap="none">
                <a:solidFill>
                  <a:schemeClr val="lt1"/>
                </a:solidFill>
                <a:latin typeface="Calibri"/>
                <a:ea typeface="Calibri"/>
                <a:cs typeface="Calibri"/>
                <a:sym typeface="Calibri"/>
              </a:endParaRPr>
            </a:p>
            <a:p>
              <a:pPr marL="285750" marR="0" lvl="2" indent="-114300" algn="l" rtl="0">
                <a:lnSpc>
                  <a:spcPct val="100000"/>
                </a:lnSpc>
                <a:spcBef>
                  <a:spcPts val="0"/>
                </a:spcBef>
                <a:spcAft>
                  <a:spcPts val="0"/>
                </a:spcAft>
                <a:buClr>
                  <a:schemeClr val="lt1"/>
                </a:buClr>
                <a:buSzPts val="1000"/>
                <a:buFont typeface="Arial"/>
                <a:buChar char="•"/>
              </a:pPr>
              <a:r>
                <a:rPr lang="en-US" sz="1000" b="0" i="1" u="none" strike="noStrike" cap="none">
                  <a:solidFill>
                    <a:schemeClr val="lt1"/>
                  </a:solidFill>
                  <a:latin typeface="Calibri"/>
                  <a:ea typeface="Calibri"/>
                  <a:cs typeface="Calibri"/>
                  <a:sym typeface="Calibri"/>
                </a:rPr>
                <a:t>Robotic automation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1000"/>
                <a:buFont typeface="Arial"/>
                <a:buChar char="•"/>
              </a:pPr>
              <a:r>
                <a:rPr lang="en-US" sz="1000" b="0" i="1" u="none" strike="noStrike" cap="none">
                  <a:solidFill>
                    <a:schemeClr val="lt1"/>
                  </a:solidFill>
                  <a:latin typeface="Calibri"/>
                  <a:ea typeface="Calibri"/>
                  <a:cs typeface="Calibri"/>
                  <a:sym typeface="Calibri"/>
                </a:rPr>
                <a:t>Machine learning</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Intelligent virtual &amp; personal assistant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Facial recognition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Predictive analytics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Calibri"/>
                  <a:ea typeface="Calibri"/>
                  <a:cs typeface="Calibri"/>
                  <a:sym typeface="Calibri"/>
                </a:rPr>
                <a:t>Natural language processing </a:t>
              </a:r>
              <a:endParaRPr sz="1400" b="0" i="0" u="none" strike="noStrike" cap="none">
                <a:solidFill>
                  <a:srgbClr val="000000"/>
                </a:solidFill>
                <a:latin typeface="Arial"/>
                <a:ea typeface="Arial"/>
                <a:cs typeface="Arial"/>
                <a:sym typeface="Arial"/>
              </a:endParaRPr>
            </a:p>
            <a:p>
              <a:pPr marL="0" marR="0" lvl="1" indent="6350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Calibri"/>
                <a:ea typeface="Calibri"/>
                <a:cs typeface="Calibri"/>
                <a:sym typeface="Calibri"/>
              </a:endParaRPr>
            </a:p>
            <a:p>
              <a:pPr marL="0" marR="0" lvl="1" indent="6350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1050"/>
                <a:buFont typeface="Arial"/>
                <a:buNone/>
              </a:pPr>
              <a:endParaRPr sz="1050" b="0" i="0" u="none" strike="sngStrike" cap="none">
                <a:solidFill>
                  <a:srgbClr val="000000"/>
                </a:solidFill>
                <a:latin typeface="Calibri"/>
                <a:ea typeface="Calibri"/>
                <a:cs typeface="Calibri"/>
                <a:sym typeface="Calibri"/>
              </a:endParaRPr>
            </a:p>
          </p:txBody>
        </p:sp>
        <p:sp>
          <p:nvSpPr>
            <p:cNvPr id="2292" name="Google Shape;2292;gbdc4137b2a_1_240"/>
            <p:cNvSpPr/>
            <p:nvPr/>
          </p:nvSpPr>
          <p:spPr>
            <a:xfrm>
              <a:off x="4766876" y="1186988"/>
              <a:ext cx="1828800" cy="24690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Application Hosting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Web Services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WebSphere, Tomcat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Azure App Service, Cloud Service</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chemeClr val="lt1"/>
                </a:buClr>
                <a:buSzPts val="1300"/>
                <a:buFont typeface="Noto Sans Symbols"/>
                <a:buChar char="•"/>
              </a:pPr>
              <a:r>
                <a:rPr lang="en-US" sz="1000" b="0" i="0" u="none" strike="noStrike" cap="none">
                  <a:solidFill>
                    <a:schemeClr val="lt1"/>
                  </a:solidFill>
                  <a:latin typeface="Calibri"/>
                  <a:ea typeface="Calibri"/>
                  <a:cs typeface="Calibri"/>
                  <a:sym typeface="Calibri"/>
                </a:rPr>
                <a:t>Foundation Platform</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ERP Administration platform</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SaaS development platforms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SAP Basis </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Oracle Cloud Platform</a:t>
              </a:r>
              <a:endParaRPr sz="1000" b="0" i="0" u="none" strike="noStrike" cap="none">
                <a:solidFill>
                  <a:schemeClr val="lt1"/>
                </a:solidFill>
                <a:latin typeface="Calibri"/>
                <a:ea typeface="Calibri"/>
                <a:cs typeface="Calibri"/>
                <a:sym typeface="Calibri"/>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ServiceNow Now Platform</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Salesforce.com Force.com</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chemeClr val="lt1"/>
                </a:buClr>
                <a:buSzPts val="900"/>
                <a:buFont typeface="Arial"/>
                <a:buChar char="•"/>
              </a:pPr>
              <a:r>
                <a:rPr lang="en-US" sz="900" b="0" i="1" u="none" strike="noStrike" cap="none">
                  <a:solidFill>
                    <a:schemeClr val="lt1"/>
                  </a:solidFill>
                  <a:latin typeface="Calibri"/>
                  <a:ea typeface="Calibri"/>
                  <a:cs typeface="Calibri"/>
                  <a:sym typeface="Calibri"/>
                </a:rPr>
                <a:t>Appian</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30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Message Bus &amp; Integration</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Message bus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Task completion alerts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Threshold alerts</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Notification &amp; alerting</a:t>
              </a:r>
              <a:endParaRPr sz="1400" b="0" i="0" u="none" strike="noStrike" cap="none">
                <a:solidFill>
                  <a:srgbClr val="000000"/>
                </a:solidFill>
                <a:latin typeface="Arial"/>
                <a:ea typeface="Arial"/>
                <a:cs typeface="Arial"/>
                <a:sym typeface="Arial"/>
              </a:endParaRPr>
            </a:p>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Content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Records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Web content management</a:t>
              </a:r>
              <a:endParaRPr sz="1400" b="0" i="0" u="none" strike="noStrike" cap="none">
                <a:solidFill>
                  <a:srgbClr val="000000"/>
                </a:solidFill>
                <a:latin typeface="Arial"/>
                <a:ea typeface="Arial"/>
                <a:cs typeface="Arial"/>
                <a:sym typeface="Arial"/>
              </a:endParaRPr>
            </a:p>
            <a:p>
              <a:pPr marL="285750" marR="0" lvl="2" indent="-114300" algn="l" rtl="0">
                <a:lnSpc>
                  <a:spcPct val="100000"/>
                </a:lnSpc>
                <a:spcBef>
                  <a:spcPts val="0"/>
                </a:spcBef>
                <a:spcAft>
                  <a:spcPts val="0"/>
                </a:spcAft>
                <a:buClr>
                  <a:srgbClr val="000000"/>
                </a:buClr>
                <a:buSzPts val="900"/>
                <a:buFont typeface="Arial"/>
                <a:buChar char="•"/>
              </a:pPr>
              <a:r>
                <a:rPr lang="en-US" sz="900" b="0" i="1" u="none" strike="noStrike" cap="none">
                  <a:solidFill>
                    <a:srgbClr val="000000"/>
                  </a:solidFill>
                  <a:latin typeface="Calibri"/>
                  <a:ea typeface="Calibri"/>
                  <a:cs typeface="Calibri"/>
                  <a:sym typeface="Calibri"/>
                </a:rPr>
                <a:t>Digital asset management</a:t>
              </a:r>
              <a:endParaRPr sz="1400" b="0" i="0" u="none" strike="noStrike" cap="none">
                <a:solidFill>
                  <a:srgbClr val="000000"/>
                </a:solidFill>
                <a:latin typeface="Arial"/>
                <a:ea typeface="Arial"/>
                <a:cs typeface="Arial"/>
                <a:sym typeface="Arial"/>
              </a:endParaRPr>
            </a:p>
            <a:p>
              <a:pPr marL="3175" marR="0" lvl="1" indent="0" algn="l" rtl="0">
                <a:lnSpc>
                  <a:spcPct val="100000"/>
                </a:lnSpc>
                <a:spcBef>
                  <a:spcPts val="0"/>
                </a:spcBef>
                <a:spcAft>
                  <a:spcPts val="0"/>
                </a:spcAft>
                <a:buClr>
                  <a:srgbClr val="000000"/>
                </a:buClr>
                <a:buSzPts val="1050"/>
                <a:buFont typeface="Arial"/>
                <a:buNone/>
              </a:pPr>
              <a:endParaRPr sz="1050" b="0" i="0" u="none" strike="sngStrike" cap="none">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8"/>
          <p:cNvSpPr/>
          <p:nvPr/>
        </p:nvSpPr>
        <p:spPr>
          <a:xfrm>
            <a:off x="4534493" y="990045"/>
            <a:ext cx="3337560" cy="699826"/>
          </a:xfrm>
          <a:prstGeom prst="rect">
            <a:avLst/>
          </a:prstGeom>
          <a:solidFill>
            <a:srgbClr val="1F497D"/>
          </a:solidFill>
          <a:ln w="76200" cap="flat" cmpd="sng" algn="ctr">
            <a:noFill/>
            <a:prstDash val="solid"/>
            <a:miter lim="800000"/>
          </a:ln>
          <a:effectLst/>
        </p:spPr>
        <p:txBody>
          <a:bodyPr lIns="137160" rIns="137160" rtlCol="0" anchor="t"/>
          <a:lstStyle/>
          <a:p>
            <a:pPr algn="ctr" defTabSz="914378">
              <a:defRPr/>
            </a:pPr>
            <a:r>
              <a:rPr lang="en-US" sz="1200" b="1" kern="0" dirty="0">
                <a:solidFill>
                  <a:prstClr val="white"/>
                </a:solidFill>
                <a:latin typeface="Calibri" panose="020F0502020204030204" pitchFamily="34" charset="0"/>
                <a:ea typeface="Roboto Condensed" panose="02000000000000000000" pitchFamily="2" charset="0"/>
                <a:cs typeface="Calibri" panose="020F0502020204030204" pitchFamily="34" charset="0"/>
              </a:rPr>
              <a:t>Business Capabilities (enabling)</a:t>
            </a:r>
          </a:p>
        </p:txBody>
      </p:sp>
      <p:sp>
        <p:nvSpPr>
          <p:cNvPr id="2" name="Title 1"/>
          <p:cNvSpPr>
            <a:spLocks noGrp="1"/>
          </p:cNvSpPr>
          <p:nvPr>
            <p:ph type="title"/>
          </p:nvPr>
        </p:nvSpPr>
        <p:spPr/>
        <p:txBody>
          <a:bodyPr/>
          <a:lstStyle/>
          <a:p>
            <a:r>
              <a:rPr lang="en-US" dirty="0">
                <a:latin typeface="Public Sans" panose="020B0604020202020204" charset="0"/>
                <a:cs typeface="Public Sans" panose="020B0604020202020204" charset="0"/>
              </a:rPr>
              <a:t>TBM Taxonomy v3.0.2 (High Level View)</a:t>
            </a:r>
          </a:p>
        </p:txBody>
      </p:sp>
      <p:sp>
        <p:nvSpPr>
          <p:cNvPr id="143" name="Rectangle 419"/>
          <p:cNvSpPr/>
          <p:nvPr/>
        </p:nvSpPr>
        <p:spPr>
          <a:xfrm>
            <a:off x="1135143" y="4076924"/>
            <a:ext cx="6737045" cy="713171"/>
          </a:xfrm>
          <a:prstGeom prst="rect">
            <a:avLst/>
          </a:prstGeom>
          <a:solidFill>
            <a:srgbClr val="4F81BD">
              <a:lumMod val="40000"/>
              <a:lumOff val="60000"/>
            </a:srgbClr>
          </a:solidFill>
          <a:ln w="76200" cap="flat" cmpd="sng" algn="ctr">
            <a:noFill/>
            <a:prstDash val="solid"/>
            <a:miter lim="800000"/>
          </a:ln>
          <a:effectLst/>
        </p:spPr>
        <p:txBody>
          <a:bodyPr lIns="137160" rIns="137160" rtlCol="0" anchor="t"/>
          <a:lstStyle/>
          <a:p>
            <a:pPr algn="ctr" defTabSz="914378">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Cost Pools</a:t>
            </a:r>
          </a:p>
        </p:txBody>
      </p:sp>
      <p:sp>
        <p:nvSpPr>
          <p:cNvPr id="144" name="Rectangle 459"/>
          <p:cNvSpPr>
            <a:spLocks/>
          </p:cNvSpPr>
          <p:nvPr/>
        </p:nvSpPr>
        <p:spPr>
          <a:xfrm rot="10800000" flipV="1">
            <a:off x="7088612"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Internal</a:t>
            </a:r>
            <a:b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b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Services</a:t>
            </a:r>
          </a:p>
        </p:txBody>
      </p:sp>
      <p:sp>
        <p:nvSpPr>
          <p:cNvPr id="145" name="Rectangle 456"/>
          <p:cNvSpPr>
            <a:spLocks/>
          </p:cNvSpPr>
          <p:nvPr/>
        </p:nvSpPr>
        <p:spPr>
          <a:xfrm rot="10800000" flipV="1">
            <a:off x="5620068"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Telecom</a:t>
            </a:r>
          </a:p>
        </p:txBody>
      </p:sp>
      <p:sp>
        <p:nvSpPr>
          <p:cNvPr id="146" name="Rectangle 453"/>
          <p:cNvSpPr>
            <a:spLocks/>
          </p:cNvSpPr>
          <p:nvPr/>
        </p:nvSpPr>
        <p:spPr>
          <a:xfrm rot="10800000" flipV="1">
            <a:off x="4885796"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Facilities</a:t>
            </a:r>
            <a:b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b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&amp; Power</a:t>
            </a:r>
          </a:p>
        </p:txBody>
      </p:sp>
      <p:sp>
        <p:nvSpPr>
          <p:cNvPr id="147" name="Rectangle 450"/>
          <p:cNvSpPr>
            <a:spLocks/>
          </p:cNvSpPr>
          <p:nvPr/>
        </p:nvSpPr>
        <p:spPr>
          <a:xfrm rot="10800000" flipV="1">
            <a:off x="2682980"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Outside</a:t>
            </a:r>
            <a:b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b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Services</a:t>
            </a:r>
          </a:p>
        </p:txBody>
      </p:sp>
      <p:sp>
        <p:nvSpPr>
          <p:cNvPr id="148" name="Rectangle 444"/>
          <p:cNvSpPr>
            <a:spLocks/>
          </p:cNvSpPr>
          <p:nvPr/>
        </p:nvSpPr>
        <p:spPr>
          <a:xfrm rot="10800000" flipV="1">
            <a:off x="1214436"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Internal</a:t>
            </a:r>
            <a:b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b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Labor</a:t>
            </a:r>
          </a:p>
        </p:txBody>
      </p:sp>
      <p:sp>
        <p:nvSpPr>
          <p:cNvPr id="149" name="Rectangle 438"/>
          <p:cNvSpPr>
            <a:spLocks/>
          </p:cNvSpPr>
          <p:nvPr/>
        </p:nvSpPr>
        <p:spPr>
          <a:xfrm rot="10800000" flipV="1">
            <a:off x="1948708"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External</a:t>
            </a:r>
            <a:b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b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Labor</a:t>
            </a:r>
          </a:p>
        </p:txBody>
      </p:sp>
      <p:sp>
        <p:nvSpPr>
          <p:cNvPr id="150" name="Rectangle 99"/>
          <p:cNvSpPr/>
          <p:nvPr/>
        </p:nvSpPr>
        <p:spPr>
          <a:xfrm>
            <a:off x="1135143" y="2943445"/>
            <a:ext cx="6737044" cy="1073174"/>
          </a:xfrm>
          <a:prstGeom prst="rect">
            <a:avLst/>
          </a:prstGeom>
          <a:solidFill>
            <a:srgbClr val="1F497D">
              <a:lumMod val="40000"/>
              <a:lumOff val="60000"/>
            </a:srgbClr>
          </a:solidFill>
          <a:ln w="76200" cap="flat" cmpd="sng" algn="ctr">
            <a:noFill/>
            <a:prstDash val="solid"/>
            <a:miter lim="800000"/>
          </a:ln>
          <a:effectLst/>
        </p:spPr>
        <p:txBody>
          <a:bodyPr lIns="137160" rIns="137160" rtlCol="0" anchor="t"/>
          <a:lstStyle/>
          <a:p>
            <a:pPr algn="ctr" defTabSz="914378">
              <a:defRPr/>
            </a:pPr>
            <a:r>
              <a:rPr lang="en-US" sz="12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IT Towers</a:t>
            </a:r>
          </a:p>
        </p:txBody>
      </p:sp>
      <p:sp>
        <p:nvSpPr>
          <p:cNvPr id="151" name="Rectangle 155"/>
          <p:cNvSpPr>
            <a:spLocks/>
          </p:cNvSpPr>
          <p:nvPr/>
        </p:nvSpPr>
        <p:spPr>
          <a:xfrm rot="10800000" flipV="1">
            <a:off x="1554301" y="3191257"/>
            <a:ext cx="109728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End User</a:t>
            </a:r>
          </a:p>
        </p:txBody>
      </p:sp>
      <p:sp>
        <p:nvSpPr>
          <p:cNvPr id="152" name="Rectangle 133"/>
          <p:cNvSpPr>
            <a:spLocks/>
          </p:cNvSpPr>
          <p:nvPr/>
        </p:nvSpPr>
        <p:spPr>
          <a:xfrm rot="10800000" flipV="1">
            <a:off x="2760274" y="3191257"/>
            <a:ext cx="109728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Application</a:t>
            </a:r>
          </a:p>
        </p:txBody>
      </p:sp>
      <p:sp>
        <p:nvSpPr>
          <p:cNvPr id="153" name="Rectangle 382"/>
          <p:cNvSpPr>
            <a:spLocks/>
          </p:cNvSpPr>
          <p:nvPr/>
        </p:nvSpPr>
        <p:spPr>
          <a:xfrm rot="10800000" flipV="1">
            <a:off x="3966247" y="3191257"/>
            <a:ext cx="109728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Delivery</a:t>
            </a:r>
          </a:p>
        </p:txBody>
      </p:sp>
      <p:sp>
        <p:nvSpPr>
          <p:cNvPr id="154" name="Rectangle 379"/>
          <p:cNvSpPr>
            <a:spLocks/>
          </p:cNvSpPr>
          <p:nvPr/>
        </p:nvSpPr>
        <p:spPr>
          <a:xfrm rot="10800000" flipV="1">
            <a:off x="6378191" y="3191257"/>
            <a:ext cx="109728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IT</a:t>
            </a:r>
            <a:br>
              <a:rPr lang="en-US" sz="1100" b="1" kern="0">
                <a:solidFill>
                  <a:srgbClr val="000000"/>
                </a:solidFill>
                <a:latin typeface="Calibri" panose="020F0502020204030204" pitchFamily="34" charset="0"/>
                <a:ea typeface="Roboto Condensed" panose="02000000000000000000" pitchFamily="2" charset="0"/>
                <a:cs typeface="Calibri" panose="020F0502020204030204" pitchFamily="34" charset="0"/>
              </a:rPr>
            </a:br>
            <a:r>
              <a:rPr lang="en-US" sz="1100" b="1" kern="0">
                <a:solidFill>
                  <a:srgbClr val="000000"/>
                </a:solidFill>
                <a:latin typeface="Calibri" panose="020F0502020204030204" pitchFamily="34" charset="0"/>
                <a:ea typeface="Roboto Condensed" panose="02000000000000000000" pitchFamily="2" charset="0"/>
                <a:cs typeface="Calibri" panose="020F0502020204030204" pitchFamily="34" charset="0"/>
              </a:rPr>
              <a:t>Management</a:t>
            </a:r>
            <a:endPar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endParaRPr>
          </a:p>
        </p:txBody>
      </p:sp>
      <p:sp>
        <p:nvSpPr>
          <p:cNvPr id="155" name="Rectangle 376"/>
          <p:cNvSpPr>
            <a:spLocks/>
          </p:cNvSpPr>
          <p:nvPr/>
        </p:nvSpPr>
        <p:spPr>
          <a:xfrm rot="10800000" flipV="1">
            <a:off x="5172219" y="3191257"/>
            <a:ext cx="109728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Security &amp; Compliance</a:t>
            </a:r>
          </a:p>
        </p:txBody>
      </p:sp>
      <p:sp>
        <p:nvSpPr>
          <p:cNvPr id="156" name="Rectangle 370"/>
          <p:cNvSpPr>
            <a:spLocks/>
          </p:cNvSpPr>
          <p:nvPr/>
        </p:nvSpPr>
        <p:spPr>
          <a:xfrm rot="10800000" flipV="1">
            <a:off x="6768572" y="3611881"/>
            <a:ext cx="100584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Output</a:t>
            </a:r>
          </a:p>
        </p:txBody>
      </p:sp>
      <p:sp>
        <p:nvSpPr>
          <p:cNvPr id="157" name="Rectangle 367"/>
          <p:cNvSpPr>
            <a:spLocks/>
          </p:cNvSpPr>
          <p:nvPr/>
        </p:nvSpPr>
        <p:spPr>
          <a:xfrm rot="10800000" flipV="1">
            <a:off x="5657744" y="3611881"/>
            <a:ext cx="100584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Platform</a:t>
            </a:r>
          </a:p>
        </p:txBody>
      </p:sp>
      <p:sp>
        <p:nvSpPr>
          <p:cNvPr id="158" name="Rectangle 357"/>
          <p:cNvSpPr>
            <a:spLocks/>
          </p:cNvSpPr>
          <p:nvPr/>
        </p:nvSpPr>
        <p:spPr>
          <a:xfrm rot="10800000" flipV="1">
            <a:off x="4546917" y="3611881"/>
            <a:ext cx="100584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Storage</a:t>
            </a:r>
          </a:p>
        </p:txBody>
      </p:sp>
      <p:sp>
        <p:nvSpPr>
          <p:cNvPr id="159" name="Rectangle 112"/>
          <p:cNvSpPr>
            <a:spLocks/>
          </p:cNvSpPr>
          <p:nvPr/>
        </p:nvSpPr>
        <p:spPr>
          <a:xfrm rot="10800000" flipV="1">
            <a:off x="3436090" y="3611881"/>
            <a:ext cx="100584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Compute</a:t>
            </a:r>
          </a:p>
        </p:txBody>
      </p:sp>
      <p:sp>
        <p:nvSpPr>
          <p:cNvPr id="160" name="Rectangle 353"/>
          <p:cNvSpPr>
            <a:spLocks/>
          </p:cNvSpPr>
          <p:nvPr/>
        </p:nvSpPr>
        <p:spPr>
          <a:xfrm rot="10800000" flipV="1">
            <a:off x="1214436" y="3611881"/>
            <a:ext cx="100584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Data Center</a:t>
            </a:r>
          </a:p>
        </p:txBody>
      </p:sp>
      <p:sp>
        <p:nvSpPr>
          <p:cNvPr id="161" name="Rectangle 160"/>
          <p:cNvSpPr/>
          <p:nvPr/>
        </p:nvSpPr>
        <p:spPr>
          <a:xfrm>
            <a:off x="1135186" y="1747032"/>
            <a:ext cx="6736868" cy="1136106"/>
          </a:xfrm>
          <a:prstGeom prst="rect">
            <a:avLst/>
          </a:prstGeom>
          <a:solidFill>
            <a:srgbClr val="1F497D">
              <a:lumMod val="60000"/>
              <a:lumOff val="40000"/>
            </a:srgbClr>
          </a:solidFill>
          <a:ln w="76200" cap="flat" cmpd="sng" algn="ctr">
            <a:noFill/>
            <a:prstDash val="solid"/>
            <a:miter lim="800000"/>
          </a:ln>
          <a:effectLst/>
        </p:spPr>
        <p:txBody>
          <a:bodyPr lIns="137160" rIns="137160" rtlCol="0" anchor="t"/>
          <a:lstStyle/>
          <a:p>
            <a:pPr algn="ctr" defTabSz="914378">
              <a:defRPr/>
            </a:pPr>
            <a:r>
              <a:rPr lang="en-US" sz="1200" b="1" kern="0" dirty="0">
                <a:solidFill>
                  <a:prstClr val="white"/>
                </a:solidFill>
                <a:latin typeface="Calibri" panose="020F0502020204030204" pitchFamily="34" charset="0"/>
                <a:ea typeface="Roboto Condensed" panose="02000000000000000000" pitchFamily="2" charset="0"/>
                <a:cs typeface="Calibri" panose="020F0502020204030204" pitchFamily="34" charset="0"/>
              </a:rPr>
              <a:t>Products &amp; Services</a:t>
            </a:r>
          </a:p>
        </p:txBody>
      </p:sp>
      <p:sp>
        <p:nvSpPr>
          <p:cNvPr id="162" name="Rectangle 18"/>
          <p:cNvSpPr/>
          <p:nvPr/>
        </p:nvSpPr>
        <p:spPr>
          <a:xfrm>
            <a:off x="1135141" y="990045"/>
            <a:ext cx="3337560" cy="699826"/>
          </a:xfrm>
          <a:prstGeom prst="rect">
            <a:avLst/>
          </a:prstGeom>
          <a:solidFill>
            <a:srgbClr val="1F497D"/>
          </a:solidFill>
          <a:ln w="76200" cap="flat" cmpd="sng" algn="ctr">
            <a:noFill/>
            <a:prstDash val="solid"/>
            <a:miter lim="800000"/>
          </a:ln>
          <a:effectLst/>
        </p:spPr>
        <p:txBody>
          <a:bodyPr lIns="137160" rIns="137160" rtlCol="0" anchor="t"/>
          <a:lstStyle/>
          <a:p>
            <a:pPr algn="ctr" defTabSz="914378">
              <a:defRPr/>
            </a:pPr>
            <a:r>
              <a:rPr lang="en-US" sz="1200" b="1" kern="0" dirty="0">
                <a:solidFill>
                  <a:prstClr val="white"/>
                </a:solidFill>
                <a:latin typeface="Calibri" panose="020F0502020204030204" pitchFamily="34" charset="0"/>
                <a:ea typeface="Roboto Condensed" panose="02000000000000000000" pitchFamily="2" charset="0"/>
                <a:cs typeface="Calibri" panose="020F0502020204030204" pitchFamily="34" charset="0"/>
              </a:rPr>
              <a:t>Business Units (consuming)</a:t>
            </a:r>
          </a:p>
        </p:txBody>
      </p:sp>
      <p:cxnSp>
        <p:nvCxnSpPr>
          <p:cNvPr id="168" name="Straight Arrow Connector 167"/>
          <p:cNvCxnSpPr/>
          <p:nvPr/>
        </p:nvCxnSpPr>
        <p:spPr>
          <a:xfrm flipV="1">
            <a:off x="7882313" y="990045"/>
            <a:ext cx="0" cy="3810557"/>
          </a:xfrm>
          <a:prstGeom prst="straightConnector1">
            <a:avLst/>
          </a:prstGeom>
          <a:noFill/>
          <a:ln w="28575" cap="flat" cmpd="sng" algn="ctr">
            <a:solidFill>
              <a:sysClr val="windowText" lastClr="000000"/>
            </a:solidFill>
            <a:prstDash val="solid"/>
            <a:miter lim="800000"/>
            <a:headEnd type="triangle" w="lg" len="lg"/>
            <a:tailEnd type="triangle" w="lg" len="lg"/>
          </a:ln>
          <a:effectLst/>
        </p:spPr>
      </p:cxnSp>
      <p:grpSp>
        <p:nvGrpSpPr>
          <p:cNvPr id="169" name="Group 168"/>
          <p:cNvGrpSpPr/>
          <p:nvPr/>
        </p:nvGrpSpPr>
        <p:grpSpPr>
          <a:xfrm rot="5400000">
            <a:off x="6207669" y="2738336"/>
            <a:ext cx="3557349" cy="277009"/>
            <a:chOff x="3914060" y="-3078189"/>
            <a:chExt cx="5901690" cy="510802"/>
          </a:xfrm>
        </p:grpSpPr>
        <p:sp>
          <p:nvSpPr>
            <p:cNvPr id="170" name="TextBox 169"/>
            <p:cNvSpPr txBox="1"/>
            <p:nvPr/>
          </p:nvSpPr>
          <p:spPr>
            <a:xfrm>
              <a:off x="3914060" y="-3078171"/>
              <a:ext cx="1812970" cy="510784"/>
            </a:xfrm>
            <a:prstGeom prst="rect">
              <a:avLst/>
            </a:prstGeom>
            <a:noFill/>
          </p:spPr>
          <p:txBody>
            <a:bodyPr wrap="none" rtlCol="0">
              <a:spAutoFit/>
            </a:bodyPr>
            <a:lstStyle/>
            <a:p>
              <a:pPr algn="ctr"/>
              <a:r>
                <a:rPr lang="en-US" sz="1200" b="1" dirty="0">
                  <a:solidFill>
                    <a:srgbClr val="353C45"/>
                  </a:solidFill>
                  <a:latin typeface="Calibri" panose="020F0502020204030204" pitchFamily="34" charset="0"/>
                  <a:ea typeface="Roboto Condensed" panose="02000000000000000000" pitchFamily="2" charset="0"/>
                  <a:cs typeface="Calibri" panose="020F0502020204030204" pitchFamily="34" charset="0"/>
                </a:rPr>
                <a:t>Business View</a:t>
              </a:r>
            </a:p>
          </p:txBody>
        </p:sp>
        <p:sp>
          <p:nvSpPr>
            <p:cNvPr id="171" name="TextBox 170"/>
            <p:cNvSpPr txBox="1"/>
            <p:nvPr/>
          </p:nvSpPr>
          <p:spPr>
            <a:xfrm>
              <a:off x="8101180" y="-3078189"/>
              <a:ext cx="1714570" cy="510784"/>
            </a:xfrm>
            <a:prstGeom prst="rect">
              <a:avLst/>
            </a:prstGeom>
            <a:noFill/>
          </p:spPr>
          <p:txBody>
            <a:bodyPr wrap="none" rtlCol="0">
              <a:spAutoFit/>
            </a:bodyPr>
            <a:lstStyle/>
            <a:p>
              <a:pPr algn="ctr"/>
              <a:r>
                <a:rPr lang="en-US" sz="1200" b="1" dirty="0">
                  <a:solidFill>
                    <a:srgbClr val="353C45"/>
                  </a:solidFill>
                  <a:latin typeface="Calibri" panose="020F0502020204030204" pitchFamily="34" charset="0"/>
                  <a:ea typeface="Roboto Condensed" panose="02000000000000000000" pitchFamily="2" charset="0"/>
                  <a:cs typeface="Calibri" panose="020F0502020204030204" pitchFamily="34" charset="0"/>
                </a:rPr>
                <a:t>Finance View</a:t>
              </a:r>
            </a:p>
          </p:txBody>
        </p:sp>
        <p:sp>
          <p:nvSpPr>
            <p:cNvPr id="172" name="TextBox 171"/>
            <p:cNvSpPr txBox="1"/>
            <p:nvPr/>
          </p:nvSpPr>
          <p:spPr>
            <a:xfrm>
              <a:off x="6369427" y="-3078171"/>
              <a:ext cx="1094931" cy="510784"/>
            </a:xfrm>
            <a:prstGeom prst="rect">
              <a:avLst/>
            </a:prstGeom>
            <a:noFill/>
          </p:spPr>
          <p:txBody>
            <a:bodyPr wrap="none" rtlCol="0">
              <a:spAutoFit/>
            </a:bodyPr>
            <a:lstStyle/>
            <a:p>
              <a:pPr algn="ctr"/>
              <a:r>
                <a:rPr lang="en-US" sz="1200" b="1" dirty="0">
                  <a:solidFill>
                    <a:srgbClr val="353C45"/>
                  </a:solidFill>
                  <a:latin typeface="Calibri" panose="020F0502020204030204" pitchFamily="34" charset="0"/>
                  <a:ea typeface="Roboto Condensed" panose="02000000000000000000" pitchFamily="2" charset="0"/>
                  <a:cs typeface="Calibri" panose="020F0502020204030204" pitchFamily="34" charset="0"/>
                </a:rPr>
                <a:t>IT View</a:t>
              </a:r>
            </a:p>
          </p:txBody>
        </p:sp>
      </p:grpSp>
      <p:sp>
        <p:nvSpPr>
          <p:cNvPr id="173" name="Rectangle 155"/>
          <p:cNvSpPr>
            <a:spLocks/>
          </p:cNvSpPr>
          <p:nvPr/>
        </p:nvSpPr>
        <p:spPr>
          <a:xfrm rot="10800000" flipV="1">
            <a:off x="1214437" y="2478216"/>
            <a:ext cx="182880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Delivery Services</a:t>
            </a:r>
          </a:p>
        </p:txBody>
      </p:sp>
      <p:sp>
        <p:nvSpPr>
          <p:cNvPr id="174" name="Rectangle 133"/>
          <p:cNvSpPr>
            <a:spLocks/>
          </p:cNvSpPr>
          <p:nvPr/>
        </p:nvSpPr>
        <p:spPr>
          <a:xfrm rot="10800000" flipV="1">
            <a:off x="3110289" y="2478216"/>
            <a:ext cx="182880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Platform Services</a:t>
            </a:r>
          </a:p>
        </p:txBody>
      </p:sp>
      <p:sp>
        <p:nvSpPr>
          <p:cNvPr id="175" name="Rectangle 382"/>
          <p:cNvSpPr>
            <a:spLocks/>
          </p:cNvSpPr>
          <p:nvPr/>
        </p:nvSpPr>
        <p:spPr>
          <a:xfrm rot="10800000" flipV="1">
            <a:off x="5006141" y="2478217"/>
            <a:ext cx="182880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Infrastructure Services</a:t>
            </a:r>
          </a:p>
        </p:txBody>
      </p:sp>
      <p:sp>
        <p:nvSpPr>
          <p:cNvPr id="176" name="Rectangle 112"/>
          <p:cNvSpPr>
            <a:spLocks/>
          </p:cNvSpPr>
          <p:nvPr/>
        </p:nvSpPr>
        <p:spPr>
          <a:xfrm rot="10800000" flipV="1">
            <a:off x="5476979" y="2063643"/>
            <a:ext cx="229743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latin typeface="Calibri" panose="020F0502020204030204" pitchFamily="34" charset="0"/>
                <a:ea typeface="Roboto Condensed" panose="02000000000000000000" pitchFamily="2" charset="0"/>
                <a:cs typeface="Calibri" panose="020F0502020204030204" pitchFamily="34" charset="0"/>
              </a:rPr>
              <a:t>Shared Services</a:t>
            </a:r>
          </a:p>
        </p:txBody>
      </p:sp>
      <p:sp>
        <p:nvSpPr>
          <p:cNvPr id="177" name="Rectangle 353"/>
          <p:cNvSpPr>
            <a:spLocks/>
          </p:cNvSpPr>
          <p:nvPr/>
        </p:nvSpPr>
        <p:spPr>
          <a:xfrm rot="10800000" flipV="1">
            <a:off x="1214437" y="2063643"/>
            <a:ext cx="182880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End User Services</a:t>
            </a:r>
          </a:p>
        </p:txBody>
      </p:sp>
      <p:sp>
        <p:nvSpPr>
          <p:cNvPr id="178" name="Rectangle 447"/>
          <p:cNvSpPr>
            <a:spLocks/>
          </p:cNvSpPr>
          <p:nvPr/>
        </p:nvSpPr>
        <p:spPr>
          <a:xfrm rot="10800000" flipV="1">
            <a:off x="4151524"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Software</a:t>
            </a:r>
          </a:p>
        </p:txBody>
      </p:sp>
      <p:sp>
        <p:nvSpPr>
          <p:cNvPr id="179" name="Rectangle 441"/>
          <p:cNvSpPr>
            <a:spLocks/>
          </p:cNvSpPr>
          <p:nvPr/>
        </p:nvSpPr>
        <p:spPr>
          <a:xfrm rot="10800000" flipV="1">
            <a:off x="3417252"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Hardware</a:t>
            </a:r>
          </a:p>
        </p:txBody>
      </p:sp>
      <p:sp>
        <p:nvSpPr>
          <p:cNvPr id="180" name="Rectangle 459"/>
          <p:cNvSpPr>
            <a:spLocks/>
          </p:cNvSpPr>
          <p:nvPr/>
        </p:nvSpPr>
        <p:spPr>
          <a:xfrm rot="10800000" flipV="1">
            <a:off x="6354340" y="4323596"/>
            <a:ext cx="685800" cy="412741"/>
          </a:xfrm>
          <a:prstGeom prst="rect">
            <a:avLst/>
          </a:prstGeom>
          <a:solidFill>
            <a:sysClr val="window" lastClr="FFFFFF"/>
          </a:solidFill>
          <a:ln w="9525" cap="flat" cmpd="sng" algn="ctr">
            <a:noFill/>
            <a:prstDash val="solid"/>
            <a:miter lim="800000"/>
          </a:ln>
          <a:effectLst/>
        </p:spPr>
        <p:txBody>
          <a:bodyPr vert="horz" wrap="none"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Other</a:t>
            </a:r>
          </a:p>
        </p:txBody>
      </p:sp>
      <p:sp>
        <p:nvSpPr>
          <p:cNvPr id="181" name="Rectangle 382"/>
          <p:cNvSpPr>
            <a:spLocks/>
          </p:cNvSpPr>
          <p:nvPr/>
        </p:nvSpPr>
        <p:spPr>
          <a:xfrm rot="10800000" flipV="1">
            <a:off x="6901995" y="2478217"/>
            <a:ext cx="872414"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Emerging</a:t>
            </a:r>
          </a:p>
        </p:txBody>
      </p:sp>
      <p:sp>
        <p:nvSpPr>
          <p:cNvPr id="44" name="Rectangle 5"/>
          <p:cNvSpPr>
            <a:spLocks/>
          </p:cNvSpPr>
          <p:nvPr/>
        </p:nvSpPr>
        <p:spPr>
          <a:xfrm rot="10800000" flipV="1">
            <a:off x="5703728" y="1251872"/>
            <a:ext cx="1005840" cy="369969"/>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Business Capability</a:t>
            </a:r>
          </a:p>
        </p:txBody>
      </p:sp>
      <p:sp>
        <p:nvSpPr>
          <p:cNvPr id="45" name="Rectangle 11"/>
          <p:cNvSpPr>
            <a:spLocks/>
          </p:cNvSpPr>
          <p:nvPr/>
        </p:nvSpPr>
        <p:spPr>
          <a:xfrm rot="10800000" flipV="1">
            <a:off x="4638885" y="1251871"/>
            <a:ext cx="1005840" cy="369969"/>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Business Capability</a:t>
            </a:r>
          </a:p>
        </p:txBody>
      </p:sp>
      <p:sp>
        <p:nvSpPr>
          <p:cNvPr id="46" name="Rectangle 5"/>
          <p:cNvSpPr>
            <a:spLocks/>
          </p:cNvSpPr>
          <p:nvPr/>
        </p:nvSpPr>
        <p:spPr>
          <a:xfrm rot="10800000" flipV="1">
            <a:off x="6768570" y="1251871"/>
            <a:ext cx="1005840" cy="369969"/>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Business Capability</a:t>
            </a:r>
          </a:p>
        </p:txBody>
      </p:sp>
      <p:sp>
        <p:nvSpPr>
          <p:cNvPr id="47" name="Rectangle 5"/>
          <p:cNvSpPr>
            <a:spLocks/>
          </p:cNvSpPr>
          <p:nvPr/>
        </p:nvSpPr>
        <p:spPr>
          <a:xfrm rot="10800000" flipV="1">
            <a:off x="2295590" y="1248665"/>
            <a:ext cx="1005840" cy="369969"/>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Business Unit</a:t>
            </a:r>
          </a:p>
        </p:txBody>
      </p:sp>
      <p:sp>
        <p:nvSpPr>
          <p:cNvPr id="48" name="Rectangle 11"/>
          <p:cNvSpPr>
            <a:spLocks/>
          </p:cNvSpPr>
          <p:nvPr/>
        </p:nvSpPr>
        <p:spPr>
          <a:xfrm rot="10800000" flipV="1">
            <a:off x="1230747" y="1248664"/>
            <a:ext cx="1005840" cy="369969"/>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Business Unit</a:t>
            </a:r>
          </a:p>
        </p:txBody>
      </p:sp>
      <p:sp>
        <p:nvSpPr>
          <p:cNvPr id="49" name="Rectangle 5"/>
          <p:cNvSpPr>
            <a:spLocks/>
          </p:cNvSpPr>
          <p:nvPr/>
        </p:nvSpPr>
        <p:spPr>
          <a:xfrm rot="10800000" flipV="1">
            <a:off x="3360432" y="1248664"/>
            <a:ext cx="1005840" cy="369969"/>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Business Unit</a:t>
            </a:r>
          </a:p>
        </p:txBody>
      </p:sp>
      <p:sp>
        <p:nvSpPr>
          <p:cNvPr id="50" name="Rectangle 353"/>
          <p:cNvSpPr>
            <a:spLocks/>
          </p:cNvSpPr>
          <p:nvPr/>
        </p:nvSpPr>
        <p:spPr>
          <a:xfrm rot="10800000" flipV="1">
            <a:off x="2325263" y="3611881"/>
            <a:ext cx="100584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solidFill>
                  <a:srgbClr val="000000"/>
                </a:solidFill>
                <a:latin typeface="Calibri" panose="020F0502020204030204" pitchFamily="34" charset="0"/>
                <a:ea typeface="Roboto Condensed" panose="02000000000000000000" pitchFamily="2" charset="0"/>
                <a:cs typeface="Calibri" panose="020F0502020204030204" pitchFamily="34" charset="0"/>
              </a:rPr>
              <a:t>Network</a:t>
            </a:r>
          </a:p>
        </p:txBody>
      </p:sp>
      <p:sp>
        <p:nvSpPr>
          <p:cNvPr id="51" name="Rectangle 112"/>
          <p:cNvSpPr>
            <a:spLocks/>
          </p:cNvSpPr>
          <p:nvPr/>
        </p:nvSpPr>
        <p:spPr>
          <a:xfrm rot="10800000" flipV="1">
            <a:off x="3110289" y="2060296"/>
            <a:ext cx="2297430" cy="358058"/>
          </a:xfrm>
          <a:prstGeom prst="rect">
            <a:avLst/>
          </a:prstGeom>
          <a:solidFill>
            <a:sysClr val="window" lastClr="FFFFFF"/>
          </a:solidFill>
          <a:ln w="9525" cap="flat" cmpd="sng" algn="ctr">
            <a:noFill/>
            <a:prstDash val="solid"/>
            <a:miter lim="800000"/>
          </a:ln>
          <a:effectLst/>
        </p:spPr>
        <p:txBody>
          <a:bodyPr vert="horz" lIns="0" tIns="0" rIns="0" bIns="0" rtlCol="0" anchor="ctr"/>
          <a:lstStyle/>
          <a:p>
            <a:pPr algn="ctr" defTabSz="914378">
              <a:lnSpc>
                <a:spcPct val="85000"/>
              </a:lnSpc>
              <a:defRPr/>
            </a:pPr>
            <a:r>
              <a:rPr lang="en-US" sz="1100" b="1" kern="0" dirty="0">
                <a:latin typeface="Calibri" panose="020F0502020204030204" pitchFamily="34" charset="0"/>
                <a:ea typeface="Roboto Condensed" panose="02000000000000000000" pitchFamily="2" charset="0"/>
                <a:cs typeface="Calibri" panose="020F0502020204030204" pitchFamily="34" charset="0"/>
              </a:rPr>
              <a:t>Business Services</a:t>
            </a:r>
          </a:p>
        </p:txBody>
      </p:sp>
    </p:spTree>
    <p:extLst>
      <p:ext uri="{BB962C8B-B14F-4D97-AF65-F5344CB8AC3E}">
        <p14:creationId xmlns:p14="http://schemas.microsoft.com/office/powerpoint/2010/main" val="148633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gc382ac8d64_0_10"/>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dirty="0"/>
              <a:t>Infrastructure Services</a:t>
            </a:r>
            <a:endParaRPr dirty="0"/>
          </a:p>
        </p:txBody>
      </p:sp>
      <p:sp>
        <p:nvSpPr>
          <p:cNvPr id="2299" name="Google Shape;2299;gc382ac8d64_0_10" descr="Infrastructure Services consisting of&#10;Data Center; Network; Compute; Storage"/>
          <p:cNvSpPr/>
          <p:nvPr/>
        </p:nvSpPr>
        <p:spPr>
          <a:xfrm>
            <a:off x="74805" y="297180"/>
            <a:ext cx="8969700" cy="4682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00" name="Google Shape;2300;gc382ac8d64_0_10"/>
          <p:cNvSpPr/>
          <p:nvPr/>
        </p:nvSpPr>
        <p:spPr>
          <a:xfrm>
            <a:off x="153122" y="681601"/>
            <a:ext cx="8815200" cy="3327900"/>
          </a:xfrm>
          <a:prstGeom prst="rect">
            <a:avLst/>
          </a:prstGeom>
          <a:solidFill>
            <a:srgbClr val="FBFBF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53C45"/>
                </a:solidFill>
                <a:latin typeface="Calibri"/>
                <a:ea typeface="Calibri"/>
                <a:cs typeface="Calibri"/>
                <a:sym typeface="Calibri"/>
              </a:rPr>
              <a:t>Shared Services</a:t>
            </a:r>
            <a:endParaRPr sz="1600" b="0" i="1" u="none" strike="noStrike" cap="none">
              <a:solidFill>
                <a:srgbClr val="353C45"/>
              </a:solidFill>
              <a:latin typeface="Calibri"/>
              <a:ea typeface="Calibri"/>
              <a:cs typeface="Calibri"/>
              <a:sym typeface="Calibri"/>
            </a:endParaRPr>
          </a:p>
        </p:txBody>
      </p:sp>
      <p:sp>
        <p:nvSpPr>
          <p:cNvPr id="2301" name="Google Shape;2301;gc382ac8d64_0_10"/>
          <p:cNvSpPr/>
          <p:nvPr/>
        </p:nvSpPr>
        <p:spPr>
          <a:xfrm>
            <a:off x="152400" y="929384"/>
            <a:ext cx="8815200" cy="392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chemeClr val="accent1"/>
              </a:solidFill>
              <a:latin typeface="Calibri"/>
              <a:ea typeface="Calibri"/>
              <a:cs typeface="Calibri"/>
              <a:sym typeface="Calibri"/>
            </a:endParaRPr>
          </a:p>
        </p:txBody>
      </p:sp>
      <p:sp>
        <p:nvSpPr>
          <p:cNvPr id="2302" name="Google Shape;2302;gc382ac8d64_0_10"/>
          <p:cNvSpPr/>
          <p:nvPr/>
        </p:nvSpPr>
        <p:spPr>
          <a:xfrm>
            <a:off x="157111" y="365133"/>
            <a:ext cx="8816100" cy="210600"/>
          </a:xfrm>
          <a:prstGeom prst="rect">
            <a:avLst/>
          </a:prstGeom>
          <a:solidFill>
            <a:srgbClr val="7777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TBM PRODUCTS &amp; SERVICES</a:t>
            </a:r>
            <a:endParaRPr sz="1400" b="0" i="0" u="none" strike="noStrike" cap="none">
              <a:solidFill>
                <a:schemeClr val="dk1"/>
              </a:solidFill>
              <a:latin typeface="Arial"/>
              <a:ea typeface="Arial"/>
              <a:cs typeface="Arial"/>
              <a:sym typeface="Arial"/>
            </a:endParaRPr>
          </a:p>
        </p:txBody>
      </p:sp>
      <p:grpSp>
        <p:nvGrpSpPr>
          <p:cNvPr id="2303" name="Google Shape;2303;gc382ac8d64_0_10"/>
          <p:cNvGrpSpPr/>
          <p:nvPr/>
        </p:nvGrpSpPr>
        <p:grpSpPr>
          <a:xfrm>
            <a:off x="304425" y="1027750"/>
            <a:ext cx="8534895" cy="3759249"/>
            <a:chOff x="304425" y="1027750"/>
            <a:chExt cx="8534895" cy="3759249"/>
          </a:xfrm>
        </p:grpSpPr>
        <p:sp>
          <p:nvSpPr>
            <p:cNvPr id="2304" name="Google Shape;2304;gc382ac8d64_0_10"/>
            <p:cNvSpPr/>
            <p:nvPr/>
          </p:nvSpPr>
          <p:spPr>
            <a:xfrm>
              <a:off x="304800" y="1037828"/>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sp>
          <p:nvSpPr>
            <p:cNvPr id="2305" name="Google Shape;2305;gc382ac8d64_0_10"/>
            <p:cNvSpPr/>
            <p:nvPr/>
          </p:nvSpPr>
          <p:spPr>
            <a:xfrm>
              <a:off x="2479040" y="1037897"/>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306" name="Google Shape;2306;gc382ac8d64_0_10"/>
            <p:cNvGrpSpPr/>
            <p:nvPr/>
          </p:nvGrpSpPr>
          <p:grpSpPr>
            <a:xfrm>
              <a:off x="304425" y="1027750"/>
              <a:ext cx="2011515" cy="226343"/>
              <a:chOff x="220091" y="1081423"/>
              <a:chExt cx="705300" cy="226343"/>
            </a:xfrm>
          </p:grpSpPr>
          <p:sp>
            <p:nvSpPr>
              <p:cNvPr id="2307" name="Google Shape;2307;gc382ac8d64_0_10"/>
              <p:cNvSpPr/>
              <p:nvPr/>
            </p:nvSpPr>
            <p:spPr>
              <a:xfrm>
                <a:off x="220091" y="1081423"/>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Finance Services</a:t>
                </a:r>
                <a:endParaRPr sz="1400" b="0" i="0" u="none" strike="noStrike" cap="none">
                  <a:solidFill>
                    <a:srgbClr val="000000"/>
                  </a:solidFill>
                  <a:latin typeface="Arial"/>
                  <a:ea typeface="Arial"/>
                  <a:cs typeface="Arial"/>
                  <a:sym typeface="Arial"/>
                </a:endParaRPr>
              </a:p>
            </p:txBody>
          </p:sp>
          <p:cxnSp>
            <p:nvCxnSpPr>
              <p:cNvPr id="2308" name="Google Shape;2308;gc382ac8d64_0_10"/>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grpSp>
          <p:nvGrpSpPr>
            <p:cNvPr id="2309" name="Google Shape;2309;gc382ac8d64_0_10"/>
            <p:cNvGrpSpPr/>
            <p:nvPr/>
          </p:nvGrpSpPr>
          <p:grpSpPr>
            <a:xfrm>
              <a:off x="2479050" y="1027750"/>
              <a:ext cx="2011516" cy="226343"/>
              <a:chOff x="204960" y="1081423"/>
              <a:chExt cx="705300" cy="226343"/>
            </a:xfrm>
          </p:grpSpPr>
          <p:sp>
            <p:nvSpPr>
              <p:cNvPr id="2310" name="Google Shape;2310;gc382ac8d64_0_10"/>
              <p:cNvSpPr/>
              <p:nvPr/>
            </p:nvSpPr>
            <p:spPr>
              <a:xfrm>
                <a:off x="204960" y="1081423"/>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Risk, Audit &amp; Compliance Services</a:t>
                </a:r>
                <a:endParaRPr sz="1400" b="0" i="0" u="none" strike="noStrike" cap="none">
                  <a:solidFill>
                    <a:srgbClr val="000000"/>
                  </a:solidFill>
                  <a:latin typeface="Arial"/>
                  <a:ea typeface="Arial"/>
                  <a:cs typeface="Arial"/>
                  <a:sym typeface="Arial"/>
                </a:endParaRPr>
              </a:p>
            </p:txBody>
          </p:sp>
          <p:cxnSp>
            <p:nvCxnSpPr>
              <p:cNvPr id="2311" name="Google Shape;2311;gc382ac8d64_0_10"/>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312" name="Google Shape;2312;gc382ac8d64_0_10"/>
            <p:cNvSpPr/>
            <p:nvPr/>
          </p:nvSpPr>
          <p:spPr>
            <a:xfrm>
              <a:off x="379350" y="1255500"/>
              <a:ext cx="1828800" cy="1847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Planning &amp; Management Accounting</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Revenue Accounting</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Accounts Receivable</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General Accounting &amp; Reporting</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Project Accounting</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Payroll &amp; Time Reporting</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Accounts Payables &amp; Expense Reimbursement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Treasury</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Tax</a:t>
              </a:r>
              <a:endParaRPr sz="1000" b="0" i="0" u="none" strike="noStrike" cap="none">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353C45"/>
                </a:solidFill>
                <a:latin typeface="Calibri"/>
                <a:ea typeface="Calibri"/>
                <a:cs typeface="Calibri"/>
                <a:sym typeface="Calibri"/>
              </a:endParaRPr>
            </a:p>
          </p:txBody>
        </p:sp>
        <p:sp>
          <p:nvSpPr>
            <p:cNvPr id="2313" name="Google Shape;2313;gc382ac8d64_0_10"/>
            <p:cNvSpPr/>
            <p:nvPr/>
          </p:nvSpPr>
          <p:spPr>
            <a:xfrm>
              <a:off x="2603500" y="1255503"/>
              <a:ext cx="1828800" cy="1847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Risk Management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Breach Management &amp; Remediation</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Business Continuity Planning &amp; Management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Auditing</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Investigations</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Records Management</a:t>
              </a:r>
              <a:endParaRPr sz="1000" b="0" i="0" u="none" strike="noStrike" cap="none">
                <a:solidFill>
                  <a:srgbClr val="353C45"/>
                </a:solidFill>
                <a:latin typeface="Calibri"/>
                <a:ea typeface="Calibri"/>
                <a:cs typeface="Calibri"/>
                <a:sym typeface="Calibri"/>
              </a:endParaRPr>
            </a:p>
          </p:txBody>
        </p:sp>
        <p:sp>
          <p:nvSpPr>
            <p:cNvPr id="2314" name="Google Shape;2314;gc382ac8d64_0_10"/>
            <p:cNvSpPr/>
            <p:nvPr/>
          </p:nvSpPr>
          <p:spPr>
            <a:xfrm>
              <a:off x="6827520" y="1037899"/>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315" name="Google Shape;2315;gc382ac8d64_0_10"/>
            <p:cNvGrpSpPr/>
            <p:nvPr/>
          </p:nvGrpSpPr>
          <p:grpSpPr>
            <a:xfrm>
              <a:off x="6827525" y="1027750"/>
              <a:ext cx="2011515" cy="226343"/>
              <a:chOff x="209537" y="1081423"/>
              <a:chExt cx="705300" cy="226343"/>
            </a:xfrm>
          </p:grpSpPr>
          <p:sp>
            <p:nvSpPr>
              <p:cNvPr id="2316" name="Google Shape;2316;gc382ac8d64_0_10"/>
              <p:cNvSpPr/>
              <p:nvPr/>
            </p:nvSpPr>
            <p:spPr>
              <a:xfrm>
                <a:off x="209537" y="1081423"/>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Workforce Services</a:t>
                </a:r>
                <a:endParaRPr sz="1400" b="0" i="0" u="none" strike="noStrike" cap="none">
                  <a:solidFill>
                    <a:srgbClr val="000000"/>
                  </a:solidFill>
                  <a:latin typeface="Arial"/>
                  <a:ea typeface="Arial"/>
                  <a:cs typeface="Arial"/>
                  <a:sym typeface="Arial"/>
                </a:endParaRPr>
              </a:p>
            </p:txBody>
          </p:sp>
          <p:cxnSp>
            <p:nvCxnSpPr>
              <p:cNvPr id="2317" name="Google Shape;2317;gc382ac8d64_0_10"/>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318" name="Google Shape;2318;gc382ac8d64_0_10"/>
            <p:cNvSpPr/>
            <p:nvPr/>
          </p:nvSpPr>
          <p:spPr>
            <a:xfrm>
              <a:off x="6932550" y="1255498"/>
              <a:ext cx="1828800" cy="1847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Recruitment</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Employee Transitions &amp; Separation</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Workforce Management</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Performance, Retention &amp; Rewards Management</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Benefits Management</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Policy Management</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Employee Development</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Employee Communications &amp; Relations</a:t>
              </a:r>
              <a:endParaRPr sz="1000" b="0" i="0" u="none" strike="noStrike" cap="none">
                <a:solidFill>
                  <a:srgbClr val="000000"/>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000000"/>
                </a:solidFill>
                <a:latin typeface="Calibri"/>
                <a:ea typeface="Calibri"/>
                <a:cs typeface="Calibri"/>
                <a:sym typeface="Calibri"/>
              </a:endParaRPr>
            </a:p>
          </p:txBody>
        </p:sp>
        <p:sp>
          <p:nvSpPr>
            <p:cNvPr id="2319" name="Google Shape;2319;gc382ac8d64_0_10"/>
            <p:cNvSpPr/>
            <p:nvPr/>
          </p:nvSpPr>
          <p:spPr>
            <a:xfrm>
              <a:off x="4653280" y="1037899"/>
              <a:ext cx="2011800" cy="3749100"/>
            </a:xfrm>
            <a:prstGeom prst="rect">
              <a:avLst/>
            </a:prstGeom>
            <a:solidFill>
              <a:srgbClr val="E8E8E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p:txBody>
        </p:sp>
        <p:grpSp>
          <p:nvGrpSpPr>
            <p:cNvPr id="2320" name="Google Shape;2320;gc382ac8d64_0_10"/>
            <p:cNvGrpSpPr/>
            <p:nvPr/>
          </p:nvGrpSpPr>
          <p:grpSpPr>
            <a:xfrm>
              <a:off x="4653275" y="1027750"/>
              <a:ext cx="2011515" cy="226343"/>
              <a:chOff x="222002" y="1081423"/>
              <a:chExt cx="705300" cy="226343"/>
            </a:xfrm>
          </p:grpSpPr>
          <p:sp>
            <p:nvSpPr>
              <p:cNvPr id="2321" name="Google Shape;2321;gc382ac8d64_0_10"/>
              <p:cNvSpPr/>
              <p:nvPr/>
            </p:nvSpPr>
            <p:spPr>
              <a:xfrm>
                <a:off x="222002" y="1081423"/>
                <a:ext cx="7053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Property &amp; Facility Services</a:t>
                </a:r>
                <a:endParaRPr sz="1400" b="0" i="0" u="none" strike="noStrike" cap="none">
                  <a:solidFill>
                    <a:srgbClr val="000000"/>
                  </a:solidFill>
                  <a:latin typeface="Arial"/>
                  <a:ea typeface="Arial"/>
                  <a:cs typeface="Arial"/>
                  <a:sym typeface="Arial"/>
                </a:endParaRPr>
              </a:p>
            </p:txBody>
          </p:sp>
          <p:cxnSp>
            <p:nvCxnSpPr>
              <p:cNvPr id="2322" name="Google Shape;2322;gc382ac8d64_0_10"/>
              <p:cNvCxnSpPr/>
              <p:nvPr/>
            </p:nvCxnSpPr>
            <p:spPr>
              <a:xfrm>
                <a:off x="246939" y="1307766"/>
                <a:ext cx="640200" cy="0"/>
              </a:xfrm>
              <a:prstGeom prst="straightConnector1">
                <a:avLst/>
              </a:prstGeom>
              <a:noFill/>
              <a:ln w="12700" cap="flat" cmpd="sng">
                <a:solidFill>
                  <a:srgbClr val="353C45"/>
                </a:solidFill>
                <a:prstDash val="solid"/>
                <a:miter lim="800000"/>
                <a:headEnd type="none" w="sm" len="sm"/>
                <a:tailEnd type="none" w="sm" len="sm"/>
              </a:ln>
            </p:spPr>
          </p:cxnSp>
        </p:grpSp>
        <p:sp>
          <p:nvSpPr>
            <p:cNvPr id="2323" name="Google Shape;2323;gc382ac8d64_0_10"/>
            <p:cNvSpPr/>
            <p:nvPr/>
          </p:nvSpPr>
          <p:spPr>
            <a:xfrm>
              <a:off x="4721125" y="1255503"/>
              <a:ext cx="1828800" cy="18477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000000"/>
                </a:buClr>
                <a:buSzPts val="1300"/>
                <a:buFont typeface="Noto Sans Symbols"/>
                <a:buChar char="•"/>
              </a:pPr>
              <a:r>
                <a:rPr lang="en-US" sz="1000" b="0" i="0" u="none" strike="noStrike" cap="none">
                  <a:solidFill>
                    <a:srgbClr val="000000"/>
                  </a:solidFill>
                  <a:latin typeface="Calibri"/>
                  <a:ea typeface="Calibri"/>
                  <a:cs typeface="Calibri"/>
                  <a:sym typeface="Calibri"/>
                </a:rPr>
                <a:t>Development &amp; Space Planning</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Workspace Services</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Physical Security</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Operations, Maintenance, Repair &amp; Improvements</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Fleet Management (non-logistics)</a:t>
              </a:r>
              <a:endParaRPr sz="1000" b="0" i="0" u="none" strike="noStrike" cap="none">
                <a:solidFill>
                  <a:srgbClr val="000000"/>
                </a:solidFill>
                <a:latin typeface="Calibri"/>
                <a:ea typeface="Calibri"/>
                <a:cs typeface="Calibri"/>
                <a:sym typeface="Calibri"/>
              </a:endParaRPr>
            </a:p>
            <a:p>
              <a:pPr marL="115887" marR="0" lvl="1" indent="-93662" algn="l" rtl="0">
                <a:lnSpc>
                  <a:spcPct val="100000"/>
                </a:lnSpc>
                <a:spcBef>
                  <a:spcPts val="0"/>
                </a:spcBef>
                <a:spcAft>
                  <a:spcPts val="0"/>
                </a:spcAft>
                <a:buClr>
                  <a:srgbClr val="000000"/>
                </a:buClr>
                <a:buSzPts val="1000"/>
                <a:buFont typeface="Calibri"/>
                <a:buChar char="•"/>
              </a:pPr>
              <a:r>
                <a:rPr lang="en-US" sz="1000" b="0" i="0" u="none" strike="noStrike" cap="none">
                  <a:solidFill>
                    <a:srgbClr val="000000"/>
                  </a:solidFill>
                  <a:latin typeface="Calibri"/>
                  <a:ea typeface="Calibri"/>
                  <a:cs typeface="Calibri"/>
                  <a:sym typeface="Calibri"/>
                </a:rPr>
                <a:t>Food &amp; Beverage</a:t>
              </a:r>
              <a:endParaRPr sz="1000" b="0" i="0" u="none" strike="noStrike" cap="none">
                <a:solidFill>
                  <a:srgbClr val="000000"/>
                </a:solidFill>
                <a:latin typeface="Calibri"/>
                <a:ea typeface="Calibri"/>
                <a:cs typeface="Calibri"/>
                <a:sym typeface="Calibri"/>
              </a:endParaRPr>
            </a:p>
          </p:txBody>
        </p:sp>
      </p:grpSp>
      <p:cxnSp>
        <p:nvCxnSpPr>
          <p:cNvPr id="2324" name="Google Shape;2324;gc382ac8d64_0_10"/>
          <p:cNvCxnSpPr/>
          <p:nvPr/>
        </p:nvCxnSpPr>
        <p:spPr>
          <a:xfrm>
            <a:off x="380995" y="3540093"/>
            <a:ext cx="1825800" cy="0"/>
          </a:xfrm>
          <a:prstGeom prst="straightConnector1">
            <a:avLst/>
          </a:prstGeom>
          <a:noFill/>
          <a:ln w="12700" cap="flat" cmpd="sng">
            <a:solidFill>
              <a:srgbClr val="353C45"/>
            </a:solidFill>
            <a:prstDash val="solid"/>
            <a:miter lim="800000"/>
            <a:headEnd type="none" w="sm" len="sm"/>
            <a:tailEnd type="none" w="sm" len="sm"/>
          </a:ln>
        </p:spPr>
      </p:cxnSp>
      <p:sp>
        <p:nvSpPr>
          <p:cNvPr id="2325" name="Google Shape;2325;gc382ac8d64_0_10"/>
          <p:cNvSpPr/>
          <p:nvPr/>
        </p:nvSpPr>
        <p:spPr>
          <a:xfrm>
            <a:off x="304800" y="3313750"/>
            <a:ext cx="1966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Vendor &amp; Procurement Services</a:t>
            </a:r>
            <a:endParaRPr sz="1400" b="0" i="0" u="none" strike="noStrike" cap="none">
              <a:solidFill>
                <a:srgbClr val="000000"/>
              </a:solidFill>
              <a:latin typeface="Arial"/>
              <a:ea typeface="Arial"/>
              <a:cs typeface="Arial"/>
              <a:sym typeface="Arial"/>
            </a:endParaRPr>
          </a:p>
        </p:txBody>
      </p:sp>
      <p:sp>
        <p:nvSpPr>
          <p:cNvPr id="2326" name="Google Shape;2326;gc382ac8d64_0_10"/>
          <p:cNvSpPr/>
          <p:nvPr/>
        </p:nvSpPr>
        <p:spPr>
          <a:xfrm>
            <a:off x="379350" y="3540101"/>
            <a:ext cx="1828800" cy="11808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Sourcing and Procurement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Supplier Management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Contract Management</a:t>
            </a:r>
            <a:endParaRPr sz="1000" b="0" i="0" u="none" strike="noStrike" cap="none">
              <a:solidFill>
                <a:srgbClr val="353C45"/>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353C45"/>
              </a:solidFill>
              <a:latin typeface="Calibri"/>
              <a:ea typeface="Calibri"/>
              <a:cs typeface="Calibri"/>
              <a:sym typeface="Calibri"/>
            </a:endParaRPr>
          </a:p>
        </p:txBody>
      </p:sp>
      <p:sp>
        <p:nvSpPr>
          <p:cNvPr id="2327" name="Google Shape;2327;gc382ac8d64_0_10"/>
          <p:cNvSpPr/>
          <p:nvPr/>
        </p:nvSpPr>
        <p:spPr>
          <a:xfrm>
            <a:off x="2514600" y="3313750"/>
            <a:ext cx="1966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Health, Safety, Security &amp; Environment Services</a:t>
            </a:r>
            <a:endParaRPr sz="1400" b="0" i="0" u="none" strike="noStrike" cap="none">
              <a:solidFill>
                <a:srgbClr val="000000"/>
              </a:solidFill>
              <a:latin typeface="Arial"/>
              <a:ea typeface="Arial"/>
              <a:cs typeface="Arial"/>
              <a:sym typeface="Arial"/>
            </a:endParaRPr>
          </a:p>
        </p:txBody>
      </p:sp>
      <p:sp>
        <p:nvSpPr>
          <p:cNvPr id="2328" name="Google Shape;2328;gc382ac8d64_0_10"/>
          <p:cNvSpPr/>
          <p:nvPr/>
        </p:nvSpPr>
        <p:spPr>
          <a:xfrm>
            <a:off x="2589150" y="3540101"/>
            <a:ext cx="1828800" cy="11808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Policy &amp; Governance</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Oversight &amp; Enforcement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Healthcare Services</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Occupational Safety</a:t>
            </a:r>
            <a:endParaRPr sz="1000" b="0" i="0" u="none" strike="noStrike" cap="none">
              <a:solidFill>
                <a:srgbClr val="353C45"/>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353C45"/>
              </a:solidFill>
              <a:latin typeface="Calibri"/>
              <a:ea typeface="Calibri"/>
              <a:cs typeface="Calibri"/>
              <a:sym typeface="Calibri"/>
            </a:endParaRPr>
          </a:p>
        </p:txBody>
      </p:sp>
      <p:cxnSp>
        <p:nvCxnSpPr>
          <p:cNvPr id="2329" name="Google Shape;2329;gc382ac8d64_0_10"/>
          <p:cNvCxnSpPr/>
          <p:nvPr/>
        </p:nvCxnSpPr>
        <p:spPr>
          <a:xfrm>
            <a:off x="2598774" y="3540093"/>
            <a:ext cx="1825800" cy="0"/>
          </a:xfrm>
          <a:prstGeom prst="straightConnector1">
            <a:avLst/>
          </a:prstGeom>
          <a:noFill/>
          <a:ln w="12700" cap="flat" cmpd="sng">
            <a:solidFill>
              <a:srgbClr val="353C45"/>
            </a:solidFill>
            <a:prstDash val="solid"/>
            <a:miter lim="800000"/>
            <a:headEnd type="none" w="sm" len="sm"/>
            <a:tailEnd type="none" w="sm" len="sm"/>
          </a:ln>
        </p:spPr>
      </p:cxnSp>
      <p:cxnSp>
        <p:nvCxnSpPr>
          <p:cNvPr id="2330" name="Google Shape;2330;gc382ac8d64_0_10"/>
          <p:cNvCxnSpPr/>
          <p:nvPr/>
        </p:nvCxnSpPr>
        <p:spPr>
          <a:xfrm>
            <a:off x="4732374" y="3540093"/>
            <a:ext cx="1825800" cy="0"/>
          </a:xfrm>
          <a:prstGeom prst="straightConnector1">
            <a:avLst/>
          </a:prstGeom>
          <a:noFill/>
          <a:ln w="12700" cap="flat" cmpd="sng">
            <a:solidFill>
              <a:srgbClr val="353C45"/>
            </a:solidFill>
            <a:prstDash val="solid"/>
            <a:miter lim="800000"/>
            <a:headEnd type="none" w="sm" len="sm"/>
            <a:tailEnd type="none" w="sm" len="sm"/>
          </a:ln>
        </p:spPr>
      </p:cxnSp>
      <p:cxnSp>
        <p:nvCxnSpPr>
          <p:cNvPr id="2331" name="Google Shape;2331;gc382ac8d64_0_10"/>
          <p:cNvCxnSpPr/>
          <p:nvPr/>
        </p:nvCxnSpPr>
        <p:spPr>
          <a:xfrm>
            <a:off x="6942174" y="3540093"/>
            <a:ext cx="1825800" cy="0"/>
          </a:xfrm>
          <a:prstGeom prst="straightConnector1">
            <a:avLst/>
          </a:prstGeom>
          <a:noFill/>
          <a:ln w="12700" cap="flat" cmpd="sng">
            <a:solidFill>
              <a:srgbClr val="353C45"/>
            </a:solidFill>
            <a:prstDash val="solid"/>
            <a:miter lim="800000"/>
            <a:headEnd type="none" w="sm" len="sm"/>
            <a:tailEnd type="none" w="sm" len="sm"/>
          </a:ln>
        </p:spPr>
      </p:cxnSp>
      <p:sp>
        <p:nvSpPr>
          <p:cNvPr id="2332" name="Google Shape;2332;gc382ac8d64_0_10"/>
          <p:cNvSpPr/>
          <p:nvPr/>
        </p:nvSpPr>
        <p:spPr>
          <a:xfrm>
            <a:off x="4648200" y="3313750"/>
            <a:ext cx="1966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Legal Services</a:t>
            </a:r>
            <a:endParaRPr sz="1400" b="0" i="0" u="none" strike="noStrike" cap="none">
              <a:solidFill>
                <a:srgbClr val="000000"/>
              </a:solidFill>
              <a:latin typeface="Arial"/>
              <a:ea typeface="Arial"/>
              <a:cs typeface="Arial"/>
              <a:sym typeface="Arial"/>
            </a:endParaRPr>
          </a:p>
        </p:txBody>
      </p:sp>
      <p:sp>
        <p:nvSpPr>
          <p:cNvPr id="2333" name="Google Shape;2333;gc382ac8d64_0_10"/>
          <p:cNvSpPr/>
          <p:nvPr/>
        </p:nvSpPr>
        <p:spPr>
          <a:xfrm>
            <a:off x="4722750" y="3540101"/>
            <a:ext cx="1828800" cy="11808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Legal Counsel</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Case Management</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Contract Review</a:t>
            </a:r>
            <a:endParaRPr sz="1000" b="0" i="0" u="none" strike="noStrike" cap="none">
              <a:solidFill>
                <a:srgbClr val="353C45"/>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353C45"/>
              </a:solidFill>
              <a:latin typeface="Calibri"/>
              <a:ea typeface="Calibri"/>
              <a:cs typeface="Calibri"/>
              <a:sym typeface="Calibri"/>
            </a:endParaRPr>
          </a:p>
        </p:txBody>
      </p:sp>
      <p:sp>
        <p:nvSpPr>
          <p:cNvPr id="2334" name="Google Shape;2334;gc382ac8d64_0_10"/>
          <p:cNvSpPr/>
          <p:nvPr/>
        </p:nvSpPr>
        <p:spPr>
          <a:xfrm>
            <a:off x="6858000" y="3313750"/>
            <a:ext cx="1966200" cy="2037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353C45"/>
                </a:solidFill>
                <a:latin typeface="Calibri"/>
                <a:ea typeface="Calibri"/>
                <a:cs typeface="Calibri"/>
                <a:sym typeface="Calibri"/>
              </a:rPr>
              <a:t>Corporate Communication Services</a:t>
            </a:r>
            <a:endParaRPr sz="1400" b="0" i="0" u="none" strike="noStrike" cap="none">
              <a:solidFill>
                <a:srgbClr val="000000"/>
              </a:solidFill>
              <a:latin typeface="Arial"/>
              <a:ea typeface="Arial"/>
              <a:cs typeface="Arial"/>
              <a:sym typeface="Arial"/>
            </a:endParaRPr>
          </a:p>
        </p:txBody>
      </p:sp>
      <p:sp>
        <p:nvSpPr>
          <p:cNvPr id="2335" name="Google Shape;2335;gc382ac8d64_0_10"/>
          <p:cNvSpPr/>
          <p:nvPr/>
        </p:nvSpPr>
        <p:spPr>
          <a:xfrm>
            <a:off x="6932550" y="3540101"/>
            <a:ext cx="1828800" cy="1180800"/>
          </a:xfrm>
          <a:prstGeom prst="rect">
            <a:avLst/>
          </a:prstGeom>
          <a:noFill/>
          <a:ln>
            <a:noFill/>
          </a:ln>
          <a:effectLst>
            <a:outerShdw sx="0" sy="0" rotWithShape="0">
              <a:srgbClr val="000000"/>
            </a:outerShdw>
          </a:effectLst>
        </p:spPr>
        <p:txBody>
          <a:bodyPr spcFirstLastPara="1" wrap="square" lIns="36575" tIns="36575" rIns="36575" bIns="36575" anchor="t" anchorCtr="0">
            <a:noAutofit/>
          </a:bodyPr>
          <a:lstStyle/>
          <a:p>
            <a:pPr marL="115887" marR="0" lvl="1" indent="-112712" algn="l" rtl="0">
              <a:lnSpc>
                <a:spcPct val="100000"/>
              </a:lnSpc>
              <a:spcBef>
                <a:spcPts val="0"/>
              </a:spcBef>
              <a:spcAft>
                <a:spcPts val="0"/>
              </a:spcAft>
              <a:buClr>
                <a:srgbClr val="353C45"/>
              </a:buClr>
              <a:buSzPts val="1300"/>
              <a:buFont typeface="Noto Sans Symbols"/>
              <a:buChar char="•"/>
            </a:pPr>
            <a:r>
              <a:rPr lang="en-US" sz="1000" b="0" i="0" u="none" strike="noStrike" cap="none">
                <a:solidFill>
                  <a:srgbClr val="353C45"/>
                </a:solidFill>
                <a:latin typeface="Calibri"/>
                <a:ea typeface="Calibri"/>
                <a:cs typeface="Calibri"/>
                <a:sym typeface="Calibri"/>
              </a:rPr>
              <a:t>Stakeholder Relations</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Government Relations</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External Communications</a:t>
            </a:r>
            <a:endParaRPr sz="1000" b="0" i="0" u="none" strike="noStrike" cap="none">
              <a:solidFill>
                <a:srgbClr val="353C45"/>
              </a:solidFill>
              <a:latin typeface="Calibri"/>
              <a:ea typeface="Calibri"/>
              <a:cs typeface="Calibri"/>
              <a:sym typeface="Calibri"/>
            </a:endParaRPr>
          </a:p>
          <a:p>
            <a:pPr marL="115887" marR="0" lvl="1" indent="-93662" algn="l" rtl="0">
              <a:lnSpc>
                <a:spcPct val="100000"/>
              </a:lnSpc>
              <a:spcBef>
                <a:spcPts val="0"/>
              </a:spcBef>
              <a:spcAft>
                <a:spcPts val="0"/>
              </a:spcAft>
              <a:buClr>
                <a:srgbClr val="353C45"/>
              </a:buClr>
              <a:buSzPts val="1000"/>
              <a:buFont typeface="Calibri"/>
              <a:buChar char="•"/>
            </a:pPr>
            <a:r>
              <a:rPr lang="en-US" sz="1000" b="0" i="0" u="none" strike="noStrike" cap="none">
                <a:solidFill>
                  <a:srgbClr val="353C45"/>
                </a:solidFill>
                <a:latin typeface="Calibri"/>
                <a:ea typeface="Calibri"/>
                <a:cs typeface="Calibri"/>
                <a:sym typeface="Calibri"/>
              </a:rPr>
              <a:t>Community Outreach</a:t>
            </a:r>
            <a:endParaRPr sz="1000" b="0" i="0" u="none" strike="noStrike" cap="none">
              <a:solidFill>
                <a:srgbClr val="353C45"/>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53C45"/>
              </a:solidFill>
              <a:latin typeface="Calibri"/>
              <a:ea typeface="Calibri"/>
              <a:cs typeface="Calibri"/>
              <a:sym typeface="Calibri"/>
            </a:endParaRPr>
          </a:p>
          <a:p>
            <a:pPr marL="285750" marR="0" lvl="2" indent="-6350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800"/>
              <a:buFont typeface="Arial"/>
              <a:buNone/>
            </a:pPr>
            <a:endParaRPr sz="800" b="0" i="1" u="none" strike="noStrike" cap="none">
              <a:solidFill>
                <a:srgbClr val="353C45"/>
              </a:solidFill>
              <a:latin typeface="Calibri"/>
              <a:ea typeface="Calibri"/>
              <a:cs typeface="Calibri"/>
              <a:sym typeface="Calibri"/>
            </a:endParaRPr>
          </a:p>
          <a:p>
            <a:pPr marL="3175" marR="0" lvl="1" indent="0" algn="l"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a:p>
            <a:pPr marL="115887" marR="0" lvl="1" indent="-38416" algn="l" rtl="0">
              <a:lnSpc>
                <a:spcPct val="100000"/>
              </a:lnSpc>
              <a:spcBef>
                <a:spcPts val="0"/>
              </a:spcBef>
              <a:spcAft>
                <a:spcPts val="0"/>
              </a:spcAft>
              <a:buClr>
                <a:srgbClr val="FF661C"/>
              </a:buClr>
              <a:buSzPts val="1170"/>
              <a:buFont typeface="Noto Sans Symbols"/>
              <a:buNone/>
            </a:pPr>
            <a:endParaRPr sz="900" b="0" i="0" u="none" strike="noStrike" cap="none">
              <a:solidFill>
                <a:srgbClr val="353C45"/>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sp>
        <p:nvSpPr>
          <p:cNvPr id="2341" name="Google Shape;2341;gbf3bab5efc_3_0"/>
          <p:cNvSpPr txBox="1">
            <a:spLocks noGrp="1"/>
          </p:cNvSpPr>
          <p:nvPr>
            <p:ph type="title"/>
          </p:nvPr>
        </p:nvSpPr>
        <p:spPr>
          <a:xfrm>
            <a:off x="457202" y="496866"/>
            <a:ext cx="8229600" cy="904200"/>
          </a:xfrm>
          <a:prstGeom prst="rect">
            <a:avLst/>
          </a:prstGeom>
          <a:noFill/>
          <a:ln>
            <a:noFill/>
          </a:ln>
        </p:spPr>
        <p:txBody>
          <a:bodyPr spcFirstLastPara="1" wrap="square" lIns="0" tIns="60900" rIns="0" bIns="60900" anchor="ctr" anchorCtr="0">
            <a:noAutofit/>
          </a:bodyPr>
          <a:lstStyle/>
          <a:p>
            <a:pPr marL="0" marR="0" lvl="0" indent="0" algn="l" rtl="0">
              <a:lnSpc>
                <a:spcPct val="80000"/>
              </a:lnSpc>
              <a:spcBef>
                <a:spcPts val="0"/>
              </a:spcBef>
              <a:spcAft>
                <a:spcPts val="0"/>
              </a:spcAft>
              <a:buClr>
                <a:schemeClr val="dk2"/>
              </a:buClr>
              <a:buSzPts val="2800"/>
              <a:buFont typeface="Arial"/>
              <a:buNone/>
            </a:pPr>
            <a:r>
              <a:rPr lang="en-US" sz="1400" b="0" i="0" u="none" strike="noStrike" cap="none" dirty="0">
                <a:solidFill>
                  <a:srgbClr val="000000"/>
                </a:solidFill>
                <a:latin typeface="Arial"/>
                <a:ea typeface="Arial"/>
                <a:cs typeface="Arial"/>
                <a:sym typeface="Arial"/>
              </a:rPr>
              <a:t>Business Capabilities – Products and Services (v3.0)</a:t>
            </a:r>
            <a:endParaRPr sz="1400" b="0" i="0" u="none" strike="noStrike" cap="none" dirty="0">
              <a:solidFill>
                <a:srgbClr val="000000"/>
              </a:solidFill>
              <a:latin typeface="Arial"/>
              <a:ea typeface="Arial"/>
              <a:cs typeface="Arial"/>
              <a:sym typeface="Arial"/>
            </a:endParaRPr>
          </a:p>
        </p:txBody>
      </p:sp>
      <p:sp>
        <p:nvSpPr>
          <p:cNvPr id="2342" name="Google Shape;2342;gbf3bab5efc_3_0" descr="Business Capabilities"/>
          <p:cNvSpPr/>
          <p:nvPr/>
        </p:nvSpPr>
        <p:spPr>
          <a:xfrm>
            <a:off x="82489" y="227105"/>
            <a:ext cx="8969700" cy="4490400"/>
          </a:xfrm>
          <a:prstGeom prst="rect">
            <a:avLst/>
          </a:prstGeom>
          <a:solidFill>
            <a:schemeClr val="tx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43" name="Google Shape;2343;gbf3bab5efc_3_0"/>
          <p:cNvSpPr/>
          <p:nvPr/>
        </p:nvSpPr>
        <p:spPr>
          <a:xfrm>
            <a:off x="7601435" y="4822903"/>
            <a:ext cx="1369200" cy="256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344" name="Google Shape;2344;gbf3bab5efc_3_0" descr="Visual depicting Products and Services 3.0"/>
          <p:cNvGrpSpPr/>
          <p:nvPr/>
        </p:nvGrpSpPr>
        <p:grpSpPr>
          <a:xfrm>
            <a:off x="156909" y="365133"/>
            <a:ext cx="8819073" cy="4696656"/>
            <a:chOff x="156909" y="365133"/>
            <a:chExt cx="8819073" cy="4696656"/>
          </a:xfrm>
        </p:grpSpPr>
        <p:sp>
          <p:nvSpPr>
            <p:cNvPr id="2345" name="Google Shape;2345;gbf3bab5efc_3_0"/>
            <p:cNvSpPr/>
            <p:nvPr/>
          </p:nvSpPr>
          <p:spPr>
            <a:xfrm>
              <a:off x="160553" y="673694"/>
              <a:ext cx="8815200" cy="3327900"/>
            </a:xfrm>
            <a:prstGeom prst="rect">
              <a:avLst/>
            </a:prstGeom>
            <a:solidFill>
              <a:srgbClr val="E5E6E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53C45"/>
                </a:buClr>
                <a:buSzPts val="1600"/>
                <a:buFont typeface="Arial"/>
                <a:buNone/>
              </a:pPr>
              <a:r>
                <a:rPr lang="en-US" sz="1600" b="1" i="0" u="none" strike="noStrike" cap="none">
                  <a:solidFill>
                    <a:srgbClr val="353C45"/>
                  </a:solidFill>
                  <a:latin typeface="Calibri"/>
                  <a:ea typeface="Calibri"/>
                  <a:cs typeface="Calibri"/>
                  <a:sym typeface="Calibri"/>
                </a:rPr>
                <a:t>PRODUCTS &amp; SERVICES (v3.0)</a:t>
              </a:r>
              <a:endParaRPr sz="1600" b="1" i="1" u="none" strike="noStrike" cap="none">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
          <p:nvSpPr>
            <p:cNvPr id="2346" name="Google Shape;2346;gbf3bab5efc_3_0"/>
            <p:cNvSpPr/>
            <p:nvPr/>
          </p:nvSpPr>
          <p:spPr>
            <a:xfrm>
              <a:off x="160645" y="959462"/>
              <a:ext cx="8812500" cy="31089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0D96C9"/>
                </a:solidFill>
                <a:latin typeface="Calibri"/>
                <a:ea typeface="Calibri"/>
                <a:cs typeface="Calibri"/>
                <a:sym typeface="Calibri"/>
              </a:endParaRPr>
            </a:p>
          </p:txBody>
        </p:sp>
        <p:sp>
          <p:nvSpPr>
            <p:cNvPr id="2347" name="Google Shape;2347;gbf3bab5efc_3_0"/>
            <p:cNvSpPr/>
            <p:nvPr/>
          </p:nvSpPr>
          <p:spPr>
            <a:xfrm>
              <a:off x="157111" y="4419482"/>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COST POOLS</a:t>
              </a:r>
              <a:endParaRPr sz="1400" b="0" i="0" u="none" strike="noStrike" cap="none">
                <a:solidFill>
                  <a:srgbClr val="5E6268"/>
                </a:solidFill>
                <a:latin typeface="Arial"/>
                <a:ea typeface="Arial"/>
                <a:cs typeface="Arial"/>
                <a:sym typeface="Arial"/>
              </a:endParaRPr>
            </a:p>
          </p:txBody>
        </p:sp>
        <p:sp>
          <p:nvSpPr>
            <p:cNvPr id="2348" name="Google Shape;2348;gbf3bab5efc_3_0"/>
            <p:cNvSpPr/>
            <p:nvPr/>
          </p:nvSpPr>
          <p:spPr>
            <a:xfrm>
              <a:off x="157111" y="365133"/>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BUSINESS</a:t>
              </a:r>
              <a:r>
                <a:rPr lang="en-US" sz="1200" b="1" i="0" u="none" strike="noStrike" cap="none">
                  <a:solidFill>
                    <a:srgbClr val="75757B"/>
                  </a:solidFill>
                  <a:latin typeface="Calibri"/>
                  <a:ea typeface="Calibri"/>
                  <a:cs typeface="Calibri"/>
                  <a:sym typeface="Calibri"/>
                </a:rPr>
                <a:t> </a:t>
              </a:r>
              <a:r>
                <a:rPr lang="en-US" sz="1200" b="1" i="0" u="none" strike="noStrike" cap="none">
                  <a:solidFill>
                    <a:srgbClr val="5E6268"/>
                  </a:solidFill>
                  <a:latin typeface="Calibri"/>
                  <a:ea typeface="Calibri"/>
                  <a:cs typeface="Calibri"/>
                  <a:sym typeface="Calibri"/>
                </a:rPr>
                <a:t>CAPABILITIES</a:t>
              </a:r>
              <a:endParaRPr sz="1400" b="0" i="0" u="none" strike="noStrike" cap="none">
                <a:solidFill>
                  <a:srgbClr val="5E6268"/>
                </a:solidFill>
                <a:latin typeface="Arial"/>
                <a:ea typeface="Arial"/>
                <a:cs typeface="Arial"/>
                <a:sym typeface="Arial"/>
              </a:endParaRPr>
            </a:p>
          </p:txBody>
        </p:sp>
        <p:sp>
          <p:nvSpPr>
            <p:cNvPr id="2349" name="Google Shape;2349;gbf3bab5efc_3_0"/>
            <p:cNvSpPr/>
            <p:nvPr/>
          </p:nvSpPr>
          <p:spPr>
            <a:xfrm>
              <a:off x="157111" y="4139195"/>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75757B"/>
                  </a:solidFill>
                  <a:latin typeface="Calibri"/>
                  <a:ea typeface="Calibri"/>
                  <a:cs typeface="Calibri"/>
                  <a:sym typeface="Calibri"/>
                </a:rPr>
                <a:t>IT </a:t>
              </a:r>
              <a:r>
                <a:rPr lang="en-US" sz="1200" b="1" i="0" u="none" strike="noStrike" cap="none">
                  <a:solidFill>
                    <a:srgbClr val="5E6268"/>
                  </a:solidFill>
                  <a:latin typeface="Calibri"/>
                  <a:ea typeface="Calibri"/>
                  <a:cs typeface="Calibri"/>
                  <a:sym typeface="Calibri"/>
                </a:rPr>
                <a:t>TOWERS</a:t>
              </a:r>
              <a:endParaRPr sz="1200" b="0" i="0" u="none" strike="noStrike" cap="none">
                <a:solidFill>
                  <a:srgbClr val="5E6268"/>
                </a:solidFill>
                <a:latin typeface="Calibri"/>
                <a:ea typeface="Calibri"/>
                <a:cs typeface="Calibri"/>
                <a:sym typeface="Calibri"/>
              </a:endParaRPr>
            </a:p>
          </p:txBody>
        </p:sp>
        <p:sp>
          <p:nvSpPr>
            <p:cNvPr id="2350" name="Google Shape;2350;gbf3bab5efc_3_0"/>
            <p:cNvSpPr/>
            <p:nvPr/>
          </p:nvSpPr>
          <p:spPr>
            <a:xfrm>
              <a:off x="160650" y="1019725"/>
              <a:ext cx="1236000" cy="21825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End User Services</a:t>
              </a:r>
              <a:endParaRPr sz="1400" b="0" i="0" u="none" strike="noStrike" cap="none">
                <a:solidFill>
                  <a:srgbClr val="000000"/>
                </a:solidFill>
                <a:latin typeface="Arial"/>
                <a:ea typeface="Arial"/>
                <a:cs typeface="Arial"/>
                <a:sym typeface="Arial"/>
              </a:endParaRPr>
            </a:p>
          </p:txBody>
        </p:sp>
        <p:sp>
          <p:nvSpPr>
            <p:cNvPr id="2351" name="Google Shape;2351;gbf3bab5efc_3_0"/>
            <p:cNvSpPr/>
            <p:nvPr/>
          </p:nvSpPr>
          <p:spPr>
            <a:xfrm>
              <a:off x="279188" y="1357484"/>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Client </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Computing</a:t>
              </a:r>
              <a:endParaRPr sz="1400" b="0" i="0" u="none" strike="noStrike" cap="none">
                <a:solidFill>
                  <a:srgbClr val="000000"/>
                </a:solidFill>
                <a:latin typeface="Arial"/>
                <a:ea typeface="Arial"/>
                <a:cs typeface="Arial"/>
                <a:sym typeface="Arial"/>
              </a:endParaRPr>
            </a:p>
          </p:txBody>
        </p:sp>
        <p:sp>
          <p:nvSpPr>
            <p:cNvPr id="2352" name="Google Shape;2352;gbf3bab5efc_3_0"/>
            <p:cNvSpPr/>
            <p:nvPr/>
          </p:nvSpPr>
          <p:spPr>
            <a:xfrm>
              <a:off x="279188" y="1790456"/>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Communication &amp; Collaboration</a:t>
              </a:r>
              <a:endParaRPr sz="1400" b="0" i="0" u="none" strike="noStrike" cap="none">
                <a:solidFill>
                  <a:srgbClr val="000000"/>
                </a:solidFill>
                <a:latin typeface="Arial"/>
                <a:ea typeface="Arial"/>
                <a:cs typeface="Arial"/>
                <a:sym typeface="Arial"/>
              </a:endParaRPr>
            </a:p>
          </p:txBody>
        </p:sp>
        <p:sp>
          <p:nvSpPr>
            <p:cNvPr id="2353" name="Google Shape;2353;gbf3bab5efc_3_0"/>
            <p:cNvSpPr/>
            <p:nvPr/>
          </p:nvSpPr>
          <p:spPr>
            <a:xfrm>
              <a:off x="279188" y="2208955"/>
              <a:ext cx="9987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Connectivity</a:t>
              </a:r>
              <a:endParaRPr sz="1400" b="0" i="0" u="none" strike="noStrike" cap="none">
                <a:solidFill>
                  <a:srgbClr val="000000"/>
                </a:solidFill>
                <a:latin typeface="Arial"/>
                <a:ea typeface="Arial"/>
                <a:cs typeface="Arial"/>
                <a:sym typeface="Arial"/>
              </a:endParaRPr>
            </a:p>
          </p:txBody>
        </p:sp>
        <p:sp>
          <p:nvSpPr>
            <p:cNvPr id="2354" name="Google Shape;2354;gbf3bab5efc_3_0"/>
            <p:cNvSpPr/>
            <p:nvPr/>
          </p:nvSpPr>
          <p:spPr>
            <a:xfrm>
              <a:off x="5337951" y="3260675"/>
              <a:ext cx="2926200" cy="744600"/>
            </a:xfrm>
            <a:prstGeom prst="rect">
              <a:avLst/>
            </a:prstGeom>
            <a:solidFill>
              <a:srgbClr val="D8D8D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Infrastructure Services</a:t>
              </a:r>
              <a:endParaRPr sz="900" b="0" i="0" u="none" strike="noStrike" cap="none">
                <a:solidFill>
                  <a:srgbClr val="353C45"/>
                </a:solidFill>
                <a:latin typeface="Calibri"/>
                <a:ea typeface="Calibri"/>
                <a:cs typeface="Calibri"/>
                <a:sym typeface="Calibri"/>
              </a:endParaRPr>
            </a:p>
          </p:txBody>
        </p:sp>
        <p:sp>
          <p:nvSpPr>
            <p:cNvPr id="2355" name="Google Shape;2355;gbf3bab5efc_3_0"/>
            <p:cNvSpPr/>
            <p:nvPr/>
          </p:nvSpPr>
          <p:spPr>
            <a:xfrm>
              <a:off x="3869477" y="3267095"/>
              <a:ext cx="1412400" cy="738600"/>
            </a:xfrm>
            <a:prstGeom prst="rect">
              <a:avLst/>
            </a:prstGeom>
            <a:solidFill>
              <a:srgbClr val="D8D8D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Platform Services</a:t>
              </a:r>
              <a:endParaRPr sz="900" b="0" i="0" u="none" strike="noStrike" cap="none">
                <a:solidFill>
                  <a:srgbClr val="353C45"/>
                </a:solidFill>
                <a:latin typeface="Calibri"/>
                <a:ea typeface="Calibri"/>
                <a:cs typeface="Calibri"/>
                <a:sym typeface="Calibri"/>
              </a:endParaRPr>
            </a:p>
          </p:txBody>
        </p:sp>
        <p:sp>
          <p:nvSpPr>
            <p:cNvPr id="2356" name="Google Shape;2356;gbf3bab5efc_3_0"/>
            <p:cNvSpPr/>
            <p:nvPr/>
          </p:nvSpPr>
          <p:spPr>
            <a:xfrm>
              <a:off x="160650" y="3263104"/>
              <a:ext cx="3641700" cy="742500"/>
            </a:xfrm>
            <a:prstGeom prst="rect">
              <a:avLst/>
            </a:prstGeom>
            <a:solidFill>
              <a:srgbClr val="D8D8D8"/>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Delivery Services</a:t>
              </a:r>
              <a:endParaRPr sz="900" b="0" i="0" u="none" strike="noStrike" cap="none">
                <a:solidFill>
                  <a:srgbClr val="353C45"/>
                </a:solidFill>
                <a:latin typeface="Calibri"/>
                <a:ea typeface="Calibri"/>
                <a:cs typeface="Calibri"/>
                <a:sym typeface="Calibri"/>
              </a:endParaRPr>
            </a:p>
          </p:txBody>
        </p:sp>
        <p:sp>
          <p:nvSpPr>
            <p:cNvPr id="2357" name="Google Shape;2357;gbf3bab5efc_3_0"/>
            <p:cNvSpPr/>
            <p:nvPr/>
          </p:nvSpPr>
          <p:spPr>
            <a:xfrm>
              <a:off x="205265"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Strategy &amp; Planning</a:t>
              </a:r>
              <a:endParaRPr sz="1400" b="0" i="0" u="none" strike="noStrike" cap="none">
                <a:solidFill>
                  <a:srgbClr val="000000"/>
                </a:solidFill>
                <a:latin typeface="Arial"/>
                <a:ea typeface="Arial"/>
                <a:cs typeface="Arial"/>
                <a:sym typeface="Arial"/>
              </a:endParaRPr>
            </a:p>
          </p:txBody>
        </p:sp>
        <p:sp>
          <p:nvSpPr>
            <p:cNvPr id="2358" name="Google Shape;2358;gbf3bab5efc_3_0"/>
            <p:cNvSpPr/>
            <p:nvPr/>
          </p:nvSpPr>
          <p:spPr>
            <a:xfrm>
              <a:off x="933113"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Development</a:t>
              </a:r>
              <a:endParaRPr sz="1400" b="0" i="0" u="none" strike="noStrike" cap="none">
                <a:solidFill>
                  <a:srgbClr val="000000"/>
                </a:solidFill>
                <a:latin typeface="Arial"/>
                <a:ea typeface="Arial"/>
                <a:cs typeface="Arial"/>
                <a:sym typeface="Arial"/>
              </a:endParaRPr>
            </a:p>
          </p:txBody>
        </p:sp>
        <p:sp>
          <p:nvSpPr>
            <p:cNvPr id="2359" name="Google Shape;2359;gbf3bab5efc_3_0"/>
            <p:cNvSpPr/>
            <p:nvPr/>
          </p:nvSpPr>
          <p:spPr>
            <a:xfrm>
              <a:off x="1660961"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Support</a:t>
              </a:r>
              <a:endParaRPr sz="1400" b="0" i="0" u="none" strike="noStrike" cap="none">
                <a:solidFill>
                  <a:srgbClr val="000000"/>
                </a:solidFill>
                <a:latin typeface="Arial"/>
                <a:ea typeface="Arial"/>
                <a:cs typeface="Arial"/>
                <a:sym typeface="Arial"/>
              </a:endParaRPr>
            </a:p>
          </p:txBody>
        </p:sp>
        <p:sp>
          <p:nvSpPr>
            <p:cNvPr id="2360" name="Google Shape;2360;gbf3bab5efc_3_0"/>
            <p:cNvSpPr/>
            <p:nvPr/>
          </p:nvSpPr>
          <p:spPr>
            <a:xfrm>
              <a:off x="2388809"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Operations</a:t>
              </a:r>
              <a:endParaRPr sz="1400" b="0" i="0" u="none" strike="noStrike" cap="none">
                <a:solidFill>
                  <a:srgbClr val="000000"/>
                </a:solidFill>
                <a:latin typeface="Arial"/>
                <a:ea typeface="Arial"/>
                <a:cs typeface="Arial"/>
                <a:sym typeface="Arial"/>
              </a:endParaRPr>
            </a:p>
          </p:txBody>
        </p:sp>
        <p:sp>
          <p:nvSpPr>
            <p:cNvPr id="2361" name="Google Shape;2361;gbf3bab5efc_3_0"/>
            <p:cNvSpPr/>
            <p:nvPr/>
          </p:nvSpPr>
          <p:spPr>
            <a:xfrm>
              <a:off x="3116657"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Security &amp; Compliance</a:t>
              </a:r>
              <a:endParaRPr sz="1400" b="0" i="0" u="none" strike="noStrike" cap="none">
                <a:solidFill>
                  <a:srgbClr val="000000"/>
                </a:solidFill>
                <a:latin typeface="Arial"/>
                <a:ea typeface="Arial"/>
                <a:cs typeface="Arial"/>
                <a:sym typeface="Arial"/>
              </a:endParaRPr>
            </a:p>
          </p:txBody>
        </p:sp>
        <p:sp>
          <p:nvSpPr>
            <p:cNvPr id="2362" name="Google Shape;2362;gbf3bab5efc_3_0"/>
            <p:cNvSpPr/>
            <p:nvPr/>
          </p:nvSpPr>
          <p:spPr>
            <a:xfrm>
              <a:off x="3910002"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sp>
          <p:nvSpPr>
            <p:cNvPr id="2363" name="Google Shape;2363;gbf3bab5efc_3_0"/>
            <p:cNvSpPr/>
            <p:nvPr/>
          </p:nvSpPr>
          <p:spPr>
            <a:xfrm>
              <a:off x="4599323"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Applications</a:t>
              </a:r>
              <a:endParaRPr sz="1400" b="0" i="0" u="none" strike="noStrike" cap="none">
                <a:solidFill>
                  <a:srgbClr val="000000"/>
                </a:solidFill>
                <a:latin typeface="Arial"/>
                <a:ea typeface="Arial"/>
                <a:cs typeface="Arial"/>
                <a:sym typeface="Arial"/>
              </a:endParaRPr>
            </a:p>
          </p:txBody>
        </p:sp>
        <p:sp>
          <p:nvSpPr>
            <p:cNvPr id="2364" name="Google Shape;2364;gbf3bab5efc_3_0"/>
            <p:cNvSpPr/>
            <p:nvPr/>
          </p:nvSpPr>
          <p:spPr>
            <a:xfrm>
              <a:off x="5384962"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Data Center</a:t>
              </a:r>
              <a:endParaRPr sz="1400" b="0" i="0" u="none" strike="noStrike" cap="none">
                <a:solidFill>
                  <a:srgbClr val="000000"/>
                </a:solidFill>
                <a:latin typeface="Arial"/>
                <a:ea typeface="Arial"/>
                <a:cs typeface="Arial"/>
                <a:sym typeface="Arial"/>
              </a:endParaRPr>
            </a:p>
          </p:txBody>
        </p:sp>
        <p:sp>
          <p:nvSpPr>
            <p:cNvPr id="2365" name="Google Shape;2365;gbf3bab5efc_3_0"/>
            <p:cNvSpPr/>
            <p:nvPr/>
          </p:nvSpPr>
          <p:spPr>
            <a:xfrm>
              <a:off x="6117947"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Network</a:t>
              </a:r>
              <a:endParaRPr sz="1400" b="0" i="0" u="none" strike="noStrike" cap="none">
                <a:solidFill>
                  <a:srgbClr val="000000"/>
                </a:solidFill>
                <a:latin typeface="Arial"/>
                <a:ea typeface="Arial"/>
                <a:cs typeface="Arial"/>
                <a:sym typeface="Arial"/>
              </a:endParaRPr>
            </a:p>
          </p:txBody>
        </p:sp>
        <p:sp>
          <p:nvSpPr>
            <p:cNvPr id="2366" name="Google Shape;2366;gbf3bab5efc_3_0"/>
            <p:cNvSpPr/>
            <p:nvPr/>
          </p:nvSpPr>
          <p:spPr>
            <a:xfrm>
              <a:off x="6850931"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Compute</a:t>
              </a:r>
              <a:endParaRPr sz="1400" b="0" i="0" u="none" strike="noStrike" cap="none">
                <a:solidFill>
                  <a:srgbClr val="000000"/>
                </a:solidFill>
                <a:latin typeface="Arial"/>
                <a:ea typeface="Arial"/>
                <a:cs typeface="Arial"/>
                <a:sym typeface="Arial"/>
              </a:endParaRPr>
            </a:p>
          </p:txBody>
        </p:sp>
        <p:sp>
          <p:nvSpPr>
            <p:cNvPr id="2367" name="Google Shape;2367;gbf3bab5efc_3_0"/>
            <p:cNvSpPr/>
            <p:nvPr/>
          </p:nvSpPr>
          <p:spPr>
            <a:xfrm>
              <a:off x="7583917" y="3586865"/>
              <a:ext cx="640200" cy="2742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353C45"/>
                </a:buClr>
                <a:buSzPts val="800"/>
                <a:buFont typeface="Arial"/>
                <a:buNone/>
              </a:pPr>
              <a:r>
                <a:rPr lang="en-US" sz="800" b="1" i="0" u="none" strike="noStrike" cap="none">
                  <a:solidFill>
                    <a:srgbClr val="353C45"/>
                  </a:solidFill>
                  <a:latin typeface="Calibri"/>
                  <a:ea typeface="Calibri"/>
                  <a:cs typeface="Calibri"/>
                  <a:sym typeface="Calibri"/>
                </a:rPr>
                <a:t>Storage</a:t>
              </a:r>
              <a:endParaRPr sz="1400" b="0" i="0" u="none" strike="noStrike" cap="none">
                <a:solidFill>
                  <a:srgbClr val="000000"/>
                </a:solidFill>
                <a:latin typeface="Arial"/>
                <a:ea typeface="Arial"/>
                <a:cs typeface="Arial"/>
                <a:sym typeface="Arial"/>
              </a:endParaRPr>
            </a:p>
          </p:txBody>
        </p:sp>
        <p:sp>
          <p:nvSpPr>
            <p:cNvPr id="2368" name="Google Shape;2368;gbf3bab5efc_3_0"/>
            <p:cNvSpPr/>
            <p:nvPr/>
          </p:nvSpPr>
          <p:spPr>
            <a:xfrm>
              <a:off x="8340925" y="3260675"/>
              <a:ext cx="634500" cy="744600"/>
            </a:xfrm>
            <a:prstGeom prst="rect">
              <a:avLst/>
            </a:prstGeom>
            <a:solidFill>
              <a:srgbClr val="FDEAD6"/>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353C45"/>
                </a:buClr>
                <a:buSzPts val="1100"/>
                <a:buFont typeface="Arial"/>
                <a:buNone/>
              </a:pPr>
              <a:r>
                <a:rPr lang="en-US" sz="1100" b="1" i="0" u="none" strike="noStrike" cap="none">
                  <a:solidFill>
                    <a:srgbClr val="353C45"/>
                  </a:solidFill>
                  <a:latin typeface="Calibri"/>
                  <a:ea typeface="Calibri"/>
                  <a:cs typeface="Calibri"/>
                  <a:sym typeface="Calibri"/>
                </a:rPr>
                <a:t>Emerging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353C45"/>
                </a:solidFill>
                <a:latin typeface="Calibri"/>
                <a:ea typeface="Calibri"/>
                <a:cs typeface="Calibri"/>
                <a:sym typeface="Calibri"/>
              </a:endParaRPr>
            </a:p>
          </p:txBody>
        </p:sp>
        <p:cxnSp>
          <p:nvCxnSpPr>
            <p:cNvPr id="2369" name="Google Shape;2369;gbf3bab5efc_3_0"/>
            <p:cNvCxnSpPr/>
            <p:nvPr/>
          </p:nvCxnSpPr>
          <p:spPr>
            <a:xfrm>
              <a:off x="160646" y="1235618"/>
              <a:ext cx="1236000" cy="0"/>
            </a:xfrm>
            <a:prstGeom prst="straightConnector1">
              <a:avLst/>
            </a:prstGeom>
            <a:noFill/>
            <a:ln w="12700" cap="flat" cmpd="sng">
              <a:solidFill>
                <a:srgbClr val="353C45"/>
              </a:solidFill>
              <a:prstDash val="solid"/>
              <a:miter lim="800000"/>
              <a:headEnd type="none" w="sm" len="sm"/>
              <a:tailEnd type="none" w="sm" len="sm"/>
            </a:ln>
          </p:spPr>
        </p:cxnSp>
        <p:cxnSp>
          <p:nvCxnSpPr>
            <p:cNvPr id="2370" name="Google Shape;2370;gbf3bab5efc_3_0"/>
            <p:cNvCxnSpPr/>
            <p:nvPr/>
          </p:nvCxnSpPr>
          <p:spPr>
            <a:xfrm>
              <a:off x="156909" y="3504136"/>
              <a:ext cx="3645300" cy="0"/>
            </a:xfrm>
            <a:prstGeom prst="straightConnector1">
              <a:avLst/>
            </a:prstGeom>
            <a:noFill/>
            <a:ln w="12700" cap="flat" cmpd="sng">
              <a:solidFill>
                <a:srgbClr val="353C45"/>
              </a:solidFill>
              <a:prstDash val="solid"/>
              <a:miter lim="800000"/>
              <a:headEnd type="none" w="sm" len="sm"/>
              <a:tailEnd type="none" w="sm" len="sm"/>
            </a:ln>
          </p:spPr>
        </p:cxnSp>
        <p:cxnSp>
          <p:nvCxnSpPr>
            <p:cNvPr id="2371" name="Google Shape;2371;gbf3bab5efc_3_0"/>
            <p:cNvCxnSpPr/>
            <p:nvPr/>
          </p:nvCxnSpPr>
          <p:spPr>
            <a:xfrm>
              <a:off x="3883299" y="3504136"/>
              <a:ext cx="1374600" cy="0"/>
            </a:xfrm>
            <a:prstGeom prst="straightConnector1">
              <a:avLst/>
            </a:prstGeom>
            <a:noFill/>
            <a:ln w="12700" cap="flat" cmpd="sng">
              <a:solidFill>
                <a:srgbClr val="353C45"/>
              </a:solidFill>
              <a:prstDash val="solid"/>
              <a:miter lim="800000"/>
              <a:headEnd type="none" w="sm" len="sm"/>
              <a:tailEnd type="none" w="sm" len="sm"/>
            </a:ln>
          </p:spPr>
        </p:cxnSp>
        <p:cxnSp>
          <p:nvCxnSpPr>
            <p:cNvPr id="2372" name="Google Shape;2372;gbf3bab5efc_3_0"/>
            <p:cNvCxnSpPr/>
            <p:nvPr/>
          </p:nvCxnSpPr>
          <p:spPr>
            <a:xfrm>
              <a:off x="5337947" y="3506909"/>
              <a:ext cx="2926200" cy="0"/>
            </a:xfrm>
            <a:prstGeom prst="straightConnector1">
              <a:avLst/>
            </a:prstGeom>
            <a:noFill/>
            <a:ln w="12700" cap="flat" cmpd="sng">
              <a:solidFill>
                <a:srgbClr val="353C45"/>
              </a:solidFill>
              <a:prstDash val="solid"/>
              <a:miter lim="800000"/>
              <a:headEnd type="none" w="sm" len="sm"/>
              <a:tailEnd type="none" w="sm" len="sm"/>
            </a:ln>
          </p:spPr>
        </p:cxnSp>
        <p:cxnSp>
          <p:nvCxnSpPr>
            <p:cNvPr id="2373" name="Google Shape;2373;gbf3bab5efc_3_0"/>
            <p:cNvCxnSpPr/>
            <p:nvPr/>
          </p:nvCxnSpPr>
          <p:spPr>
            <a:xfrm>
              <a:off x="8340922" y="3504136"/>
              <a:ext cx="629700" cy="0"/>
            </a:xfrm>
            <a:prstGeom prst="straightConnector1">
              <a:avLst/>
            </a:prstGeom>
            <a:noFill/>
            <a:ln w="12700" cap="flat" cmpd="sng">
              <a:solidFill>
                <a:srgbClr val="353C45"/>
              </a:solidFill>
              <a:prstDash val="solid"/>
              <a:miter lim="800000"/>
              <a:headEnd type="none" w="sm" len="sm"/>
              <a:tailEnd type="none" w="sm" len="sm"/>
            </a:ln>
          </p:spPr>
        </p:cxnSp>
        <p:sp>
          <p:nvSpPr>
            <p:cNvPr id="2374" name="Google Shape;2374;gbf3bab5efc_3_0"/>
            <p:cNvSpPr/>
            <p:nvPr/>
          </p:nvSpPr>
          <p:spPr>
            <a:xfrm>
              <a:off x="3573237" y="4757990"/>
              <a:ext cx="914400" cy="219600"/>
            </a:xfrm>
            <a:prstGeom prst="rect">
              <a:avLst/>
            </a:prstGeom>
            <a:solidFill>
              <a:srgbClr val="C5EDFC"/>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353C45"/>
                </a:buClr>
                <a:buSzPts val="700"/>
                <a:buFont typeface="Arial"/>
                <a:buNone/>
              </a:pPr>
              <a:r>
                <a:rPr lang="en-US" sz="700" b="0" i="0" u="none" strike="noStrike" cap="none">
                  <a:solidFill>
                    <a:srgbClr val="353C45"/>
                  </a:solidFill>
                  <a:latin typeface="Calibri"/>
                  <a:ea typeface="Calibri"/>
                  <a:cs typeface="Calibri"/>
                  <a:sym typeface="Calibri"/>
                </a:rPr>
                <a:t>Business-Facing</a:t>
              </a:r>
              <a:endParaRPr sz="1400" b="0" i="0" u="none" strike="noStrike" cap="none">
                <a:solidFill>
                  <a:srgbClr val="000000"/>
                </a:solidFill>
                <a:latin typeface="Arial"/>
                <a:ea typeface="Arial"/>
                <a:cs typeface="Arial"/>
                <a:sym typeface="Arial"/>
              </a:endParaRPr>
            </a:p>
          </p:txBody>
        </p:sp>
        <p:sp>
          <p:nvSpPr>
            <p:cNvPr id="2375" name="Google Shape;2375;gbf3bab5efc_3_0"/>
            <p:cNvSpPr/>
            <p:nvPr/>
          </p:nvSpPr>
          <p:spPr>
            <a:xfrm>
              <a:off x="4595996" y="4757990"/>
              <a:ext cx="914400" cy="219600"/>
            </a:xfrm>
            <a:prstGeom prst="rect">
              <a:avLst/>
            </a:prstGeom>
            <a:solidFill>
              <a:srgbClr val="D8D8D8"/>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353C45"/>
                </a:buClr>
                <a:buSzPts val="700"/>
                <a:buFont typeface="Arial"/>
                <a:buNone/>
              </a:pPr>
              <a:r>
                <a:rPr lang="en-US" sz="700" b="0" i="0" u="none" strike="noStrike" cap="none">
                  <a:solidFill>
                    <a:srgbClr val="353C45"/>
                  </a:solidFill>
                  <a:latin typeface="Calibri"/>
                  <a:ea typeface="Calibri"/>
                  <a:cs typeface="Calibri"/>
                  <a:sym typeface="Calibri"/>
                </a:rPr>
                <a:t>Internal IT, may be Business-Facing</a:t>
              </a:r>
              <a:endParaRPr sz="1400" b="0" i="0" u="none" strike="noStrike" cap="none">
                <a:solidFill>
                  <a:srgbClr val="000000"/>
                </a:solidFill>
                <a:latin typeface="Arial"/>
                <a:ea typeface="Arial"/>
                <a:cs typeface="Arial"/>
                <a:sym typeface="Arial"/>
              </a:endParaRPr>
            </a:p>
          </p:txBody>
        </p:sp>
        <p:sp>
          <p:nvSpPr>
            <p:cNvPr id="2376" name="Google Shape;2376;gbf3bab5efc_3_0"/>
            <p:cNvSpPr txBox="1"/>
            <p:nvPr/>
          </p:nvSpPr>
          <p:spPr>
            <a:xfrm>
              <a:off x="520878" y="4755253"/>
              <a:ext cx="2382900" cy="200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Note: abbreviations used in graphic; taxonomy uses full names</a:t>
              </a:r>
              <a:endParaRPr sz="1400" b="0" i="0" u="none" strike="noStrike" cap="none">
                <a:solidFill>
                  <a:srgbClr val="000000"/>
                </a:solidFill>
                <a:latin typeface="Arial"/>
                <a:ea typeface="Arial"/>
                <a:cs typeface="Arial"/>
                <a:sym typeface="Arial"/>
              </a:endParaRPr>
            </a:p>
          </p:txBody>
        </p:sp>
        <p:sp>
          <p:nvSpPr>
            <p:cNvPr id="2377" name="Google Shape;2377;gbf3bab5efc_3_0"/>
            <p:cNvSpPr txBox="1"/>
            <p:nvPr/>
          </p:nvSpPr>
          <p:spPr>
            <a:xfrm>
              <a:off x="5841488" y="4753989"/>
              <a:ext cx="3070800" cy="307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This is a conceptual view of services simplified for display purposes.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It does not represent a best-practice service hierarchy for modeling service costs.</a:t>
              </a:r>
              <a:endParaRPr sz="1400" b="0" i="0" u="none" strike="noStrike" cap="none">
                <a:solidFill>
                  <a:srgbClr val="000000"/>
                </a:solidFill>
                <a:latin typeface="Arial"/>
                <a:ea typeface="Arial"/>
                <a:cs typeface="Arial"/>
                <a:sym typeface="Arial"/>
              </a:endParaRPr>
            </a:p>
          </p:txBody>
        </p:sp>
        <p:sp>
          <p:nvSpPr>
            <p:cNvPr id="2378" name="Google Shape;2378;gbf3bab5efc_3_0"/>
            <p:cNvSpPr/>
            <p:nvPr/>
          </p:nvSpPr>
          <p:spPr>
            <a:xfrm>
              <a:off x="1487982" y="1016200"/>
              <a:ext cx="7488000" cy="21825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r>
                <a:rPr lang="en-US" sz="1100" b="1" i="0" u="none" strike="noStrike" cap="none">
                  <a:solidFill>
                    <a:srgbClr val="FF0000"/>
                  </a:solidFill>
                  <a:latin typeface="Calibri"/>
                  <a:ea typeface="Calibri"/>
                  <a:cs typeface="Calibri"/>
                  <a:sym typeface="Calibri"/>
                </a:rPr>
                <a:t>Shared Services – TBD, will be rationalized with Agency Shared Services  and completed in future effort </a:t>
              </a: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cxnSp>
          <p:nvCxnSpPr>
            <p:cNvPr id="2379" name="Google Shape;2379;gbf3bab5efc_3_0"/>
            <p:cNvCxnSpPr/>
            <p:nvPr/>
          </p:nvCxnSpPr>
          <p:spPr>
            <a:xfrm>
              <a:off x="1487981" y="1229967"/>
              <a:ext cx="7488000" cy="0"/>
            </a:xfrm>
            <a:prstGeom prst="straightConnector1">
              <a:avLst/>
            </a:prstGeom>
            <a:noFill/>
            <a:ln w="12700" cap="flat" cmpd="sng">
              <a:solidFill>
                <a:srgbClr val="353C45"/>
              </a:solidFill>
              <a:prstDash val="solid"/>
              <a:miter lim="800000"/>
              <a:headEnd type="none" w="sm" len="sm"/>
              <a:tailEnd type="none" w="sm" len="sm"/>
            </a:ln>
          </p:spPr>
        </p:cxnSp>
        <p:grpSp>
          <p:nvGrpSpPr>
            <p:cNvPr id="2380" name="Google Shape;2380;gbf3bab5efc_3_0"/>
            <p:cNvGrpSpPr/>
            <p:nvPr/>
          </p:nvGrpSpPr>
          <p:grpSpPr>
            <a:xfrm>
              <a:off x="1498885" y="1388869"/>
              <a:ext cx="868860" cy="1143589"/>
              <a:chOff x="2597359" y="1295702"/>
              <a:chExt cx="649081" cy="1143589"/>
            </a:xfrm>
          </p:grpSpPr>
          <p:sp>
            <p:nvSpPr>
              <p:cNvPr id="2381" name="Google Shape;2381;gbf3bab5efc_3_0"/>
              <p:cNvSpPr/>
              <p:nvPr/>
            </p:nvSpPr>
            <p:spPr>
              <a:xfrm>
                <a:off x="2606240"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Finance Services</a:t>
                </a:r>
                <a:endParaRPr sz="1400" b="0" i="0" u="none" strike="noStrike" cap="none">
                  <a:solidFill>
                    <a:srgbClr val="000000"/>
                  </a:solidFill>
                  <a:latin typeface="Arial"/>
                  <a:ea typeface="Arial"/>
                  <a:cs typeface="Arial"/>
                  <a:sym typeface="Arial"/>
                </a:endParaRPr>
              </a:p>
            </p:txBody>
          </p:sp>
          <p:sp>
            <p:nvSpPr>
              <p:cNvPr id="2382" name="Google Shape;2382;gbf3bab5efc_3_0"/>
              <p:cNvSpPr/>
              <p:nvPr/>
            </p:nvSpPr>
            <p:spPr>
              <a:xfrm>
                <a:off x="259735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Planning &amp; Management Accounting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Revenue Accounting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Accounts Receivable</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General Accounting &amp; Reporting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Project Accounting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Payroll &amp; Time Reporting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Accounts Payable &amp; Expense Reimbursement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Treasury</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Tax</a:t>
                </a:r>
                <a:endParaRPr sz="1400" b="0" i="0" u="none" strike="noStrike" cap="none">
                  <a:solidFill>
                    <a:srgbClr val="000000"/>
                  </a:solidFill>
                  <a:latin typeface="Arial"/>
                  <a:ea typeface="Arial"/>
                  <a:cs typeface="Arial"/>
                  <a:sym typeface="Arial"/>
                </a:endParaRPr>
              </a:p>
            </p:txBody>
          </p:sp>
          <p:cxnSp>
            <p:nvCxnSpPr>
              <p:cNvPr id="2383" name="Google Shape;2383;gbf3bab5efc_3_0"/>
              <p:cNvCxnSpPr/>
              <p:nvPr/>
            </p:nvCxnSpPr>
            <p:spPr>
              <a:xfrm>
                <a:off x="2606240"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384" name="Google Shape;2384;gbf3bab5efc_3_0"/>
            <p:cNvGrpSpPr/>
            <p:nvPr/>
          </p:nvGrpSpPr>
          <p:grpSpPr>
            <a:xfrm>
              <a:off x="2440748" y="1388869"/>
              <a:ext cx="868819" cy="1143589"/>
              <a:chOff x="3402429" y="1295702"/>
              <a:chExt cx="650996" cy="1143589"/>
            </a:xfrm>
          </p:grpSpPr>
          <p:sp>
            <p:nvSpPr>
              <p:cNvPr id="2385" name="Google Shape;2385;gbf3bab5efc_3_0"/>
              <p:cNvSpPr/>
              <p:nvPr/>
            </p:nvSpPr>
            <p:spPr>
              <a:xfrm>
                <a:off x="3413225"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Workforce Services</a:t>
                </a:r>
                <a:endParaRPr sz="1400" b="0" i="0" u="none" strike="noStrike" cap="none">
                  <a:solidFill>
                    <a:srgbClr val="000000"/>
                  </a:solidFill>
                  <a:latin typeface="Arial"/>
                  <a:ea typeface="Arial"/>
                  <a:cs typeface="Arial"/>
                  <a:sym typeface="Arial"/>
                </a:endParaRPr>
              </a:p>
            </p:txBody>
          </p:sp>
          <p:sp>
            <p:nvSpPr>
              <p:cNvPr id="2386" name="Google Shape;2386;gbf3bab5efc_3_0"/>
              <p:cNvSpPr/>
              <p:nvPr/>
            </p:nvSpPr>
            <p:spPr>
              <a:xfrm>
                <a:off x="340242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Recruitment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Employee Transitions &amp; Separation  </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Workforce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Performance, Retention &amp; Rewards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Benefits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Policy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Employee Development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Employee Communications &amp; Relations</a:t>
                </a:r>
                <a:endParaRPr sz="1400" b="0" i="0" u="none" strike="noStrike" cap="none">
                  <a:solidFill>
                    <a:srgbClr val="000000"/>
                  </a:solidFill>
                  <a:latin typeface="Arial"/>
                  <a:ea typeface="Arial"/>
                  <a:cs typeface="Arial"/>
                  <a:sym typeface="Arial"/>
                </a:endParaRPr>
              </a:p>
            </p:txBody>
          </p:sp>
          <p:cxnSp>
            <p:nvCxnSpPr>
              <p:cNvPr id="2387" name="Google Shape;2387;gbf3bab5efc_3_0"/>
              <p:cNvCxnSpPr/>
              <p:nvPr/>
            </p:nvCxnSpPr>
            <p:spPr>
              <a:xfrm>
                <a:off x="3413225"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388" name="Google Shape;2388;gbf3bab5efc_3_0"/>
            <p:cNvGrpSpPr/>
            <p:nvPr/>
          </p:nvGrpSpPr>
          <p:grpSpPr>
            <a:xfrm>
              <a:off x="3382835" y="1388869"/>
              <a:ext cx="868829" cy="1143589"/>
              <a:chOff x="4207499" y="1295702"/>
              <a:chExt cx="652911" cy="1143589"/>
            </a:xfrm>
          </p:grpSpPr>
          <p:sp>
            <p:nvSpPr>
              <p:cNvPr id="2389" name="Google Shape;2389;gbf3bab5efc_3_0"/>
              <p:cNvSpPr/>
              <p:nvPr/>
            </p:nvSpPr>
            <p:spPr>
              <a:xfrm>
                <a:off x="4220206"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Vendor &amp; Procurement Services</a:t>
                </a:r>
                <a:endParaRPr sz="1400" b="0" i="0" u="none" strike="noStrike" cap="none">
                  <a:solidFill>
                    <a:srgbClr val="000000"/>
                  </a:solidFill>
                  <a:latin typeface="Arial"/>
                  <a:ea typeface="Arial"/>
                  <a:cs typeface="Arial"/>
                  <a:sym typeface="Arial"/>
                </a:endParaRPr>
              </a:p>
            </p:txBody>
          </p:sp>
          <p:sp>
            <p:nvSpPr>
              <p:cNvPr id="2390" name="Google Shape;2390;gbf3bab5efc_3_0"/>
              <p:cNvSpPr/>
              <p:nvPr/>
            </p:nvSpPr>
            <p:spPr>
              <a:xfrm>
                <a:off x="420749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Sourcing &amp; Procurement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Vendor Management </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Contract Management</a:t>
                </a:r>
                <a:endParaRPr sz="1400" b="0" i="0" u="none" strike="noStrike" cap="none">
                  <a:solidFill>
                    <a:srgbClr val="000000"/>
                  </a:solidFill>
                  <a:latin typeface="Arial"/>
                  <a:ea typeface="Arial"/>
                  <a:cs typeface="Arial"/>
                  <a:sym typeface="Arial"/>
                </a:endParaRPr>
              </a:p>
            </p:txBody>
          </p:sp>
          <p:cxnSp>
            <p:nvCxnSpPr>
              <p:cNvPr id="2391" name="Google Shape;2391;gbf3bab5efc_3_0"/>
              <p:cNvCxnSpPr/>
              <p:nvPr/>
            </p:nvCxnSpPr>
            <p:spPr>
              <a:xfrm>
                <a:off x="4220210"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392" name="Google Shape;2392;gbf3bab5efc_3_0"/>
            <p:cNvGrpSpPr/>
            <p:nvPr/>
          </p:nvGrpSpPr>
          <p:grpSpPr>
            <a:xfrm>
              <a:off x="4324832" y="1388869"/>
              <a:ext cx="868823" cy="1143589"/>
              <a:chOff x="5012569" y="1295702"/>
              <a:chExt cx="654826" cy="1143589"/>
            </a:xfrm>
          </p:grpSpPr>
          <p:sp>
            <p:nvSpPr>
              <p:cNvPr id="2393" name="Google Shape;2393;gbf3bab5efc_3_0"/>
              <p:cNvSpPr/>
              <p:nvPr/>
            </p:nvSpPr>
            <p:spPr>
              <a:xfrm>
                <a:off x="5027195"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00"/>
                  <a:buFont typeface="Arial"/>
                  <a:buNone/>
                </a:pPr>
                <a:r>
                  <a:rPr lang="en-US" sz="700" b="1" i="0" u="none" strike="noStrike" cap="none">
                    <a:solidFill>
                      <a:srgbClr val="353C45"/>
                    </a:solidFill>
                    <a:latin typeface="Calibri"/>
                    <a:ea typeface="Calibri"/>
                    <a:cs typeface="Calibri"/>
                    <a:sym typeface="Calibri"/>
                  </a:rPr>
                  <a:t>Health, Safety, Security &amp; Environment Services</a:t>
                </a:r>
                <a:endParaRPr sz="1400" b="0" i="0" u="none" strike="noStrike" cap="none">
                  <a:solidFill>
                    <a:srgbClr val="000000"/>
                  </a:solidFill>
                  <a:latin typeface="Arial"/>
                  <a:ea typeface="Arial"/>
                  <a:cs typeface="Arial"/>
                  <a:sym typeface="Arial"/>
                </a:endParaRPr>
              </a:p>
            </p:txBody>
          </p:sp>
          <p:sp>
            <p:nvSpPr>
              <p:cNvPr id="2394" name="Google Shape;2394;gbf3bab5efc_3_0"/>
              <p:cNvSpPr/>
              <p:nvPr/>
            </p:nvSpPr>
            <p:spPr>
              <a:xfrm>
                <a:off x="501256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Policy &amp; Governance</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Oversight &amp; Enforcement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Healthcare Services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Occupational Safety</a:t>
                </a:r>
                <a:endParaRPr sz="1400" b="0" i="0" u="none" strike="noStrike" cap="none">
                  <a:solidFill>
                    <a:srgbClr val="000000"/>
                  </a:solidFill>
                  <a:latin typeface="Arial"/>
                  <a:ea typeface="Arial"/>
                  <a:cs typeface="Arial"/>
                  <a:sym typeface="Arial"/>
                </a:endParaRPr>
              </a:p>
            </p:txBody>
          </p:sp>
          <p:cxnSp>
            <p:nvCxnSpPr>
              <p:cNvPr id="2395" name="Google Shape;2395;gbf3bab5efc_3_0"/>
              <p:cNvCxnSpPr/>
              <p:nvPr/>
            </p:nvCxnSpPr>
            <p:spPr>
              <a:xfrm>
                <a:off x="5027195"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396" name="Google Shape;2396;gbf3bab5efc_3_0"/>
            <p:cNvGrpSpPr/>
            <p:nvPr/>
          </p:nvGrpSpPr>
          <p:grpSpPr>
            <a:xfrm>
              <a:off x="5267266" y="1388869"/>
              <a:ext cx="868868" cy="1143589"/>
              <a:chOff x="5817639" y="1295702"/>
              <a:chExt cx="656741" cy="1143589"/>
            </a:xfrm>
          </p:grpSpPr>
          <p:sp>
            <p:nvSpPr>
              <p:cNvPr id="2397" name="Google Shape;2397;gbf3bab5efc_3_0"/>
              <p:cNvSpPr/>
              <p:nvPr/>
            </p:nvSpPr>
            <p:spPr>
              <a:xfrm>
                <a:off x="5834180"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Risk, Audit &amp; Compliance Services</a:t>
                </a:r>
                <a:endParaRPr sz="1400" b="0" i="0" u="none" strike="noStrike" cap="none">
                  <a:solidFill>
                    <a:srgbClr val="000000"/>
                  </a:solidFill>
                  <a:latin typeface="Arial"/>
                  <a:ea typeface="Arial"/>
                  <a:cs typeface="Arial"/>
                  <a:sym typeface="Arial"/>
                </a:endParaRPr>
              </a:p>
            </p:txBody>
          </p:sp>
          <p:sp>
            <p:nvSpPr>
              <p:cNvPr id="2398" name="Google Shape;2398;gbf3bab5efc_3_0"/>
              <p:cNvSpPr/>
              <p:nvPr/>
            </p:nvSpPr>
            <p:spPr>
              <a:xfrm>
                <a:off x="581763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Risk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Breach Management &amp; Remediation</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Business Continuity Planning &amp;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Auditing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Investigations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Records Management</a:t>
                </a:r>
                <a:endParaRPr sz="1400" b="0" i="0" u="none" strike="noStrike" cap="none">
                  <a:solidFill>
                    <a:srgbClr val="000000"/>
                  </a:solidFill>
                  <a:latin typeface="Arial"/>
                  <a:ea typeface="Arial"/>
                  <a:cs typeface="Arial"/>
                  <a:sym typeface="Arial"/>
                </a:endParaRPr>
              </a:p>
            </p:txBody>
          </p:sp>
          <p:cxnSp>
            <p:nvCxnSpPr>
              <p:cNvPr id="2399" name="Google Shape;2399;gbf3bab5efc_3_0"/>
              <p:cNvCxnSpPr/>
              <p:nvPr/>
            </p:nvCxnSpPr>
            <p:spPr>
              <a:xfrm>
                <a:off x="5834180"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00" name="Google Shape;2400;gbf3bab5efc_3_0"/>
            <p:cNvGrpSpPr/>
            <p:nvPr/>
          </p:nvGrpSpPr>
          <p:grpSpPr>
            <a:xfrm>
              <a:off x="6208977" y="1388869"/>
              <a:ext cx="868833" cy="1143589"/>
              <a:chOff x="6622709" y="1295702"/>
              <a:chExt cx="658655" cy="1143589"/>
            </a:xfrm>
          </p:grpSpPr>
          <p:sp>
            <p:nvSpPr>
              <p:cNvPr id="2401" name="Google Shape;2401;gbf3bab5efc_3_0"/>
              <p:cNvSpPr/>
              <p:nvPr/>
            </p:nvSpPr>
            <p:spPr>
              <a:xfrm>
                <a:off x="6641165"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Legal Services</a:t>
                </a:r>
                <a:endParaRPr sz="1400" b="0" i="0" u="none" strike="noStrike" cap="none">
                  <a:solidFill>
                    <a:srgbClr val="000000"/>
                  </a:solidFill>
                  <a:latin typeface="Arial"/>
                  <a:ea typeface="Arial"/>
                  <a:cs typeface="Arial"/>
                  <a:sym typeface="Arial"/>
                </a:endParaRPr>
              </a:p>
            </p:txBody>
          </p:sp>
          <p:sp>
            <p:nvSpPr>
              <p:cNvPr id="2402" name="Google Shape;2402;gbf3bab5efc_3_0"/>
              <p:cNvSpPr/>
              <p:nvPr/>
            </p:nvSpPr>
            <p:spPr>
              <a:xfrm>
                <a:off x="662270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Legal Counsel </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Case Management</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Contract Review</a:t>
                </a:r>
                <a:endParaRPr sz="1400" b="0" i="0" u="none" strike="noStrike" cap="none">
                  <a:solidFill>
                    <a:srgbClr val="000000"/>
                  </a:solidFill>
                  <a:latin typeface="Arial"/>
                  <a:ea typeface="Arial"/>
                  <a:cs typeface="Arial"/>
                  <a:sym typeface="Arial"/>
                </a:endParaRPr>
              </a:p>
            </p:txBody>
          </p:sp>
          <p:cxnSp>
            <p:nvCxnSpPr>
              <p:cNvPr id="2403" name="Google Shape;2403;gbf3bab5efc_3_0"/>
              <p:cNvCxnSpPr/>
              <p:nvPr/>
            </p:nvCxnSpPr>
            <p:spPr>
              <a:xfrm>
                <a:off x="6641165"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04" name="Google Shape;2404;gbf3bab5efc_3_0"/>
            <p:cNvGrpSpPr/>
            <p:nvPr/>
          </p:nvGrpSpPr>
          <p:grpSpPr>
            <a:xfrm>
              <a:off x="7151228" y="1388869"/>
              <a:ext cx="868849" cy="1143589"/>
              <a:chOff x="7427779" y="1295702"/>
              <a:chExt cx="660571" cy="1143589"/>
            </a:xfrm>
          </p:grpSpPr>
          <p:sp>
            <p:nvSpPr>
              <p:cNvPr id="2405" name="Google Shape;2405;gbf3bab5efc_3_0"/>
              <p:cNvSpPr/>
              <p:nvPr/>
            </p:nvSpPr>
            <p:spPr>
              <a:xfrm>
                <a:off x="7448150"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Property &amp; Facility Services</a:t>
                </a:r>
                <a:endParaRPr sz="1400" b="0" i="0" u="none" strike="noStrike" cap="none">
                  <a:solidFill>
                    <a:srgbClr val="000000"/>
                  </a:solidFill>
                  <a:latin typeface="Arial"/>
                  <a:ea typeface="Arial"/>
                  <a:cs typeface="Arial"/>
                  <a:sym typeface="Arial"/>
                </a:endParaRPr>
              </a:p>
            </p:txBody>
          </p:sp>
          <p:sp>
            <p:nvSpPr>
              <p:cNvPr id="2406" name="Google Shape;2406;gbf3bab5efc_3_0"/>
              <p:cNvSpPr/>
              <p:nvPr/>
            </p:nvSpPr>
            <p:spPr>
              <a:xfrm>
                <a:off x="7427779"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Development &amp; Space Planning</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Workspace Services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Physical Security</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Operations, Maintenance, Repair &amp; Improvements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Fleet Management (non-logistics)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Food &amp; Beverage</a:t>
                </a:r>
                <a:endParaRPr sz="1400" b="0" i="0" u="none" strike="noStrike" cap="none">
                  <a:solidFill>
                    <a:srgbClr val="000000"/>
                  </a:solidFill>
                  <a:latin typeface="Arial"/>
                  <a:ea typeface="Arial"/>
                  <a:cs typeface="Arial"/>
                  <a:sym typeface="Arial"/>
                </a:endParaRPr>
              </a:p>
            </p:txBody>
          </p:sp>
          <p:cxnSp>
            <p:nvCxnSpPr>
              <p:cNvPr id="2407" name="Google Shape;2407;gbf3bab5efc_3_0"/>
              <p:cNvCxnSpPr/>
              <p:nvPr/>
            </p:nvCxnSpPr>
            <p:spPr>
              <a:xfrm>
                <a:off x="7448150" y="1518721"/>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08" name="Google Shape;2408;gbf3bab5efc_3_0"/>
            <p:cNvGrpSpPr/>
            <p:nvPr/>
          </p:nvGrpSpPr>
          <p:grpSpPr>
            <a:xfrm>
              <a:off x="8093279" y="1388869"/>
              <a:ext cx="868848" cy="1143589"/>
              <a:chOff x="8232850" y="1295702"/>
              <a:chExt cx="662484" cy="1143589"/>
            </a:xfrm>
          </p:grpSpPr>
          <p:sp>
            <p:nvSpPr>
              <p:cNvPr id="2409" name="Google Shape;2409;gbf3bab5efc_3_0"/>
              <p:cNvSpPr/>
              <p:nvPr/>
            </p:nvSpPr>
            <p:spPr>
              <a:xfrm>
                <a:off x="8235986" y="1295702"/>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750"/>
                  <a:buFont typeface="Arial"/>
                  <a:buNone/>
                </a:pPr>
                <a:r>
                  <a:rPr lang="en-US" sz="750" b="1" i="0" u="none" strike="noStrike" cap="none">
                    <a:solidFill>
                      <a:srgbClr val="353C45"/>
                    </a:solidFill>
                    <a:latin typeface="Calibri"/>
                    <a:ea typeface="Calibri"/>
                    <a:cs typeface="Calibri"/>
                    <a:sym typeface="Calibri"/>
                  </a:rPr>
                  <a:t>Corporate Communication Services</a:t>
                </a:r>
                <a:endParaRPr sz="1400" b="0" i="0" u="none" strike="noStrike" cap="none">
                  <a:solidFill>
                    <a:srgbClr val="000000"/>
                  </a:solidFill>
                  <a:latin typeface="Arial"/>
                  <a:ea typeface="Arial"/>
                  <a:cs typeface="Arial"/>
                  <a:sym typeface="Arial"/>
                </a:endParaRPr>
              </a:p>
            </p:txBody>
          </p:sp>
          <p:sp>
            <p:nvSpPr>
              <p:cNvPr id="2410" name="Google Shape;2410;gbf3bab5efc_3_0"/>
              <p:cNvSpPr/>
              <p:nvPr/>
            </p:nvSpPr>
            <p:spPr>
              <a:xfrm>
                <a:off x="8232850" y="152489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Stakeholder Relations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Government Relations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External Communications</a:t>
                </a:r>
                <a:endParaRPr sz="1400" b="0" i="0" u="none" strike="noStrike" cap="none">
                  <a:solidFill>
                    <a:srgbClr val="000000"/>
                  </a:solidFill>
                  <a:latin typeface="Arial"/>
                  <a:ea typeface="Arial"/>
                  <a:cs typeface="Arial"/>
                  <a:sym typeface="Arial"/>
                </a:endParaRPr>
              </a:p>
              <a:p>
                <a:pPr marL="60322" marR="0" lvl="1" indent="-57148" algn="l" rtl="0">
                  <a:lnSpc>
                    <a:spcPct val="100000"/>
                  </a:lnSpc>
                  <a:spcBef>
                    <a:spcPts val="0"/>
                  </a:spcBef>
                  <a:spcAft>
                    <a:spcPts val="0"/>
                  </a:spcAft>
                  <a:buClr>
                    <a:srgbClr val="1E1F21"/>
                  </a:buClr>
                  <a:buSzPts val="780"/>
                  <a:buFont typeface="Noto Sans Symbols"/>
                  <a:buChar char="•"/>
                </a:pPr>
                <a:r>
                  <a:rPr lang="en-US" sz="600" b="0" i="0" u="none" strike="noStrike" cap="none">
                    <a:solidFill>
                      <a:srgbClr val="1E1F21"/>
                    </a:solidFill>
                    <a:latin typeface="Calibri"/>
                    <a:ea typeface="Calibri"/>
                    <a:cs typeface="Calibri"/>
                    <a:sym typeface="Calibri"/>
                  </a:rPr>
                  <a:t>Community Outreach</a:t>
                </a:r>
                <a:endParaRPr sz="1400" b="0" i="0" u="none" strike="noStrike" cap="none">
                  <a:solidFill>
                    <a:srgbClr val="000000"/>
                  </a:solidFill>
                  <a:latin typeface="Arial"/>
                  <a:ea typeface="Arial"/>
                  <a:cs typeface="Arial"/>
                  <a:sym typeface="Arial"/>
                </a:endParaRPr>
              </a:p>
            </p:txBody>
          </p:sp>
          <p:cxnSp>
            <p:nvCxnSpPr>
              <p:cNvPr id="2411" name="Google Shape;2411;gbf3bab5efc_3_0"/>
              <p:cNvCxnSpPr/>
              <p:nvPr/>
            </p:nvCxnSpPr>
            <p:spPr>
              <a:xfrm>
                <a:off x="8255134" y="1510659"/>
                <a:ext cx="640200" cy="0"/>
              </a:xfrm>
              <a:prstGeom prst="straightConnector1">
                <a:avLst/>
              </a:prstGeom>
              <a:noFill/>
              <a:ln w="9525" cap="flat" cmpd="sng">
                <a:solidFill>
                  <a:srgbClr val="353C45"/>
                </a:solidFill>
                <a:prstDash val="solid"/>
                <a:miter lim="800000"/>
                <a:headEnd type="none" w="sm" len="sm"/>
                <a:tailEnd type="none" w="sm" len="sm"/>
              </a:ln>
            </p:spPr>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19"/>
        <p:cNvGrpSpPr/>
        <p:nvPr/>
      </p:nvGrpSpPr>
      <p:grpSpPr>
        <a:xfrm>
          <a:off x="0" y="0"/>
          <a:ext cx="0" cy="0"/>
          <a:chOff x="0" y="0"/>
          <a:chExt cx="0" cy="0"/>
        </a:xfrm>
      </p:grpSpPr>
      <p:sp>
        <p:nvSpPr>
          <p:cNvPr id="2420" name="Google Shape;2420;gbdc4137b2a_1_374"/>
          <p:cNvSpPr txBox="1">
            <a:spLocks noGrp="1"/>
          </p:cNvSpPr>
          <p:nvPr>
            <p:ph type="title"/>
          </p:nvPr>
        </p:nvSpPr>
        <p:spPr>
          <a:xfrm>
            <a:off x="457202" y="32292"/>
            <a:ext cx="8229600" cy="904200"/>
          </a:xfrm>
          <a:prstGeom prst="rect">
            <a:avLst/>
          </a:prstGeom>
          <a:noFill/>
          <a:ln>
            <a:noFill/>
          </a:ln>
        </p:spPr>
        <p:txBody>
          <a:bodyPr spcFirstLastPara="1" wrap="square" lIns="0" tIns="60900" rIns="0" bIns="60900" anchor="ctr" anchorCtr="0">
            <a:noAutofit/>
          </a:bodyPr>
          <a:lstStyle/>
          <a:p>
            <a:pPr marL="0" marR="0" lvl="0" indent="0" algn="l" rtl="0">
              <a:lnSpc>
                <a:spcPct val="80000"/>
              </a:lnSpc>
              <a:spcBef>
                <a:spcPts val="0"/>
              </a:spcBef>
              <a:spcAft>
                <a:spcPts val="0"/>
              </a:spcAft>
              <a:buClr>
                <a:schemeClr val="dk2"/>
              </a:buClr>
              <a:buSzPts val="2800"/>
              <a:buFont typeface="Arial"/>
              <a:buNone/>
            </a:pPr>
            <a:r>
              <a:rPr lang="en-US" sz="1400" b="0" i="0" u="none" strike="noStrike" cap="none" dirty="0">
                <a:solidFill>
                  <a:srgbClr val="000000"/>
                </a:solidFill>
                <a:latin typeface="Arial"/>
                <a:ea typeface="Arial"/>
                <a:cs typeface="Arial"/>
                <a:sym typeface="Arial"/>
              </a:rPr>
              <a:t>Business Services – State Government</a:t>
            </a:r>
            <a:endParaRPr sz="1400" b="0" i="0" u="none" strike="noStrike" cap="none" dirty="0">
              <a:solidFill>
                <a:srgbClr val="000000"/>
              </a:solidFill>
              <a:latin typeface="Arial"/>
              <a:ea typeface="Arial"/>
              <a:cs typeface="Arial"/>
              <a:sym typeface="Arial"/>
            </a:endParaRPr>
          </a:p>
        </p:txBody>
      </p:sp>
      <p:sp>
        <p:nvSpPr>
          <p:cNvPr id="2421" name="Google Shape;2421;gbdc4137b2a_1_374"/>
          <p:cNvSpPr/>
          <p:nvPr/>
        </p:nvSpPr>
        <p:spPr>
          <a:xfrm>
            <a:off x="82489" y="227105"/>
            <a:ext cx="8969700" cy="4490400"/>
          </a:xfrm>
          <a:prstGeom prst="rect">
            <a:avLst/>
          </a:prstGeom>
          <a:solidFill>
            <a:schemeClr val="tx2">
              <a:lumMod val="50000"/>
            </a:schemeClr>
          </a:solidFill>
          <a:ln>
            <a:solidFill>
              <a:schemeClr val="tx2">
                <a:lumMod val="50000"/>
              </a:schemeClr>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22" name="Google Shape;2422;gbdc4137b2a_1_374"/>
          <p:cNvSpPr/>
          <p:nvPr/>
        </p:nvSpPr>
        <p:spPr>
          <a:xfrm>
            <a:off x="160553" y="673694"/>
            <a:ext cx="8815200" cy="3327900"/>
          </a:xfrm>
          <a:prstGeom prst="rect">
            <a:avLst/>
          </a:prstGeom>
          <a:solidFill>
            <a:srgbClr val="E5E6E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53C45"/>
              </a:buClr>
              <a:buSzPts val="1600"/>
              <a:buFont typeface="Arial"/>
              <a:buNone/>
            </a:pPr>
            <a:r>
              <a:rPr lang="en-US" sz="1600" b="1" i="0" u="none" strike="noStrike" cap="none">
                <a:solidFill>
                  <a:srgbClr val="353C45"/>
                </a:solidFill>
                <a:latin typeface="Calibri"/>
                <a:ea typeface="Calibri"/>
                <a:cs typeface="Calibri"/>
                <a:sym typeface="Calibri"/>
              </a:rPr>
              <a:t>PRODUCTS &amp; SERVICES (v3.0)</a:t>
            </a:r>
            <a:endParaRPr sz="1600" b="1" i="1" u="none" strike="noStrike" cap="none">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
        <p:nvSpPr>
          <p:cNvPr id="2423" name="Google Shape;2423;gbdc4137b2a_1_374"/>
          <p:cNvSpPr/>
          <p:nvPr/>
        </p:nvSpPr>
        <p:spPr>
          <a:xfrm>
            <a:off x="157111" y="4449962"/>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COST POOLS</a:t>
            </a:r>
            <a:endParaRPr sz="1400" b="0" i="0" u="none" strike="noStrike" cap="none">
              <a:solidFill>
                <a:srgbClr val="5E6268"/>
              </a:solidFill>
              <a:latin typeface="Arial"/>
              <a:ea typeface="Arial"/>
              <a:cs typeface="Arial"/>
              <a:sym typeface="Arial"/>
            </a:endParaRPr>
          </a:p>
        </p:txBody>
      </p:sp>
      <p:sp>
        <p:nvSpPr>
          <p:cNvPr id="2424" name="Google Shape;2424;gbdc4137b2a_1_374"/>
          <p:cNvSpPr/>
          <p:nvPr/>
        </p:nvSpPr>
        <p:spPr>
          <a:xfrm>
            <a:off x="157111" y="365133"/>
            <a:ext cx="8816100"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BUSINESS CAPABILITIES</a:t>
            </a:r>
            <a:endParaRPr sz="1400" b="0" i="0" u="none" strike="noStrike" cap="none">
              <a:solidFill>
                <a:srgbClr val="5E6268"/>
              </a:solidFill>
              <a:latin typeface="Arial"/>
              <a:ea typeface="Arial"/>
              <a:cs typeface="Arial"/>
              <a:sym typeface="Arial"/>
            </a:endParaRPr>
          </a:p>
        </p:txBody>
      </p:sp>
      <p:sp>
        <p:nvSpPr>
          <p:cNvPr id="2425" name="Google Shape;2425;gbdc4137b2a_1_374"/>
          <p:cNvSpPr/>
          <p:nvPr/>
        </p:nvSpPr>
        <p:spPr>
          <a:xfrm>
            <a:off x="157111" y="4177295"/>
            <a:ext cx="8813524" cy="2106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IT TOWERS</a:t>
            </a:r>
            <a:endParaRPr sz="1200" b="0" i="0" u="none" strike="noStrike" cap="none">
              <a:solidFill>
                <a:srgbClr val="5E6268"/>
              </a:solidFill>
              <a:latin typeface="Calibri"/>
              <a:ea typeface="Calibri"/>
              <a:cs typeface="Calibri"/>
              <a:sym typeface="Calibri"/>
            </a:endParaRPr>
          </a:p>
        </p:txBody>
      </p:sp>
      <p:sp>
        <p:nvSpPr>
          <p:cNvPr id="2426" name="Google Shape;2426;gbdc4137b2a_1_374"/>
          <p:cNvSpPr/>
          <p:nvPr/>
        </p:nvSpPr>
        <p:spPr>
          <a:xfrm>
            <a:off x="7601435" y="4822903"/>
            <a:ext cx="1369200" cy="256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2427" name="Google Shape;2427;gbdc4137b2a_1_374"/>
          <p:cNvCxnSpPr/>
          <p:nvPr/>
        </p:nvCxnSpPr>
        <p:spPr>
          <a:xfrm>
            <a:off x="157111" y="1229422"/>
            <a:ext cx="8818800" cy="600"/>
          </a:xfrm>
          <a:prstGeom prst="straightConnector1">
            <a:avLst/>
          </a:prstGeom>
          <a:noFill/>
          <a:ln w="12700" cap="flat" cmpd="sng">
            <a:solidFill>
              <a:srgbClr val="353C45"/>
            </a:solidFill>
            <a:prstDash val="solid"/>
            <a:miter lim="800000"/>
            <a:headEnd type="none" w="sm" len="sm"/>
            <a:tailEnd type="none" w="sm" len="sm"/>
          </a:ln>
        </p:spPr>
      </p:cxnSp>
      <p:sp>
        <p:nvSpPr>
          <p:cNvPr id="2428" name="Google Shape;2428;gbdc4137b2a_1_374"/>
          <p:cNvSpPr/>
          <p:nvPr/>
        </p:nvSpPr>
        <p:spPr>
          <a:xfrm>
            <a:off x="157099" y="1041890"/>
            <a:ext cx="8826347" cy="2975380"/>
          </a:xfrm>
          <a:prstGeom prst="rect">
            <a:avLst/>
          </a:prstGeom>
          <a:solidFill>
            <a:schemeClr val="tx2">
              <a:lumMod val="50000"/>
            </a:schemeClr>
          </a:solidFill>
          <a:ln w="34925" cap="flat" cmpd="sng">
            <a:solidFill>
              <a:schemeClr val="tx2">
                <a:lumMod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2429" name="Google Shape;2429;gbdc4137b2a_1_374"/>
          <p:cNvGrpSpPr/>
          <p:nvPr/>
        </p:nvGrpSpPr>
        <p:grpSpPr>
          <a:xfrm>
            <a:off x="156953" y="673694"/>
            <a:ext cx="8813682" cy="4325840"/>
            <a:chOff x="150495" y="689610"/>
            <a:chExt cx="8813682" cy="4325840"/>
          </a:xfrm>
        </p:grpSpPr>
        <p:sp>
          <p:nvSpPr>
            <p:cNvPr id="2430" name="Google Shape;2430;gbdc4137b2a_1_374"/>
            <p:cNvSpPr/>
            <p:nvPr/>
          </p:nvSpPr>
          <p:spPr>
            <a:xfrm>
              <a:off x="3573237" y="4757990"/>
              <a:ext cx="914400" cy="219600"/>
            </a:xfrm>
            <a:prstGeom prst="rect">
              <a:avLst/>
            </a:prstGeom>
            <a:solidFill>
              <a:srgbClr val="C5EDFC"/>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353C45"/>
                </a:buClr>
                <a:buSzPts val="700"/>
                <a:buFont typeface="Arial"/>
                <a:buNone/>
              </a:pPr>
              <a:r>
                <a:rPr lang="en-US" sz="700" b="0" i="0" u="none" strike="noStrike" cap="none">
                  <a:solidFill>
                    <a:srgbClr val="353C45"/>
                  </a:solidFill>
                  <a:latin typeface="Calibri"/>
                  <a:ea typeface="Calibri"/>
                  <a:cs typeface="Calibri"/>
                  <a:sym typeface="Calibri"/>
                </a:rPr>
                <a:t>Business-Facing</a:t>
              </a:r>
              <a:endParaRPr sz="1400" b="0" i="0" u="none" strike="noStrike" cap="none">
                <a:solidFill>
                  <a:srgbClr val="000000"/>
                </a:solidFill>
                <a:latin typeface="Arial"/>
                <a:ea typeface="Arial"/>
                <a:cs typeface="Arial"/>
                <a:sym typeface="Arial"/>
              </a:endParaRPr>
            </a:p>
          </p:txBody>
        </p:sp>
        <p:sp>
          <p:nvSpPr>
            <p:cNvPr id="2431" name="Google Shape;2431;gbdc4137b2a_1_374"/>
            <p:cNvSpPr/>
            <p:nvPr/>
          </p:nvSpPr>
          <p:spPr>
            <a:xfrm>
              <a:off x="4595996" y="4757990"/>
              <a:ext cx="914400" cy="219600"/>
            </a:xfrm>
            <a:prstGeom prst="rect">
              <a:avLst/>
            </a:prstGeom>
            <a:solidFill>
              <a:srgbClr val="D8D8D8"/>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353C45"/>
                </a:buClr>
                <a:buSzPts val="700"/>
                <a:buFont typeface="Arial"/>
                <a:buNone/>
              </a:pPr>
              <a:r>
                <a:rPr lang="en-US" sz="700" b="0" i="0" u="none" strike="noStrike" cap="none">
                  <a:solidFill>
                    <a:srgbClr val="353C45"/>
                  </a:solidFill>
                  <a:latin typeface="Calibri"/>
                  <a:ea typeface="Calibri"/>
                  <a:cs typeface="Calibri"/>
                  <a:sym typeface="Calibri"/>
                </a:rPr>
                <a:t>Internal IT, may be Business-Facing</a:t>
              </a:r>
              <a:endParaRPr sz="1400" b="0" i="0" u="none" strike="noStrike" cap="none">
                <a:solidFill>
                  <a:srgbClr val="000000"/>
                </a:solidFill>
                <a:latin typeface="Arial"/>
                <a:ea typeface="Arial"/>
                <a:cs typeface="Arial"/>
                <a:sym typeface="Arial"/>
              </a:endParaRPr>
            </a:p>
          </p:txBody>
        </p:sp>
        <p:sp>
          <p:nvSpPr>
            <p:cNvPr id="2432" name="Google Shape;2432;gbdc4137b2a_1_374"/>
            <p:cNvSpPr txBox="1"/>
            <p:nvPr/>
          </p:nvSpPr>
          <p:spPr>
            <a:xfrm>
              <a:off x="520878" y="4755253"/>
              <a:ext cx="2382900" cy="200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Note: abbreviations used in graphic; taxonomy uses full names</a:t>
              </a:r>
              <a:endParaRPr sz="1400" b="0" i="0" u="none" strike="noStrike" cap="none">
                <a:solidFill>
                  <a:srgbClr val="000000"/>
                </a:solidFill>
                <a:latin typeface="Arial"/>
                <a:ea typeface="Arial"/>
                <a:cs typeface="Arial"/>
                <a:sym typeface="Arial"/>
              </a:endParaRPr>
            </a:p>
          </p:txBody>
        </p:sp>
        <p:sp>
          <p:nvSpPr>
            <p:cNvPr id="2433" name="Google Shape;2433;gbdc4137b2a_1_374"/>
            <p:cNvSpPr txBox="1"/>
            <p:nvPr/>
          </p:nvSpPr>
          <p:spPr>
            <a:xfrm>
              <a:off x="5841488" y="4707650"/>
              <a:ext cx="3070800" cy="307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This is a conceptual view of services simplified for display purposes.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E1F21"/>
                </a:buClr>
                <a:buSzPts val="700"/>
                <a:buFont typeface="Arial"/>
                <a:buNone/>
              </a:pPr>
              <a:r>
                <a:rPr lang="en-US" sz="700" b="0" i="0" u="none" strike="noStrike" cap="none">
                  <a:solidFill>
                    <a:srgbClr val="1E1F21"/>
                  </a:solidFill>
                  <a:latin typeface="Calibri"/>
                  <a:ea typeface="Calibri"/>
                  <a:cs typeface="Calibri"/>
                  <a:sym typeface="Calibri"/>
                </a:rPr>
                <a:t>It does not represent a best-practice service hierarchy for modeling service costs.</a:t>
              </a:r>
              <a:endParaRPr sz="1400" b="0" i="0" u="none" strike="noStrike" cap="none">
                <a:solidFill>
                  <a:srgbClr val="000000"/>
                </a:solidFill>
                <a:latin typeface="Arial"/>
                <a:ea typeface="Arial"/>
                <a:cs typeface="Arial"/>
                <a:sym typeface="Arial"/>
              </a:endParaRPr>
            </a:p>
          </p:txBody>
        </p:sp>
        <p:sp>
          <p:nvSpPr>
            <p:cNvPr id="2434" name="Google Shape;2434;gbdc4137b2a_1_374"/>
            <p:cNvSpPr/>
            <p:nvPr/>
          </p:nvSpPr>
          <p:spPr>
            <a:xfrm>
              <a:off x="7559040" y="689610"/>
              <a:ext cx="1371600" cy="228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Calibri"/>
                  <a:ea typeface="Calibri"/>
                  <a:cs typeface="Calibri"/>
                  <a:sym typeface="Calibri"/>
                </a:rPr>
                <a:t>DRAFT</a:t>
              </a:r>
              <a:endParaRPr sz="1400" b="0" i="0" u="none" strike="noStrike" cap="none">
                <a:solidFill>
                  <a:srgbClr val="000000"/>
                </a:solidFill>
                <a:latin typeface="Arial"/>
                <a:ea typeface="Arial"/>
                <a:cs typeface="Arial"/>
                <a:sym typeface="Arial"/>
              </a:endParaRPr>
            </a:p>
          </p:txBody>
        </p:sp>
        <p:sp>
          <p:nvSpPr>
            <p:cNvPr id="2435" name="Google Shape;2435;gbdc4137b2a_1_374"/>
            <p:cNvSpPr/>
            <p:nvPr/>
          </p:nvSpPr>
          <p:spPr>
            <a:xfrm>
              <a:off x="150495" y="1113023"/>
              <a:ext cx="8813682" cy="3034646"/>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dirty="0">
                  <a:solidFill>
                    <a:srgbClr val="1E1F21"/>
                  </a:solidFill>
                  <a:latin typeface="Calibri"/>
                  <a:ea typeface="Calibri"/>
                  <a:cs typeface="Calibri"/>
                  <a:sym typeface="Calibri"/>
                </a:rPr>
                <a:t>	Business Services – State Government </a:t>
              </a:r>
              <a:r>
                <a:rPr lang="en-US" sz="1100" b="1" i="0" u="none" strike="noStrike" cap="none" dirty="0">
                  <a:solidFill>
                    <a:srgbClr val="0070C0"/>
                  </a:solidFill>
                  <a:latin typeface="Calibri"/>
                  <a:ea typeface="Calibri"/>
                  <a:cs typeface="Calibri"/>
                  <a:sym typeface="Calibri"/>
                </a:rPr>
                <a:t>(For Reference)</a:t>
              </a:r>
              <a:r>
                <a:rPr lang="en-US" sz="1100" b="1" i="0" u="none" strike="noStrike" cap="none" dirty="0">
                  <a:solidFill>
                    <a:srgbClr val="1E1F21"/>
                  </a:solidFill>
                  <a:latin typeface="Calibri"/>
                  <a:ea typeface="Calibri"/>
                  <a:cs typeface="Calibri"/>
                  <a:sym typeface="Calibri"/>
                </a:rPr>
                <a:t>	</a:t>
              </a:r>
              <a:endParaRPr sz="500" b="0" i="1" u="none" strike="noStrike" cap="none" dirty="0">
                <a:solidFill>
                  <a:srgbClr val="1E1F21"/>
                </a:solidFill>
                <a:latin typeface="Calibri"/>
                <a:ea typeface="Calibri"/>
                <a:cs typeface="Calibri"/>
                <a:sym typeface="Calibri"/>
              </a:endParaRPr>
            </a:p>
          </p:txBody>
        </p:sp>
        <p:grpSp>
          <p:nvGrpSpPr>
            <p:cNvPr id="2436" name="Google Shape;2436;gbdc4137b2a_1_374"/>
            <p:cNvGrpSpPr/>
            <p:nvPr/>
          </p:nvGrpSpPr>
          <p:grpSpPr>
            <a:xfrm>
              <a:off x="342975" y="2780227"/>
              <a:ext cx="1398395" cy="715462"/>
              <a:chOff x="3402426" y="1340243"/>
              <a:chExt cx="711000" cy="1096829"/>
            </a:xfrm>
          </p:grpSpPr>
          <p:sp>
            <p:nvSpPr>
              <p:cNvPr id="2437" name="Google Shape;2437;gbdc4137b2a_1_374"/>
              <p:cNvSpPr/>
              <p:nvPr/>
            </p:nvSpPr>
            <p:spPr>
              <a:xfrm>
                <a:off x="3413225" y="1340243"/>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Land Management &amp; Conservation</a:t>
                </a:r>
                <a:endParaRPr sz="1400" b="0" i="0" u="none" strike="noStrike" cap="none">
                  <a:solidFill>
                    <a:srgbClr val="000000"/>
                  </a:solidFill>
                  <a:latin typeface="Arial"/>
                  <a:ea typeface="Arial"/>
                  <a:cs typeface="Arial"/>
                  <a:sym typeface="Arial"/>
                </a:endParaRPr>
              </a:p>
            </p:txBody>
          </p:sp>
          <p:sp>
            <p:nvSpPr>
              <p:cNvPr id="2438" name="Google Shape;2438;gbdc4137b2a_1_374"/>
              <p:cNvSpPr/>
              <p:nvPr/>
            </p:nvSpPr>
            <p:spPr>
              <a:xfrm>
                <a:off x="3402426" y="1522672"/>
                <a:ext cx="7110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Public Land Administration</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Environmental Protection</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Animal Management</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Parks &amp; Recreation</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Regulatory &amp; Enforcement Services</a:t>
                </a:r>
                <a:endParaRPr sz="1400" b="0" i="0" u="none" strike="noStrike" cap="none">
                  <a:solidFill>
                    <a:srgbClr val="000000"/>
                  </a:solidFill>
                  <a:latin typeface="Arial"/>
                  <a:ea typeface="Arial"/>
                  <a:cs typeface="Arial"/>
                  <a:sym typeface="Arial"/>
                </a:endParaRPr>
              </a:p>
            </p:txBody>
          </p:sp>
          <p:cxnSp>
            <p:nvCxnSpPr>
              <p:cNvPr id="2439" name="Google Shape;2439;gbdc4137b2a_1_374"/>
              <p:cNvCxnSpPr/>
              <p:nvPr/>
            </p:nvCxnSpPr>
            <p:spPr>
              <a:xfrm>
                <a:off x="3413225" y="1578647"/>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40" name="Google Shape;2440;gbdc4137b2a_1_374"/>
            <p:cNvGrpSpPr/>
            <p:nvPr/>
          </p:nvGrpSpPr>
          <p:grpSpPr>
            <a:xfrm>
              <a:off x="1950199" y="2780227"/>
              <a:ext cx="1398395" cy="715462"/>
              <a:chOff x="3402427" y="1340243"/>
              <a:chExt cx="711000" cy="1096829"/>
            </a:xfrm>
          </p:grpSpPr>
          <p:sp>
            <p:nvSpPr>
              <p:cNvPr id="2441" name="Google Shape;2441;gbdc4137b2a_1_374"/>
              <p:cNvSpPr/>
              <p:nvPr/>
            </p:nvSpPr>
            <p:spPr>
              <a:xfrm>
                <a:off x="3413225" y="1340243"/>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Health &amp; Human Services</a:t>
                </a:r>
                <a:endParaRPr sz="1400" b="0" i="0" u="none" strike="noStrike" cap="none">
                  <a:solidFill>
                    <a:srgbClr val="000000"/>
                  </a:solidFill>
                  <a:latin typeface="Arial"/>
                  <a:ea typeface="Arial"/>
                  <a:cs typeface="Arial"/>
                  <a:sym typeface="Arial"/>
                </a:endParaRPr>
              </a:p>
            </p:txBody>
          </p:sp>
          <p:sp>
            <p:nvSpPr>
              <p:cNvPr id="2442" name="Google Shape;2442;gbdc4137b2a_1_374"/>
              <p:cNvSpPr/>
              <p:nvPr/>
            </p:nvSpPr>
            <p:spPr>
              <a:xfrm>
                <a:off x="3402427" y="1522672"/>
                <a:ext cx="7110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Public Health</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Government Healthcare Provider Administration</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Medical Records Management</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Medical Licensing</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Compliance &amp; Audit Services</a:t>
                </a:r>
                <a:endParaRPr sz="1400" b="0" i="0" u="none" strike="noStrike" cap="none">
                  <a:solidFill>
                    <a:srgbClr val="000000"/>
                  </a:solidFill>
                  <a:latin typeface="Arial"/>
                  <a:ea typeface="Arial"/>
                  <a:cs typeface="Arial"/>
                  <a:sym typeface="Arial"/>
                </a:endParaRPr>
              </a:p>
            </p:txBody>
          </p:sp>
          <p:cxnSp>
            <p:nvCxnSpPr>
              <p:cNvPr id="2443" name="Google Shape;2443;gbdc4137b2a_1_374"/>
              <p:cNvCxnSpPr/>
              <p:nvPr/>
            </p:nvCxnSpPr>
            <p:spPr>
              <a:xfrm>
                <a:off x="3413225" y="1578647"/>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44" name="Google Shape;2444;gbdc4137b2a_1_374"/>
            <p:cNvGrpSpPr/>
            <p:nvPr/>
          </p:nvGrpSpPr>
          <p:grpSpPr>
            <a:xfrm>
              <a:off x="3598753" y="2780227"/>
              <a:ext cx="1280381" cy="715468"/>
              <a:chOff x="3402428" y="1340243"/>
              <a:chExt cx="650997" cy="1096838"/>
            </a:xfrm>
          </p:grpSpPr>
          <p:sp>
            <p:nvSpPr>
              <p:cNvPr id="2445" name="Google Shape;2445;gbdc4137b2a_1_374"/>
              <p:cNvSpPr/>
              <p:nvPr/>
            </p:nvSpPr>
            <p:spPr>
              <a:xfrm>
                <a:off x="3413225" y="1340243"/>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Public Safety</a:t>
                </a:r>
                <a:endParaRPr sz="1400" b="0" i="0" u="none" strike="noStrike" cap="none">
                  <a:solidFill>
                    <a:srgbClr val="000000"/>
                  </a:solidFill>
                  <a:latin typeface="Arial"/>
                  <a:ea typeface="Arial"/>
                  <a:cs typeface="Arial"/>
                  <a:sym typeface="Arial"/>
                </a:endParaRPr>
              </a:p>
            </p:txBody>
          </p:sp>
          <p:sp>
            <p:nvSpPr>
              <p:cNvPr id="2446" name="Google Shape;2446;gbdc4137b2a_1_374"/>
              <p:cNvSpPr/>
              <p:nvPr/>
            </p:nvSpPr>
            <p:spPr>
              <a:xfrm>
                <a:off x="3402428" y="152268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Police &amp; First Responders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Prisons and corrections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Civil Enforcement</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Investigative &amp; Compliance Services</a:t>
                </a:r>
                <a:endParaRPr sz="1400" b="0" i="0" u="none" strike="noStrike" cap="none">
                  <a:solidFill>
                    <a:srgbClr val="000000"/>
                  </a:solidFill>
                  <a:latin typeface="Arial"/>
                  <a:ea typeface="Arial"/>
                  <a:cs typeface="Arial"/>
                  <a:sym typeface="Arial"/>
                </a:endParaRPr>
              </a:p>
              <a:p>
                <a:pPr marL="114297" marR="0" lvl="1" indent="-45082" algn="l" rtl="0">
                  <a:lnSpc>
                    <a:spcPct val="100000"/>
                  </a:lnSpc>
                  <a:spcBef>
                    <a:spcPts val="0"/>
                  </a:spcBef>
                  <a:spcAft>
                    <a:spcPts val="0"/>
                  </a:spcAft>
                  <a:buClr>
                    <a:srgbClr val="FF661C"/>
                  </a:buClr>
                  <a:buSzPts val="1040"/>
                  <a:buFont typeface="Noto Sans Symbols"/>
                  <a:buNone/>
                </a:pPr>
                <a:endParaRPr sz="800" b="0" i="0" u="none" strike="noStrike" cap="none">
                  <a:solidFill>
                    <a:srgbClr val="1E1F21"/>
                  </a:solidFill>
                  <a:latin typeface="Calibri"/>
                  <a:ea typeface="Calibri"/>
                  <a:cs typeface="Calibri"/>
                  <a:sym typeface="Calibri"/>
                </a:endParaRPr>
              </a:p>
              <a:p>
                <a:pPr marL="114297" marR="0" lvl="1" indent="-45082" algn="l" rtl="0">
                  <a:lnSpc>
                    <a:spcPct val="100000"/>
                  </a:lnSpc>
                  <a:spcBef>
                    <a:spcPts val="0"/>
                  </a:spcBef>
                  <a:spcAft>
                    <a:spcPts val="0"/>
                  </a:spcAft>
                  <a:buClr>
                    <a:srgbClr val="FF661C"/>
                  </a:buClr>
                  <a:buSzPts val="1040"/>
                  <a:buFont typeface="Noto Sans Symbols"/>
                  <a:buNone/>
                </a:pPr>
                <a:endParaRPr sz="800" b="0" i="0" u="none" strike="noStrike" cap="none">
                  <a:solidFill>
                    <a:srgbClr val="1E1F21"/>
                  </a:solidFill>
                  <a:latin typeface="Calibri"/>
                  <a:ea typeface="Calibri"/>
                  <a:cs typeface="Calibri"/>
                  <a:sym typeface="Calibri"/>
                </a:endParaRPr>
              </a:p>
            </p:txBody>
          </p:sp>
          <p:cxnSp>
            <p:nvCxnSpPr>
              <p:cNvPr id="2447" name="Google Shape;2447;gbdc4137b2a_1_374"/>
              <p:cNvCxnSpPr/>
              <p:nvPr/>
            </p:nvCxnSpPr>
            <p:spPr>
              <a:xfrm>
                <a:off x="3413225" y="1578647"/>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48" name="Google Shape;2448;gbdc4137b2a_1_374"/>
            <p:cNvGrpSpPr/>
            <p:nvPr/>
          </p:nvGrpSpPr>
          <p:grpSpPr>
            <a:xfrm>
              <a:off x="5248441" y="2780227"/>
              <a:ext cx="1280379" cy="715468"/>
              <a:chOff x="3402429" y="1340243"/>
              <a:chExt cx="650996" cy="1096838"/>
            </a:xfrm>
          </p:grpSpPr>
          <p:sp>
            <p:nvSpPr>
              <p:cNvPr id="2449" name="Google Shape;2449;gbdc4137b2a_1_374"/>
              <p:cNvSpPr/>
              <p:nvPr/>
            </p:nvSpPr>
            <p:spPr>
              <a:xfrm>
                <a:off x="3413225" y="1340243"/>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Transportation</a:t>
                </a:r>
                <a:endParaRPr sz="1400" b="0" i="0" u="none" strike="noStrike" cap="none">
                  <a:solidFill>
                    <a:srgbClr val="000000"/>
                  </a:solidFill>
                  <a:latin typeface="Arial"/>
                  <a:ea typeface="Arial"/>
                  <a:cs typeface="Arial"/>
                  <a:sym typeface="Arial"/>
                </a:endParaRPr>
              </a:p>
            </p:txBody>
          </p:sp>
          <p:sp>
            <p:nvSpPr>
              <p:cNvPr id="2450" name="Google Shape;2450;gbdc4137b2a_1_374"/>
              <p:cNvSpPr/>
              <p:nvPr/>
            </p:nvSpPr>
            <p:spPr>
              <a:xfrm>
                <a:off x="3402429" y="1522681"/>
                <a:ext cx="6402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Transportation Licensing </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Infrastructure Management &amp; Tolling</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Fleet Management</a:t>
                </a:r>
                <a:endParaRPr sz="1400" b="0" i="0" u="none" strike="noStrike" cap="none">
                  <a:solidFill>
                    <a:srgbClr val="000000"/>
                  </a:solidFill>
                  <a:latin typeface="Arial"/>
                  <a:ea typeface="Arial"/>
                  <a:cs typeface="Arial"/>
                  <a:sym typeface="Arial"/>
                </a:endParaRPr>
              </a:p>
              <a:p>
                <a:pPr marL="114297" marR="0" lvl="1" indent="-45082" algn="l" rtl="0">
                  <a:lnSpc>
                    <a:spcPct val="100000"/>
                  </a:lnSpc>
                  <a:spcBef>
                    <a:spcPts val="0"/>
                  </a:spcBef>
                  <a:spcAft>
                    <a:spcPts val="0"/>
                  </a:spcAft>
                  <a:buClr>
                    <a:srgbClr val="FF661C"/>
                  </a:buClr>
                  <a:buSzPts val="1040"/>
                  <a:buFont typeface="Noto Sans Symbols"/>
                  <a:buNone/>
                </a:pPr>
                <a:endParaRPr sz="800" b="0" i="0" u="none" strike="noStrike" cap="none">
                  <a:solidFill>
                    <a:srgbClr val="1E1F21"/>
                  </a:solidFill>
                  <a:latin typeface="Calibri"/>
                  <a:ea typeface="Calibri"/>
                  <a:cs typeface="Calibri"/>
                  <a:sym typeface="Calibri"/>
                </a:endParaRPr>
              </a:p>
            </p:txBody>
          </p:sp>
          <p:cxnSp>
            <p:nvCxnSpPr>
              <p:cNvPr id="2451" name="Google Shape;2451;gbdc4137b2a_1_374"/>
              <p:cNvCxnSpPr/>
              <p:nvPr/>
            </p:nvCxnSpPr>
            <p:spPr>
              <a:xfrm>
                <a:off x="3413225" y="1578647"/>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52" name="Google Shape;2452;gbdc4137b2a_1_374"/>
            <p:cNvGrpSpPr/>
            <p:nvPr/>
          </p:nvGrpSpPr>
          <p:grpSpPr>
            <a:xfrm>
              <a:off x="332364" y="1343979"/>
              <a:ext cx="7987192" cy="738381"/>
              <a:chOff x="332364" y="1343979"/>
              <a:chExt cx="7987192" cy="738381"/>
            </a:xfrm>
          </p:grpSpPr>
          <p:grpSp>
            <p:nvGrpSpPr>
              <p:cNvPr id="2453" name="Google Shape;2453;gbdc4137b2a_1_374"/>
              <p:cNvGrpSpPr/>
              <p:nvPr/>
            </p:nvGrpSpPr>
            <p:grpSpPr>
              <a:xfrm>
                <a:off x="332364" y="1344018"/>
                <a:ext cx="1280379" cy="732463"/>
                <a:chOff x="3402429" y="1304865"/>
                <a:chExt cx="650996" cy="1122888"/>
              </a:xfrm>
            </p:grpSpPr>
            <p:sp>
              <p:nvSpPr>
                <p:cNvPr id="2454" name="Google Shape;2454;gbdc4137b2a_1_374"/>
                <p:cNvSpPr/>
                <p:nvPr/>
              </p:nvSpPr>
              <p:spPr>
                <a:xfrm>
                  <a:off x="3413225" y="1304865"/>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dirty="0">
                      <a:solidFill>
                        <a:srgbClr val="353C45"/>
                      </a:solidFill>
                      <a:latin typeface="Calibri"/>
                      <a:ea typeface="Calibri"/>
                      <a:cs typeface="Calibri"/>
                      <a:sym typeface="Calibri"/>
                    </a:rPr>
                    <a:t>Commerce Services</a:t>
                  </a:r>
                  <a:endParaRPr sz="1400" b="0" i="0" u="none" strike="noStrike" cap="none" dirty="0">
                    <a:solidFill>
                      <a:srgbClr val="000000"/>
                    </a:solidFill>
                    <a:latin typeface="Arial"/>
                    <a:ea typeface="Arial"/>
                    <a:cs typeface="Arial"/>
                    <a:sym typeface="Arial"/>
                  </a:endParaRPr>
                </a:p>
              </p:txBody>
            </p:sp>
            <p:sp>
              <p:nvSpPr>
                <p:cNvPr id="2455" name="Google Shape;2455;gbdc4137b2a_1_374"/>
                <p:cNvSpPr/>
                <p:nvPr/>
              </p:nvSpPr>
              <p:spPr>
                <a:xfrm>
                  <a:off x="3402429" y="1513352"/>
                  <a:ext cx="640200" cy="914401"/>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Employment Assistance </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Labor Management</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Business Development &amp; Management</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Economic Services</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Regulatory Services</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Food &amp; Ag?</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Insurance?</a:t>
                  </a:r>
                  <a:endParaRPr sz="1400" b="0" i="0" u="none" strike="noStrike" cap="none" dirty="0">
                    <a:solidFill>
                      <a:srgbClr val="000000"/>
                    </a:solidFill>
                    <a:latin typeface="Arial"/>
                    <a:ea typeface="Arial"/>
                    <a:cs typeface="Arial"/>
                    <a:sym typeface="Arial"/>
                  </a:endParaRPr>
                </a:p>
              </p:txBody>
            </p:sp>
            <p:cxnSp>
              <p:nvCxnSpPr>
                <p:cNvPr id="2456" name="Google Shape;2456;gbdc4137b2a_1_374"/>
                <p:cNvCxnSpPr/>
                <p:nvPr/>
              </p:nvCxnSpPr>
              <p:spPr>
                <a:xfrm>
                  <a:off x="3413225" y="1514270"/>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57" name="Google Shape;2457;gbdc4137b2a_1_374"/>
              <p:cNvGrpSpPr/>
              <p:nvPr/>
            </p:nvGrpSpPr>
            <p:grpSpPr>
              <a:xfrm>
                <a:off x="1981484" y="1343979"/>
                <a:ext cx="1280379" cy="732463"/>
                <a:chOff x="3402429" y="1304865"/>
                <a:chExt cx="650996" cy="1122888"/>
              </a:xfrm>
            </p:grpSpPr>
            <p:sp>
              <p:nvSpPr>
                <p:cNvPr id="2458" name="Google Shape;2458;gbdc4137b2a_1_374"/>
                <p:cNvSpPr/>
                <p:nvPr/>
              </p:nvSpPr>
              <p:spPr>
                <a:xfrm>
                  <a:off x="3413225" y="1304865"/>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Education</a:t>
                  </a:r>
                  <a:endParaRPr sz="1400" b="0" i="0" u="none" strike="noStrike" cap="none">
                    <a:solidFill>
                      <a:srgbClr val="000000"/>
                    </a:solidFill>
                    <a:latin typeface="Arial"/>
                    <a:ea typeface="Arial"/>
                    <a:cs typeface="Arial"/>
                    <a:sym typeface="Arial"/>
                  </a:endParaRPr>
                </a:p>
              </p:txBody>
            </p:sp>
            <p:sp>
              <p:nvSpPr>
                <p:cNvPr id="2459" name="Google Shape;2459;gbdc4137b2a_1_374"/>
                <p:cNvSpPr/>
                <p:nvPr/>
              </p:nvSpPr>
              <p:spPr>
                <a:xfrm>
                  <a:off x="3402429" y="1513352"/>
                  <a:ext cx="640200" cy="914401"/>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Early Childhood Development</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K-12 Education</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Higher Education</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Professional Development &amp; Certification</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Regulatory &amp; Audit Functions</a:t>
                  </a:r>
                  <a:endParaRPr sz="1400" b="0" i="0" u="none" strike="noStrike" cap="none" dirty="0">
                    <a:solidFill>
                      <a:srgbClr val="000000"/>
                    </a:solidFill>
                    <a:latin typeface="Arial"/>
                    <a:ea typeface="Arial"/>
                    <a:cs typeface="Arial"/>
                    <a:sym typeface="Arial"/>
                  </a:endParaRPr>
                </a:p>
              </p:txBody>
            </p:sp>
            <p:cxnSp>
              <p:nvCxnSpPr>
                <p:cNvPr id="2460" name="Google Shape;2460;gbdc4137b2a_1_374"/>
                <p:cNvCxnSpPr/>
                <p:nvPr/>
              </p:nvCxnSpPr>
              <p:spPr>
                <a:xfrm>
                  <a:off x="3413225" y="1514270"/>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61" name="Google Shape;2461;gbdc4137b2a_1_374"/>
              <p:cNvGrpSpPr/>
              <p:nvPr/>
            </p:nvGrpSpPr>
            <p:grpSpPr>
              <a:xfrm>
                <a:off x="3609368" y="1343979"/>
                <a:ext cx="1280379" cy="732463"/>
                <a:chOff x="3402429" y="1304865"/>
                <a:chExt cx="650996" cy="1122888"/>
              </a:xfrm>
            </p:grpSpPr>
            <p:sp>
              <p:nvSpPr>
                <p:cNvPr id="2462" name="Google Shape;2462;gbdc4137b2a_1_374"/>
                <p:cNvSpPr/>
                <p:nvPr/>
              </p:nvSpPr>
              <p:spPr>
                <a:xfrm>
                  <a:off x="3413225" y="1304865"/>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Military Services</a:t>
                  </a:r>
                  <a:endParaRPr sz="1400" b="0" i="0" u="none" strike="noStrike" cap="none">
                    <a:solidFill>
                      <a:srgbClr val="000000"/>
                    </a:solidFill>
                    <a:latin typeface="Arial"/>
                    <a:ea typeface="Arial"/>
                    <a:cs typeface="Arial"/>
                    <a:sym typeface="Arial"/>
                  </a:endParaRPr>
                </a:p>
              </p:txBody>
            </p:sp>
            <p:sp>
              <p:nvSpPr>
                <p:cNvPr id="2463" name="Google Shape;2463;gbdc4137b2a_1_374"/>
                <p:cNvSpPr/>
                <p:nvPr/>
              </p:nvSpPr>
              <p:spPr>
                <a:xfrm>
                  <a:off x="3402429" y="1513352"/>
                  <a:ext cx="640200" cy="914401"/>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Veteran Services </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Emergency Management</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National Guard/Militia </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Disaster Management &amp; Planning</a:t>
                  </a:r>
                  <a:endParaRPr sz="1400" b="0" i="0" u="none" strike="noStrike" cap="none" dirty="0">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dirty="0">
                      <a:solidFill>
                        <a:srgbClr val="1E1F21"/>
                      </a:solidFill>
                      <a:latin typeface="Calibri"/>
                      <a:ea typeface="Calibri"/>
                      <a:cs typeface="Calibri"/>
                      <a:sym typeface="Calibri"/>
                    </a:rPr>
                    <a:t>Regulatory/Compliance Services</a:t>
                  </a:r>
                  <a:endParaRPr sz="1400" b="0" i="0" u="none" strike="noStrike" cap="none" dirty="0">
                    <a:solidFill>
                      <a:srgbClr val="000000"/>
                    </a:solidFill>
                    <a:latin typeface="Arial"/>
                    <a:ea typeface="Arial"/>
                    <a:cs typeface="Arial"/>
                    <a:sym typeface="Arial"/>
                  </a:endParaRPr>
                </a:p>
              </p:txBody>
            </p:sp>
            <p:cxnSp>
              <p:nvCxnSpPr>
                <p:cNvPr id="2464" name="Google Shape;2464;gbdc4137b2a_1_374"/>
                <p:cNvCxnSpPr/>
                <p:nvPr/>
              </p:nvCxnSpPr>
              <p:spPr>
                <a:xfrm>
                  <a:off x="3413225" y="1514270"/>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65" name="Google Shape;2465;gbdc4137b2a_1_374"/>
              <p:cNvGrpSpPr/>
              <p:nvPr/>
            </p:nvGrpSpPr>
            <p:grpSpPr>
              <a:xfrm>
                <a:off x="5258489" y="1343979"/>
                <a:ext cx="1280379" cy="732463"/>
                <a:chOff x="3402429" y="1304865"/>
                <a:chExt cx="650996" cy="1122888"/>
              </a:xfrm>
            </p:grpSpPr>
            <p:sp>
              <p:nvSpPr>
                <p:cNvPr id="2466" name="Google Shape;2466;gbdc4137b2a_1_374"/>
                <p:cNvSpPr/>
                <p:nvPr/>
              </p:nvSpPr>
              <p:spPr>
                <a:xfrm>
                  <a:off x="3413225" y="1304865"/>
                  <a:ext cx="6402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Civic Engagement &amp; Law</a:t>
                  </a:r>
                  <a:endParaRPr sz="1400" b="0" i="0" u="none" strike="noStrike" cap="none">
                    <a:solidFill>
                      <a:srgbClr val="000000"/>
                    </a:solidFill>
                    <a:latin typeface="Arial"/>
                    <a:ea typeface="Arial"/>
                    <a:cs typeface="Arial"/>
                    <a:sym typeface="Arial"/>
                  </a:endParaRPr>
                </a:p>
              </p:txBody>
            </p:sp>
            <p:sp>
              <p:nvSpPr>
                <p:cNvPr id="2467" name="Google Shape;2467;gbdc4137b2a_1_374"/>
                <p:cNvSpPr/>
                <p:nvPr/>
              </p:nvSpPr>
              <p:spPr>
                <a:xfrm>
                  <a:off x="3402429" y="1513352"/>
                  <a:ext cx="640200" cy="914401"/>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Voting &amp; Democratic Participation</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Legislative Services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Civil Courts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Criminal Justice System</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REAL ID</a:t>
                  </a:r>
                  <a:endParaRPr sz="1400" b="0" i="0" u="none" strike="noStrike" cap="none">
                    <a:solidFill>
                      <a:srgbClr val="000000"/>
                    </a:solidFill>
                    <a:latin typeface="Arial"/>
                    <a:ea typeface="Arial"/>
                    <a:cs typeface="Arial"/>
                    <a:sym typeface="Arial"/>
                  </a:endParaRPr>
                </a:p>
                <a:p>
                  <a:pPr marL="114297" marR="0" lvl="1" indent="-45082" algn="l" rtl="0">
                    <a:lnSpc>
                      <a:spcPct val="100000"/>
                    </a:lnSpc>
                    <a:spcBef>
                      <a:spcPts val="0"/>
                    </a:spcBef>
                    <a:spcAft>
                      <a:spcPts val="0"/>
                    </a:spcAft>
                    <a:buClr>
                      <a:srgbClr val="FF661C"/>
                    </a:buClr>
                    <a:buSzPts val="1040"/>
                    <a:buFont typeface="Noto Sans Symbols"/>
                    <a:buNone/>
                  </a:pPr>
                  <a:endParaRPr sz="800" b="0" i="0" u="none" strike="noStrike" cap="none">
                    <a:solidFill>
                      <a:srgbClr val="1E1F21"/>
                    </a:solidFill>
                    <a:latin typeface="Calibri"/>
                    <a:ea typeface="Calibri"/>
                    <a:cs typeface="Calibri"/>
                    <a:sym typeface="Calibri"/>
                  </a:endParaRPr>
                </a:p>
                <a:p>
                  <a:pPr marL="114297" marR="0" lvl="1" indent="-45082" algn="l" rtl="0">
                    <a:lnSpc>
                      <a:spcPct val="100000"/>
                    </a:lnSpc>
                    <a:spcBef>
                      <a:spcPts val="0"/>
                    </a:spcBef>
                    <a:spcAft>
                      <a:spcPts val="0"/>
                    </a:spcAft>
                    <a:buClr>
                      <a:srgbClr val="FF661C"/>
                    </a:buClr>
                    <a:buSzPts val="1040"/>
                    <a:buFont typeface="Noto Sans Symbols"/>
                    <a:buNone/>
                  </a:pPr>
                  <a:endParaRPr sz="800" b="0" i="0" u="none" strike="noStrike" cap="none">
                    <a:solidFill>
                      <a:srgbClr val="1E1F21"/>
                    </a:solidFill>
                    <a:latin typeface="Calibri"/>
                    <a:ea typeface="Calibri"/>
                    <a:cs typeface="Calibri"/>
                    <a:sym typeface="Calibri"/>
                  </a:endParaRPr>
                </a:p>
              </p:txBody>
            </p:sp>
            <p:cxnSp>
              <p:nvCxnSpPr>
                <p:cNvPr id="2468" name="Google Shape;2468;gbdc4137b2a_1_374"/>
                <p:cNvCxnSpPr/>
                <p:nvPr/>
              </p:nvCxnSpPr>
              <p:spPr>
                <a:xfrm>
                  <a:off x="3413225" y="1514270"/>
                  <a:ext cx="640200" cy="0"/>
                </a:xfrm>
                <a:prstGeom prst="straightConnector1">
                  <a:avLst/>
                </a:prstGeom>
                <a:noFill/>
                <a:ln w="9525" cap="flat" cmpd="sng">
                  <a:solidFill>
                    <a:srgbClr val="353C45"/>
                  </a:solidFill>
                  <a:prstDash val="solid"/>
                  <a:miter lim="800000"/>
                  <a:headEnd type="none" w="sm" len="sm"/>
                  <a:tailEnd type="none" w="sm" len="sm"/>
                </a:ln>
              </p:spPr>
            </p:cxnSp>
          </p:grpSp>
          <p:grpSp>
            <p:nvGrpSpPr>
              <p:cNvPr id="2469" name="Google Shape;2469;gbdc4137b2a_1_374"/>
              <p:cNvGrpSpPr/>
              <p:nvPr/>
            </p:nvGrpSpPr>
            <p:grpSpPr>
              <a:xfrm>
                <a:off x="6928849" y="1343979"/>
                <a:ext cx="1390707" cy="738381"/>
                <a:chOff x="3402433" y="1295779"/>
                <a:chExt cx="707091" cy="1131959"/>
              </a:xfrm>
            </p:grpSpPr>
            <p:sp>
              <p:nvSpPr>
                <p:cNvPr id="2470" name="Google Shape;2470;gbdc4137b2a_1_374"/>
                <p:cNvSpPr/>
                <p:nvPr/>
              </p:nvSpPr>
              <p:spPr>
                <a:xfrm>
                  <a:off x="3413224" y="1295779"/>
                  <a:ext cx="696300" cy="203700"/>
                </a:xfrm>
                <a:prstGeom prst="rect">
                  <a:avLst/>
                </a:prstGeom>
                <a:noFill/>
                <a:ln>
                  <a:noFill/>
                </a:ln>
              </p:spPr>
              <p:txBody>
                <a:bodyPr spcFirstLastPara="1" wrap="square" lIns="0" tIns="0" rIns="0" bIns="0" anchor="b" anchorCtr="0">
                  <a:noAutofit/>
                </a:bodyPr>
                <a:lstStyle/>
                <a:p>
                  <a:pPr marL="0" marR="0" lvl="0" indent="0" algn="ctr" rtl="0">
                    <a:lnSpc>
                      <a:spcPct val="85000"/>
                    </a:lnSpc>
                    <a:spcBef>
                      <a:spcPts val="0"/>
                    </a:spcBef>
                    <a:spcAft>
                      <a:spcPts val="0"/>
                    </a:spcAft>
                    <a:buClr>
                      <a:srgbClr val="353C45"/>
                    </a:buClr>
                    <a:buSzPts val="900"/>
                    <a:buFont typeface="Arial"/>
                    <a:buNone/>
                  </a:pPr>
                  <a:r>
                    <a:rPr lang="en-US" sz="900" b="1" i="0" u="none" strike="noStrike" cap="none">
                      <a:solidFill>
                        <a:srgbClr val="353C45"/>
                      </a:solidFill>
                      <a:latin typeface="Calibri"/>
                      <a:ea typeface="Calibri"/>
                      <a:cs typeface="Calibri"/>
                      <a:sym typeface="Calibri"/>
                    </a:rPr>
                    <a:t>Fiscal and Revenue Services</a:t>
                  </a:r>
                  <a:endParaRPr sz="1400" b="0" i="0" u="none" strike="noStrike" cap="none">
                    <a:solidFill>
                      <a:srgbClr val="000000"/>
                    </a:solidFill>
                    <a:latin typeface="Arial"/>
                    <a:ea typeface="Arial"/>
                    <a:cs typeface="Arial"/>
                    <a:sym typeface="Arial"/>
                  </a:endParaRPr>
                </a:p>
              </p:txBody>
            </p:sp>
            <p:sp>
              <p:nvSpPr>
                <p:cNvPr id="2471" name="Google Shape;2471;gbdc4137b2a_1_374"/>
                <p:cNvSpPr/>
                <p:nvPr/>
              </p:nvSpPr>
              <p:spPr>
                <a:xfrm>
                  <a:off x="3402433" y="1513338"/>
                  <a:ext cx="697500" cy="914400"/>
                </a:xfrm>
                <a:prstGeom prst="rect">
                  <a:avLst/>
                </a:prstGeom>
                <a:noFill/>
                <a:ln>
                  <a:noFill/>
                </a:ln>
                <a:effectLst>
                  <a:outerShdw sx="0" sy="0" rotWithShape="0">
                    <a:srgbClr val="000000"/>
                  </a:outerShdw>
                </a:effectLst>
              </p:spPr>
              <p:txBody>
                <a:bodyPr spcFirstLastPara="1" wrap="square" lIns="36575" tIns="36575" rIns="18275" bIns="36575" anchor="t" anchorCtr="0">
                  <a:noAutofit/>
                </a:bodyPr>
                <a:lstStyle/>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Revenue Collection Services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Regulatory &amp; Enforcement Services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External Audits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Internal Audits</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Investment banking</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Bonds &amp; Interest</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Real Estate</a:t>
                  </a:r>
                  <a:endParaRPr sz="1400" b="0" i="0" u="none" strike="noStrike" cap="none">
                    <a:solidFill>
                      <a:srgbClr val="000000"/>
                    </a:solidFill>
                    <a:latin typeface="Arial"/>
                    <a:ea typeface="Arial"/>
                    <a:cs typeface="Arial"/>
                    <a:sym typeface="Arial"/>
                  </a:endParaRPr>
                </a:p>
                <a:p>
                  <a:pPr marL="114297" marR="0" lvl="1" indent="-111122" algn="l" rtl="0">
                    <a:lnSpc>
                      <a:spcPct val="100000"/>
                    </a:lnSpc>
                    <a:spcBef>
                      <a:spcPts val="0"/>
                    </a:spcBef>
                    <a:spcAft>
                      <a:spcPts val="0"/>
                    </a:spcAft>
                    <a:buClr>
                      <a:srgbClr val="1E1F21"/>
                    </a:buClr>
                    <a:buSzPts val="1040"/>
                    <a:buFont typeface="Noto Sans Symbols"/>
                    <a:buChar char="•"/>
                  </a:pPr>
                  <a:r>
                    <a:rPr lang="en-US" sz="800" b="0" i="0" u="none" strike="noStrike" cap="none">
                      <a:solidFill>
                        <a:srgbClr val="1E1F21"/>
                      </a:solidFill>
                      <a:latin typeface="Calibri"/>
                      <a:ea typeface="Calibri"/>
                      <a:cs typeface="Calibri"/>
                      <a:sym typeface="Calibri"/>
                    </a:rPr>
                    <a:t>Capital Mgmt </a:t>
                  </a:r>
                  <a:endParaRPr sz="1400" b="0" i="0" u="none" strike="noStrike" cap="none">
                    <a:solidFill>
                      <a:srgbClr val="000000"/>
                    </a:solidFill>
                    <a:latin typeface="Arial"/>
                    <a:ea typeface="Arial"/>
                    <a:cs typeface="Arial"/>
                    <a:sym typeface="Arial"/>
                  </a:endParaRPr>
                </a:p>
                <a:p>
                  <a:pPr marL="114297" marR="0" lvl="1" indent="-45082" algn="l" rtl="0">
                    <a:lnSpc>
                      <a:spcPct val="100000"/>
                    </a:lnSpc>
                    <a:spcBef>
                      <a:spcPts val="0"/>
                    </a:spcBef>
                    <a:spcAft>
                      <a:spcPts val="0"/>
                    </a:spcAft>
                    <a:buClr>
                      <a:srgbClr val="FF661C"/>
                    </a:buClr>
                    <a:buSzPts val="1040"/>
                    <a:buFont typeface="Noto Sans Symbols"/>
                    <a:buNone/>
                  </a:pPr>
                  <a:endParaRPr sz="800" b="0" i="0" u="none" strike="noStrike" cap="none">
                    <a:solidFill>
                      <a:srgbClr val="1E1F21"/>
                    </a:solidFill>
                    <a:latin typeface="Calibri"/>
                    <a:ea typeface="Calibri"/>
                    <a:cs typeface="Calibri"/>
                    <a:sym typeface="Calibri"/>
                  </a:endParaRPr>
                </a:p>
              </p:txBody>
            </p:sp>
            <p:cxnSp>
              <p:nvCxnSpPr>
                <p:cNvPr id="2472" name="Google Shape;2472;gbdc4137b2a_1_374"/>
                <p:cNvCxnSpPr/>
                <p:nvPr/>
              </p:nvCxnSpPr>
              <p:spPr>
                <a:xfrm>
                  <a:off x="3413225" y="1514270"/>
                  <a:ext cx="640200" cy="0"/>
                </a:xfrm>
                <a:prstGeom prst="straightConnector1">
                  <a:avLst/>
                </a:prstGeom>
                <a:noFill/>
                <a:ln w="9525" cap="flat" cmpd="sng">
                  <a:solidFill>
                    <a:srgbClr val="353C45"/>
                  </a:solidFill>
                  <a:prstDash val="solid"/>
                  <a:miter lim="800000"/>
                  <a:headEnd type="none" w="sm" len="sm"/>
                  <a:tailEnd type="none" w="sm" len="sm"/>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4700A898-35F7-4CCF-92E2-EFD70ACA62E3}"/>
              </a:ext>
            </a:extLst>
          </p:cNvPr>
          <p:cNvSpPr>
            <a:spLocks noGrp="1"/>
          </p:cNvSpPr>
          <p:nvPr>
            <p:ph type="title" idx="4294967295"/>
          </p:nvPr>
        </p:nvSpPr>
        <p:spPr/>
        <p:txBody>
          <a:bodyPr/>
          <a:lstStyle/>
          <a:p>
            <a:r>
              <a:rPr lang="en-US" dirty="0">
                <a:solidFill>
                  <a:schemeClr val="bg1"/>
                </a:solidFill>
              </a:rPr>
              <a:t>Cost Pools</a:t>
            </a:r>
          </a:p>
        </p:txBody>
      </p:sp>
      <p:sp>
        <p:nvSpPr>
          <p:cNvPr id="417" name="Google Shape;417;gc0874ab985_0_126"/>
          <p:cNvSpPr/>
          <p:nvPr/>
        </p:nvSpPr>
        <p:spPr>
          <a:xfrm>
            <a:off x="82500" y="170774"/>
            <a:ext cx="8969700" cy="490414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8" name="Google Shape;418;gc0874ab985_0_126"/>
          <p:cNvSpPr/>
          <p:nvPr/>
        </p:nvSpPr>
        <p:spPr>
          <a:xfrm>
            <a:off x="160652" y="807431"/>
            <a:ext cx="8833200" cy="210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75757B"/>
                </a:solidFill>
                <a:latin typeface="Calibri"/>
                <a:ea typeface="Calibri"/>
                <a:cs typeface="Calibri"/>
                <a:sym typeface="Calibri"/>
              </a:rPr>
              <a:t>IT TOWERS</a:t>
            </a:r>
            <a:endParaRPr sz="1400" b="0" i="0" u="none" strike="noStrike" cap="none">
              <a:solidFill>
                <a:srgbClr val="000000"/>
              </a:solidFill>
              <a:latin typeface="Arial"/>
              <a:ea typeface="Arial"/>
              <a:cs typeface="Arial"/>
              <a:sym typeface="Arial"/>
            </a:endParaRPr>
          </a:p>
        </p:txBody>
      </p:sp>
      <p:sp>
        <p:nvSpPr>
          <p:cNvPr id="419" name="Google Shape;419;gc0874ab985_0_126"/>
          <p:cNvSpPr/>
          <p:nvPr/>
        </p:nvSpPr>
        <p:spPr>
          <a:xfrm>
            <a:off x="163950" y="1480149"/>
            <a:ext cx="8833200" cy="3492577"/>
          </a:xfrm>
          <a:prstGeom prst="rect">
            <a:avLst/>
          </a:prstGeom>
          <a:solidFill>
            <a:srgbClr val="FFFFFF"/>
          </a:solidFill>
          <a:ln>
            <a:noFill/>
          </a:ln>
        </p:spPr>
        <p:txBody>
          <a:bodyPr spcFirstLastPara="1" wrap="square" lIns="91425" tIns="9142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Calibri"/>
              <a:ea typeface="Calibri"/>
              <a:cs typeface="Calibri"/>
              <a:sym typeface="Calibri"/>
            </a:endParaRPr>
          </a:p>
        </p:txBody>
      </p:sp>
      <p:sp>
        <p:nvSpPr>
          <p:cNvPr id="420" name="Google Shape;420;gc0874ab985_0_126"/>
          <p:cNvSpPr/>
          <p:nvPr/>
        </p:nvSpPr>
        <p:spPr>
          <a:xfrm>
            <a:off x="163952" y="239915"/>
            <a:ext cx="8833200" cy="210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a:solidFill>
                  <a:srgbClr val="75757B"/>
                </a:solidFill>
                <a:latin typeface="Calibri"/>
                <a:ea typeface="Calibri"/>
                <a:cs typeface="Calibri"/>
                <a:sym typeface="Calibri"/>
              </a:rPr>
              <a:t>AGENCY MISSION &amp; </a:t>
            </a:r>
            <a:r>
              <a:rPr lang="en-US" sz="1200" b="1" i="0" u="none" strike="noStrike" cap="none">
                <a:solidFill>
                  <a:srgbClr val="75757B"/>
                </a:solidFill>
                <a:latin typeface="Calibri"/>
                <a:ea typeface="Calibri"/>
                <a:cs typeface="Calibri"/>
                <a:sym typeface="Calibri"/>
              </a:rPr>
              <a:t>BUSINESS CAPABILITIE</a:t>
            </a:r>
            <a:r>
              <a:rPr lang="en-US" sz="1200" b="1">
                <a:solidFill>
                  <a:srgbClr val="75757B"/>
                </a:solidFill>
                <a:latin typeface="Calibri"/>
                <a:ea typeface="Calibri"/>
                <a:cs typeface="Calibri"/>
                <a:sym typeface="Calibri"/>
              </a:rPr>
              <a:t>S</a:t>
            </a:r>
            <a:endParaRPr sz="1200" b="1" i="0" u="none" strike="noStrike" cap="none">
              <a:solidFill>
                <a:srgbClr val="75757B"/>
              </a:solidFill>
              <a:latin typeface="Calibri"/>
              <a:ea typeface="Calibri"/>
              <a:cs typeface="Calibri"/>
              <a:sym typeface="Calibri"/>
            </a:endParaRPr>
          </a:p>
        </p:txBody>
      </p:sp>
      <p:sp>
        <p:nvSpPr>
          <p:cNvPr id="421" name="Google Shape;421;gc0874ab985_0_126"/>
          <p:cNvSpPr/>
          <p:nvPr/>
        </p:nvSpPr>
        <p:spPr>
          <a:xfrm>
            <a:off x="163952" y="1091188"/>
            <a:ext cx="8833200" cy="3291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COST POOLS (v3.0.2)</a:t>
            </a:r>
            <a:endParaRPr sz="1600" b="1" i="0" u="none" strike="noStrike" cap="none">
              <a:solidFill>
                <a:srgbClr val="000000"/>
              </a:solidFill>
              <a:latin typeface="Arial"/>
              <a:ea typeface="Arial"/>
              <a:cs typeface="Arial"/>
              <a:sym typeface="Arial"/>
            </a:endParaRPr>
          </a:p>
        </p:txBody>
      </p:sp>
      <p:sp>
        <p:nvSpPr>
          <p:cNvPr id="422" name="Google Shape;422;gc0874ab985_0_126"/>
          <p:cNvSpPr/>
          <p:nvPr/>
        </p:nvSpPr>
        <p:spPr>
          <a:xfrm>
            <a:off x="237353" y="1531949"/>
            <a:ext cx="8714400" cy="3371636"/>
          </a:xfrm>
          <a:prstGeom prst="rect">
            <a:avLst/>
          </a:prstGeom>
          <a:solidFill>
            <a:srgbClr val="C5EDFC"/>
          </a:solidFill>
          <a:ln w="9525" cap="flat" cmpd="sng">
            <a:solidFill>
              <a:srgbClr val="FFFFFF"/>
            </a:solidFill>
            <a:prstDash val="solid"/>
            <a:round/>
            <a:headEnd type="none" w="sm" len="sm"/>
            <a:tailEnd type="none" w="sm" len="sm"/>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sp>
        <p:nvSpPr>
          <p:cNvPr id="423" name="Google Shape;423;gc0874ab985_0_126"/>
          <p:cNvSpPr/>
          <p:nvPr/>
        </p:nvSpPr>
        <p:spPr>
          <a:xfrm>
            <a:off x="412250" y="1643075"/>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Internal Labor</a:t>
            </a:r>
            <a:endParaRPr sz="900" b="0" i="0" u="none" strike="noStrike" cap="none">
              <a:solidFill>
                <a:srgbClr val="000000"/>
              </a:solidFill>
              <a:latin typeface="Arial Narrow"/>
              <a:ea typeface="Arial Narrow"/>
              <a:cs typeface="Arial Narrow"/>
              <a:sym typeface="Arial Narrow"/>
            </a:endParaRPr>
          </a:p>
        </p:txBody>
      </p:sp>
      <p:sp>
        <p:nvSpPr>
          <p:cNvPr id="424" name="Google Shape;424;gc0874ab985_0_126"/>
          <p:cNvSpPr/>
          <p:nvPr/>
        </p:nvSpPr>
        <p:spPr>
          <a:xfrm>
            <a:off x="41224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Expense</a:t>
            </a:r>
            <a:endParaRPr sz="1400" b="0" i="0" u="none" strike="noStrike" cap="none">
              <a:solidFill>
                <a:srgbClr val="000000"/>
              </a:solidFill>
              <a:latin typeface="Arial"/>
              <a:ea typeface="Arial"/>
              <a:cs typeface="Arial"/>
              <a:sym typeface="Arial"/>
            </a:endParaRPr>
          </a:p>
        </p:txBody>
      </p:sp>
      <p:sp>
        <p:nvSpPr>
          <p:cNvPr id="425" name="Google Shape;425;gc0874ab985_0_126"/>
          <p:cNvSpPr txBox="1"/>
          <p:nvPr/>
        </p:nvSpPr>
        <p:spPr>
          <a:xfrm rot="-5400000">
            <a:off x="-307462" y="2337030"/>
            <a:ext cx="1222500" cy="2169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900"/>
              <a:buFont typeface="Arial"/>
              <a:buNone/>
            </a:pPr>
            <a:r>
              <a:rPr lang="en-US" sz="900" b="0" i="1" u="none" strike="noStrike" cap="none">
                <a:solidFill>
                  <a:srgbClr val="1E1F21"/>
                </a:solidFill>
                <a:latin typeface="Calibri"/>
                <a:ea typeface="Calibri"/>
                <a:cs typeface="Calibri"/>
                <a:sym typeface="Calibri"/>
              </a:rPr>
              <a:t>Operating Expenditures</a:t>
            </a:r>
            <a:endParaRPr sz="1400" b="0" i="1" u="none" strike="noStrike" cap="none">
              <a:solidFill>
                <a:srgbClr val="000000"/>
              </a:solidFill>
              <a:latin typeface="Arial"/>
              <a:ea typeface="Arial"/>
              <a:cs typeface="Arial"/>
              <a:sym typeface="Arial"/>
            </a:endParaRPr>
          </a:p>
        </p:txBody>
      </p:sp>
      <p:cxnSp>
        <p:nvCxnSpPr>
          <p:cNvPr id="426" name="Google Shape;426;gc0874ab985_0_126"/>
          <p:cNvCxnSpPr/>
          <p:nvPr/>
        </p:nvCxnSpPr>
        <p:spPr>
          <a:xfrm>
            <a:off x="412259" y="3915550"/>
            <a:ext cx="8233500" cy="0"/>
          </a:xfrm>
          <a:prstGeom prst="straightConnector1">
            <a:avLst/>
          </a:prstGeom>
          <a:noFill/>
          <a:ln w="12700" cap="flat" cmpd="sng">
            <a:solidFill>
              <a:srgbClr val="353C45"/>
            </a:solidFill>
            <a:prstDash val="dash"/>
            <a:miter lim="800000"/>
            <a:headEnd type="none" w="sm" len="sm"/>
            <a:tailEnd type="none" w="sm" len="sm"/>
          </a:ln>
        </p:spPr>
      </p:cxnSp>
      <p:sp>
        <p:nvSpPr>
          <p:cNvPr id="427" name="Google Shape;427;gc0874ab985_0_126"/>
          <p:cNvSpPr txBox="1"/>
          <p:nvPr/>
        </p:nvSpPr>
        <p:spPr>
          <a:xfrm rot="-5400000">
            <a:off x="-223600" y="3980751"/>
            <a:ext cx="1054800" cy="2169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900"/>
              <a:buFont typeface="Arial"/>
              <a:buNone/>
            </a:pPr>
            <a:r>
              <a:rPr lang="en-US" sz="900" b="0" i="1" u="none" strike="noStrike" cap="none">
                <a:solidFill>
                  <a:srgbClr val="1E1F21"/>
                </a:solidFill>
                <a:latin typeface="Calibri"/>
                <a:ea typeface="Calibri"/>
                <a:cs typeface="Calibri"/>
                <a:sym typeface="Calibri"/>
              </a:rPr>
              <a:t>Capital Expenditures</a:t>
            </a:r>
            <a:endParaRPr sz="1400" b="0" i="1" u="none" strike="noStrike" cap="none">
              <a:solidFill>
                <a:srgbClr val="000000"/>
              </a:solidFill>
              <a:latin typeface="Arial"/>
              <a:ea typeface="Arial"/>
              <a:cs typeface="Arial"/>
              <a:sym typeface="Arial"/>
            </a:endParaRPr>
          </a:p>
        </p:txBody>
      </p:sp>
      <p:sp>
        <p:nvSpPr>
          <p:cNvPr id="428" name="Google Shape;428;gc0874ab985_0_126"/>
          <p:cNvSpPr/>
          <p:nvPr/>
        </p:nvSpPr>
        <p:spPr>
          <a:xfrm>
            <a:off x="1341600" y="1643074"/>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External Labor</a:t>
            </a:r>
            <a:endParaRPr sz="900" b="0" i="0" u="none" strike="noStrike" cap="none">
              <a:solidFill>
                <a:srgbClr val="000000"/>
              </a:solidFill>
              <a:latin typeface="Arial Narrow"/>
              <a:ea typeface="Arial Narrow"/>
              <a:cs typeface="Arial Narrow"/>
              <a:sym typeface="Arial Narrow"/>
            </a:endParaRPr>
          </a:p>
        </p:txBody>
      </p:sp>
      <p:sp>
        <p:nvSpPr>
          <p:cNvPr id="429" name="Google Shape;429;gc0874ab985_0_126"/>
          <p:cNvSpPr/>
          <p:nvPr/>
        </p:nvSpPr>
        <p:spPr>
          <a:xfrm>
            <a:off x="2270950" y="1643074"/>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Outside Services</a:t>
            </a:r>
            <a:endParaRPr sz="900" b="0" i="0" u="none" strike="noStrike" cap="none">
              <a:solidFill>
                <a:srgbClr val="000000"/>
              </a:solidFill>
              <a:latin typeface="Arial Narrow"/>
              <a:ea typeface="Arial Narrow"/>
              <a:cs typeface="Arial Narrow"/>
              <a:sym typeface="Arial Narrow"/>
            </a:endParaRPr>
          </a:p>
        </p:txBody>
      </p:sp>
      <p:sp>
        <p:nvSpPr>
          <p:cNvPr id="430" name="Google Shape;430;gc0874ab985_0_126"/>
          <p:cNvSpPr/>
          <p:nvPr/>
        </p:nvSpPr>
        <p:spPr>
          <a:xfrm>
            <a:off x="3200300" y="1643074"/>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Hardware</a:t>
            </a:r>
            <a:endParaRPr sz="900" b="0" i="0" u="none" strike="noStrike" cap="none">
              <a:solidFill>
                <a:srgbClr val="000000"/>
              </a:solidFill>
              <a:latin typeface="Arial Narrow"/>
              <a:ea typeface="Arial Narrow"/>
              <a:cs typeface="Arial Narrow"/>
              <a:sym typeface="Arial Narrow"/>
            </a:endParaRPr>
          </a:p>
        </p:txBody>
      </p:sp>
      <p:sp>
        <p:nvSpPr>
          <p:cNvPr id="431" name="Google Shape;431;gc0874ab985_0_126"/>
          <p:cNvSpPr/>
          <p:nvPr/>
        </p:nvSpPr>
        <p:spPr>
          <a:xfrm>
            <a:off x="4117550" y="1643074"/>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Software</a:t>
            </a:r>
            <a:endParaRPr sz="900" b="0" i="0" u="none" strike="noStrike" cap="none">
              <a:solidFill>
                <a:srgbClr val="000000"/>
              </a:solidFill>
              <a:latin typeface="Arial Narrow"/>
              <a:ea typeface="Arial Narrow"/>
              <a:cs typeface="Arial Narrow"/>
              <a:sym typeface="Arial Narrow"/>
            </a:endParaRPr>
          </a:p>
        </p:txBody>
      </p:sp>
      <p:sp>
        <p:nvSpPr>
          <p:cNvPr id="432" name="Google Shape;432;gc0874ab985_0_126"/>
          <p:cNvSpPr/>
          <p:nvPr/>
        </p:nvSpPr>
        <p:spPr>
          <a:xfrm>
            <a:off x="5059000" y="1643074"/>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Facilities &amp; Power</a:t>
            </a:r>
            <a:endParaRPr sz="900" b="0" i="0" u="none" strike="noStrike" cap="none">
              <a:solidFill>
                <a:srgbClr val="000000"/>
              </a:solidFill>
              <a:latin typeface="Arial Narrow"/>
              <a:ea typeface="Arial Narrow"/>
              <a:cs typeface="Arial Narrow"/>
              <a:sym typeface="Arial Narrow"/>
            </a:endParaRPr>
          </a:p>
        </p:txBody>
      </p:sp>
      <p:sp>
        <p:nvSpPr>
          <p:cNvPr id="433" name="Google Shape;433;gc0874ab985_0_126"/>
          <p:cNvSpPr/>
          <p:nvPr/>
        </p:nvSpPr>
        <p:spPr>
          <a:xfrm>
            <a:off x="6000450" y="1643074"/>
            <a:ext cx="822900" cy="27777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Telecom</a:t>
            </a:r>
            <a:endParaRPr sz="900" b="0" i="0" u="none" strike="noStrike" cap="none">
              <a:solidFill>
                <a:srgbClr val="000000"/>
              </a:solidFill>
              <a:latin typeface="Arial Narrow"/>
              <a:ea typeface="Arial Narrow"/>
              <a:cs typeface="Arial Narrow"/>
              <a:sym typeface="Arial Narrow"/>
            </a:endParaRPr>
          </a:p>
        </p:txBody>
      </p:sp>
      <p:sp>
        <p:nvSpPr>
          <p:cNvPr id="434" name="Google Shape;434;gc0874ab985_0_126"/>
          <p:cNvSpPr/>
          <p:nvPr/>
        </p:nvSpPr>
        <p:spPr>
          <a:xfrm>
            <a:off x="6941900" y="1643074"/>
            <a:ext cx="822900" cy="768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Other</a:t>
            </a:r>
            <a:endParaRPr sz="900" b="0" i="0" u="none" strike="noStrike" cap="none">
              <a:solidFill>
                <a:srgbClr val="000000"/>
              </a:solidFill>
              <a:latin typeface="Arial Narrow"/>
              <a:ea typeface="Arial Narrow"/>
              <a:cs typeface="Arial Narrow"/>
              <a:sym typeface="Arial Narrow"/>
            </a:endParaRPr>
          </a:p>
        </p:txBody>
      </p:sp>
      <p:sp>
        <p:nvSpPr>
          <p:cNvPr id="435" name="Google Shape;435;gc0874ab985_0_126"/>
          <p:cNvSpPr/>
          <p:nvPr/>
        </p:nvSpPr>
        <p:spPr>
          <a:xfrm>
            <a:off x="7883350" y="1643074"/>
            <a:ext cx="822900" cy="768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Internal Services</a:t>
            </a:r>
            <a:endParaRPr sz="900" b="0" i="0" u="none" strike="noStrike" cap="none">
              <a:solidFill>
                <a:srgbClr val="000000"/>
              </a:solidFill>
              <a:latin typeface="Arial Narrow"/>
              <a:ea typeface="Arial Narrow"/>
              <a:cs typeface="Arial Narrow"/>
              <a:sym typeface="Arial Narrow"/>
            </a:endParaRPr>
          </a:p>
        </p:txBody>
      </p:sp>
      <p:sp>
        <p:nvSpPr>
          <p:cNvPr id="436" name="Google Shape;436;gc0874ab985_0_126"/>
          <p:cNvSpPr/>
          <p:nvPr/>
        </p:nvSpPr>
        <p:spPr>
          <a:xfrm>
            <a:off x="134159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Expense</a:t>
            </a:r>
            <a:endParaRPr sz="1400" b="0" i="0" u="none" strike="noStrike" cap="none">
              <a:solidFill>
                <a:srgbClr val="000000"/>
              </a:solidFill>
              <a:latin typeface="Arial"/>
              <a:ea typeface="Arial"/>
              <a:cs typeface="Arial"/>
              <a:sym typeface="Arial"/>
            </a:endParaRPr>
          </a:p>
        </p:txBody>
      </p:sp>
      <p:sp>
        <p:nvSpPr>
          <p:cNvPr id="437" name="Google Shape;437;gc0874ab985_0_126"/>
          <p:cNvSpPr/>
          <p:nvPr/>
        </p:nvSpPr>
        <p:spPr>
          <a:xfrm>
            <a:off x="227094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Consulting</a:t>
            </a:r>
            <a:endParaRPr sz="1400" b="0" i="0" u="none" strike="noStrike" cap="none">
              <a:solidFill>
                <a:srgbClr val="000000"/>
              </a:solidFill>
              <a:latin typeface="Arial"/>
              <a:ea typeface="Arial"/>
              <a:cs typeface="Arial"/>
              <a:sym typeface="Arial"/>
            </a:endParaRPr>
          </a:p>
        </p:txBody>
      </p:sp>
      <p:sp>
        <p:nvSpPr>
          <p:cNvPr id="438" name="Google Shape;438;gc0874ab985_0_126"/>
          <p:cNvSpPr/>
          <p:nvPr/>
        </p:nvSpPr>
        <p:spPr>
          <a:xfrm>
            <a:off x="2267697" y="2953742"/>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Cloud Service Providers</a:t>
            </a:r>
            <a:endParaRPr sz="1400" b="0" i="0" u="none" strike="noStrike" cap="none">
              <a:solidFill>
                <a:srgbClr val="000000"/>
              </a:solidFill>
              <a:latin typeface="Arial"/>
              <a:ea typeface="Arial"/>
              <a:cs typeface="Arial"/>
              <a:sym typeface="Arial"/>
            </a:endParaRPr>
          </a:p>
        </p:txBody>
      </p:sp>
      <p:sp>
        <p:nvSpPr>
          <p:cNvPr id="439" name="Google Shape;439;gc0874ab985_0_126"/>
          <p:cNvSpPr/>
          <p:nvPr/>
        </p:nvSpPr>
        <p:spPr>
          <a:xfrm>
            <a:off x="319424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Expense</a:t>
            </a:r>
            <a:endParaRPr sz="1400" b="0" i="0" u="none" strike="noStrike" cap="none">
              <a:solidFill>
                <a:srgbClr val="000000"/>
              </a:solidFill>
              <a:latin typeface="Arial"/>
              <a:ea typeface="Arial"/>
              <a:cs typeface="Arial"/>
              <a:sym typeface="Arial"/>
            </a:endParaRPr>
          </a:p>
        </p:txBody>
      </p:sp>
      <p:sp>
        <p:nvSpPr>
          <p:cNvPr id="440" name="Google Shape;440;gc0874ab985_0_126"/>
          <p:cNvSpPr/>
          <p:nvPr/>
        </p:nvSpPr>
        <p:spPr>
          <a:xfrm>
            <a:off x="3194247" y="2953742"/>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Maintenance &amp; Support</a:t>
            </a:r>
            <a:endParaRPr sz="1400" b="0" i="0" u="none" strike="noStrike" cap="none">
              <a:solidFill>
                <a:srgbClr val="000000"/>
              </a:solidFill>
              <a:latin typeface="Arial"/>
              <a:ea typeface="Arial"/>
              <a:cs typeface="Arial"/>
              <a:sym typeface="Arial"/>
            </a:endParaRPr>
          </a:p>
        </p:txBody>
      </p:sp>
      <p:sp>
        <p:nvSpPr>
          <p:cNvPr id="441" name="Google Shape;441;gc0874ab985_0_126"/>
          <p:cNvSpPr/>
          <p:nvPr/>
        </p:nvSpPr>
        <p:spPr>
          <a:xfrm>
            <a:off x="412247" y="39539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42" name="Google Shape;442;gc0874ab985_0_126"/>
          <p:cNvSpPr/>
          <p:nvPr/>
        </p:nvSpPr>
        <p:spPr>
          <a:xfrm>
            <a:off x="4114800"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Expense</a:t>
            </a:r>
            <a:endParaRPr sz="1400" b="0" i="0" u="none" strike="noStrike" cap="none">
              <a:solidFill>
                <a:srgbClr val="000000"/>
              </a:solidFill>
              <a:latin typeface="Arial"/>
              <a:ea typeface="Arial"/>
              <a:cs typeface="Arial"/>
              <a:sym typeface="Arial"/>
            </a:endParaRPr>
          </a:p>
        </p:txBody>
      </p:sp>
      <p:sp>
        <p:nvSpPr>
          <p:cNvPr id="443" name="Google Shape;443;gc0874ab985_0_126"/>
          <p:cNvSpPr/>
          <p:nvPr/>
        </p:nvSpPr>
        <p:spPr>
          <a:xfrm>
            <a:off x="4117547" y="2953742"/>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Maintenance &amp; Support</a:t>
            </a:r>
            <a:endParaRPr sz="1400" b="0" i="0" u="none" strike="noStrike" cap="none">
              <a:solidFill>
                <a:srgbClr val="000000"/>
              </a:solidFill>
              <a:latin typeface="Arial"/>
              <a:ea typeface="Arial"/>
              <a:cs typeface="Arial"/>
              <a:sym typeface="Arial"/>
            </a:endParaRPr>
          </a:p>
        </p:txBody>
      </p:sp>
      <p:sp>
        <p:nvSpPr>
          <p:cNvPr id="444" name="Google Shape;444;gc0874ab985_0_126"/>
          <p:cNvSpPr/>
          <p:nvPr/>
        </p:nvSpPr>
        <p:spPr>
          <a:xfrm>
            <a:off x="4114797" y="3445419"/>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Depreciation &amp; Amortization</a:t>
            </a:r>
            <a:endParaRPr sz="1400" b="0" i="0" u="none" strike="noStrike" cap="none">
              <a:solidFill>
                <a:srgbClr val="000000"/>
              </a:solidFill>
              <a:latin typeface="Arial"/>
              <a:ea typeface="Arial"/>
              <a:cs typeface="Arial"/>
              <a:sym typeface="Arial"/>
            </a:endParaRPr>
          </a:p>
        </p:txBody>
      </p:sp>
      <p:sp>
        <p:nvSpPr>
          <p:cNvPr id="445" name="Google Shape;445;gc0874ab985_0_126"/>
          <p:cNvSpPr/>
          <p:nvPr/>
        </p:nvSpPr>
        <p:spPr>
          <a:xfrm>
            <a:off x="5057622"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Expense</a:t>
            </a:r>
            <a:endParaRPr sz="1400" b="0" i="0" u="none" strike="noStrike" cap="none">
              <a:solidFill>
                <a:srgbClr val="000000"/>
              </a:solidFill>
              <a:latin typeface="Arial"/>
              <a:ea typeface="Arial"/>
              <a:cs typeface="Arial"/>
              <a:sym typeface="Arial"/>
            </a:endParaRPr>
          </a:p>
        </p:txBody>
      </p:sp>
      <p:sp>
        <p:nvSpPr>
          <p:cNvPr id="446" name="Google Shape;446;gc0874ab985_0_126"/>
          <p:cNvSpPr/>
          <p:nvPr/>
        </p:nvSpPr>
        <p:spPr>
          <a:xfrm>
            <a:off x="5056632" y="3445419"/>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Depreciation &amp; Amortization</a:t>
            </a:r>
            <a:endParaRPr sz="1400" b="0" i="0" u="none" strike="noStrike" cap="none">
              <a:solidFill>
                <a:srgbClr val="000000"/>
              </a:solidFill>
              <a:latin typeface="Arial"/>
              <a:ea typeface="Arial"/>
              <a:cs typeface="Arial"/>
              <a:sym typeface="Arial"/>
            </a:endParaRPr>
          </a:p>
        </p:txBody>
      </p:sp>
      <p:sp>
        <p:nvSpPr>
          <p:cNvPr id="447" name="Google Shape;447;gc0874ab985_0_126"/>
          <p:cNvSpPr/>
          <p:nvPr/>
        </p:nvSpPr>
        <p:spPr>
          <a:xfrm>
            <a:off x="600044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Expense</a:t>
            </a:r>
            <a:endParaRPr sz="1400" b="0" i="0" u="none" strike="noStrike" cap="none">
              <a:solidFill>
                <a:srgbClr val="000000"/>
              </a:solidFill>
              <a:latin typeface="Arial"/>
              <a:ea typeface="Arial"/>
              <a:cs typeface="Arial"/>
              <a:sym typeface="Arial"/>
            </a:endParaRPr>
          </a:p>
        </p:txBody>
      </p:sp>
      <p:sp>
        <p:nvSpPr>
          <p:cNvPr id="448" name="Google Shape;448;gc0874ab985_0_126"/>
          <p:cNvSpPr/>
          <p:nvPr/>
        </p:nvSpPr>
        <p:spPr>
          <a:xfrm>
            <a:off x="5998464" y="3445419"/>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Depreciation &amp; Amortization</a:t>
            </a:r>
            <a:endParaRPr sz="1400" b="0" i="0" u="none" strike="noStrike" cap="none">
              <a:solidFill>
                <a:srgbClr val="000000"/>
              </a:solidFill>
              <a:latin typeface="Arial"/>
              <a:ea typeface="Arial"/>
              <a:cs typeface="Arial"/>
              <a:sym typeface="Arial"/>
            </a:endParaRPr>
          </a:p>
        </p:txBody>
      </p:sp>
      <p:sp>
        <p:nvSpPr>
          <p:cNvPr id="449" name="Google Shape;449;gc0874ab985_0_126"/>
          <p:cNvSpPr/>
          <p:nvPr/>
        </p:nvSpPr>
        <p:spPr>
          <a:xfrm>
            <a:off x="2267712" y="24842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Managed Service Providers</a:t>
            </a:r>
            <a:endParaRPr sz="1400" b="0" i="0" u="none" strike="noStrike" cap="none">
              <a:solidFill>
                <a:srgbClr val="000000"/>
              </a:solidFill>
              <a:latin typeface="Arial"/>
              <a:ea typeface="Arial"/>
              <a:cs typeface="Arial"/>
              <a:sym typeface="Arial"/>
            </a:endParaRPr>
          </a:p>
        </p:txBody>
      </p:sp>
      <p:sp>
        <p:nvSpPr>
          <p:cNvPr id="450" name="Google Shape;450;gc0874ab985_0_126"/>
          <p:cNvSpPr/>
          <p:nvPr/>
        </p:nvSpPr>
        <p:spPr>
          <a:xfrm>
            <a:off x="3194247" y="24842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Lease</a:t>
            </a:r>
            <a:endParaRPr sz="1400" b="0" i="0" u="none" strike="noStrike" cap="none">
              <a:solidFill>
                <a:srgbClr val="000000"/>
              </a:solidFill>
              <a:latin typeface="Arial"/>
              <a:ea typeface="Arial"/>
              <a:cs typeface="Arial"/>
              <a:sym typeface="Arial"/>
            </a:endParaRPr>
          </a:p>
        </p:txBody>
      </p:sp>
      <p:sp>
        <p:nvSpPr>
          <p:cNvPr id="451" name="Google Shape;451;gc0874ab985_0_126"/>
          <p:cNvSpPr/>
          <p:nvPr/>
        </p:nvSpPr>
        <p:spPr>
          <a:xfrm>
            <a:off x="3194247" y="3445419"/>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Depreciation &amp; Amortization</a:t>
            </a:r>
            <a:endParaRPr sz="1400" b="0" i="0" u="none" strike="noStrike" cap="none">
              <a:solidFill>
                <a:srgbClr val="000000"/>
              </a:solidFill>
              <a:latin typeface="Arial"/>
              <a:ea typeface="Arial"/>
              <a:cs typeface="Arial"/>
              <a:sym typeface="Arial"/>
            </a:endParaRPr>
          </a:p>
        </p:txBody>
      </p:sp>
      <p:sp>
        <p:nvSpPr>
          <p:cNvPr id="452" name="Google Shape;452;gc0874ab985_0_126"/>
          <p:cNvSpPr/>
          <p:nvPr/>
        </p:nvSpPr>
        <p:spPr>
          <a:xfrm>
            <a:off x="4117547" y="24842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Licensing</a:t>
            </a:r>
            <a:endParaRPr sz="1400" b="0" i="0" u="none" strike="noStrike" cap="none">
              <a:solidFill>
                <a:srgbClr val="000000"/>
              </a:solidFill>
              <a:latin typeface="Arial"/>
              <a:ea typeface="Arial"/>
              <a:cs typeface="Arial"/>
              <a:sym typeface="Arial"/>
            </a:endParaRPr>
          </a:p>
        </p:txBody>
      </p:sp>
      <p:sp>
        <p:nvSpPr>
          <p:cNvPr id="453" name="Google Shape;453;gc0874ab985_0_126"/>
          <p:cNvSpPr/>
          <p:nvPr/>
        </p:nvSpPr>
        <p:spPr>
          <a:xfrm>
            <a:off x="5058997" y="24842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Lease</a:t>
            </a:r>
            <a:endParaRPr sz="1400" b="0" i="0" u="none" strike="noStrike" cap="none">
              <a:solidFill>
                <a:srgbClr val="000000"/>
              </a:solidFill>
              <a:latin typeface="Arial"/>
              <a:ea typeface="Arial"/>
              <a:cs typeface="Arial"/>
              <a:sym typeface="Arial"/>
            </a:endParaRPr>
          </a:p>
        </p:txBody>
      </p:sp>
      <p:sp>
        <p:nvSpPr>
          <p:cNvPr id="454" name="Google Shape;454;gc0874ab985_0_126"/>
          <p:cNvSpPr/>
          <p:nvPr/>
        </p:nvSpPr>
        <p:spPr>
          <a:xfrm>
            <a:off x="5058997" y="2953742"/>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Maintenance &amp; Support</a:t>
            </a:r>
            <a:endParaRPr sz="1400" b="0" i="0" u="none" strike="noStrike" cap="none">
              <a:solidFill>
                <a:srgbClr val="000000"/>
              </a:solidFill>
              <a:latin typeface="Arial"/>
              <a:ea typeface="Arial"/>
              <a:cs typeface="Arial"/>
              <a:sym typeface="Arial"/>
            </a:endParaRPr>
          </a:p>
        </p:txBody>
      </p:sp>
      <p:sp>
        <p:nvSpPr>
          <p:cNvPr id="455" name="Google Shape;455;gc0874ab985_0_126"/>
          <p:cNvSpPr/>
          <p:nvPr/>
        </p:nvSpPr>
        <p:spPr>
          <a:xfrm>
            <a:off x="6000447" y="24842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Lease</a:t>
            </a:r>
            <a:endParaRPr sz="1400" b="0" i="0" u="none" strike="noStrike" cap="none">
              <a:solidFill>
                <a:srgbClr val="000000"/>
              </a:solidFill>
              <a:latin typeface="Arial"/>
              <a:ea typeface="Arial"/>
              <a:cs typeface="Arial"/>
              <a:sym typeface="Arial"/>
            </a:endParaRPr>
          </a:p>
        </p:txBody>
      </p:sp>
      <p:sp>
        <p:nvSpPr>
          <p:cNvPr id="456" name="Google Shape;456;gc0874ab985_0_126"/>
          <p:cNvSpPr/>
          <p:nvPr/>
        </p:nvSpPr>
        <p:spPr>
          <a:xfrm>
            <a:off x="6000447" y="2953742"/>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Maintenance &amp; Support</a:t>
            </a:r>
            <a:endParaRPr sz="1400" b="0" i="0" u="none" strike="noStrike" cap="none">
              <a:solidFill>
                <a:srgbClr val="000000"/>
              </a:solidFill>
              <a:latin typeface="Arial"/>
              <a:ea typeface="Arial"/>
              <a:cs typeface="Arial"/>
              <a:sym typeface="Arial"/>
            </a:endParaRPr>
          </a:p>
        </p:txBody>
      </p:sp>
      <p:sp>
        <p:nvSpPr>
          <p:cNvPr id="457" name="Google Shape;457;gc0874ab985_0_126"/>
          <p:cNvSpPr/>
          <p:nvPr/>
        </p:nvSpPr>
        <p:spPr>
          <a:xfrm>
            <a:off x="694189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Other</a:t>
            </a:r>
            <a:endParaRPr sz="1400" b="0" i="0" u="none" strike="noStrike" cap="none">
              <a:solidFill>
                <a:srgbClr val="000000"/>
              </a:solidFill>
              <a:latin typeface="Arial"/>
              <a:ea typeface="Arial"/>
              <a:cs typeface="Arial"/>
              <a:sym typeface="Arial"/>
            </a:endParaRPr>
          </a:p>
        </p:txBody>
      </p:sp>
      <p:sp>
        <p:nvSpPr>
          <p:cNvPr id="458" name="Google Shape;458;gc0874ab985_0_126"/>
          <p:cNvSpPr/>
          <p:nvPr/>
        </p:nvSpPr>
        <p:spPr>
          <a:xfrm>
            <a:off x="7883347" y="1993396"/>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Shared Service</a:t>
            </a:r>
            <a:endParaRPr sz="1400" b="0" i="0" u="none" strike="noStrike" cap="none">
              <a:solidFill>
                <a:srgbClr val="000000"/>
              </a:solidFill>
              <a:latin typeface="Arial"/>
              <a:ea typeface="Arial"/>
              <a:cs typeface="Arial"/>
              <a:sym typeface="Arial"/>
            </a:endParaRPr>
          </a:p>
        </p:txBody>
      </p:sp>
      <p:sp>
        <p:nvSpPr>
          <p:cNvPr id="459" name="Google Shape;459;gc0874ab985_0_126"/>
          <p:cNvSpPr/>
          <p:nvPr/>
        </p:nvSpPr>
        <p:spPr>
          <a:xfrm>
            <a:off x="1341597" y="39539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60" name="Google Shape;460;gc0874ab985_0_126"/>
          <p:cNvSpPr/>
          <p:nvPr/>
        </p:nvSpPr>
        <p:spPr>
          <a:xfrm>
            <a:off x="2270947" y="39539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61" name="Google Shape;461;gc0874ab985_0_126"/>
          <p:cNvSpPr/>
          <p:nvPr/>
        </p:nvSpPr>
        <p:spPr>
          <a:xfrm>
            <a:off x="3194247" y="3953967"/>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62" name="Google Shape;462;gc0874ab985_0_126"/>
          <p:cNvSpPr/>
          <p:nvPr/>
        </p:nvSpPr>
        <p:spPr>
          <a:xfrm>
            <a:off x="4126622" y="3949780"/>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63" name="Google Shape;463;gc0874ab985_0_126"/>
          <p:cNvSpPr/>
          <p:nvPr/>
        </p:nvSpPr>
        <p:spPr>
          <a:xfrm>
            <a:off x="5063534" y="3949780"/>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64" name="Google Shape;464;gc0874ab985_0_126"/>
          <p:cNvSpPr/>
          <p:nvPr/>
        </p:nvSpPr>
        <p:spPr>
          <a:xfrm>
            <a:off x="6000434" y="3949780"/>
            <a:ext cx="8229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Capital</a:t>
            </a:r>
            <a:endParaRPr sz="1400" b="0" i="0" u="none" strike="noStrike" cap="none">
              <a:solidFill>
                <a:srgbClr val="000000"/>
              </a:solidFill>
              <a:latin typeface="Arial"/>
              <a:ea typeface="Arial"/>
              <a:cs typeface="Arial"/>
              <a:sym typeface="Arial"/>
            </a:endParaRPr>
          </a:p>
        </p:txBody>
      </p:sp>
      <p:sp>
        <p:nvSpPr>
          <p:cNvPr id="465" name="Google Shape;465;gc0874ab985_0_126"/>
          <p:cNvSpPr/>
          <p:nvPr/>
        </p:nvSpPr>
        <p:spPr>
          <a:xfrm>
            <a:off x="163952" y="523673"/>
            <a:ext cx="8833200" cy="210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75757B"/>
                </a:solidFill>
                <a:latin typeface="Calibri"/>
                <a:ea typeface="Calibri"/>
                <a:cs typeface="Calibri"/>
                <a:sym typeface="Calibri"/>
              </a:rPr>
              <a:t>PRODUCT &amp; SERVICES</a:t>
            </a:r>
            <a:endParaRPr sz="1200" b="1" i="0" u="none" strike="noStrike" cap="none">
              <a:solidFill>
                <a:srgbClr val="75757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2" name="Title 1">
            <a:extLst>
              <a:ext uri="{FF2B5EF4-FFF2-40B4-BE49-F238E27FC236}">
                <a16:creationId xmlns:a16="http://schemas.microsoft.com/office/drawing/2014/main" id="{BB855B42-03AD-4427-A39B-24CC63E6AB59}"/>
              </a:ext>
            </a:extLst>
          </p:cNvPr>
          <p:cNvSpPr>
            <a:spLocks noGrp="1"/>
          </p:cNvSpPr>
          <p:nvPr>
            <p:ph type="title" idx="4294967295"/>
          </p:nvPr>
        </p:nvSpPr>
        <p:spPr/>
        <p:txBody>
          <a:bodyPr/>
          <a:lstStyle/>
          <a:p>
            <a:r>
              <a:rPr lang="en-US" dirty="0">
                <a:solidFill>
                  <a:schemeClr val="bg1"/>
                </a:solidFill>
              </a:rPr>
              <a:t>Towers</a:t>
            </a:r>
          </a:p>
        </p:txBody>
      </p:sp>
      <p:sp>
        <p:nvSpPr>
          <p:cNvPr id="471" name="Google Shape;471;gc0874ab985_0_268"/>
          <p:cNvSpPr/>
          <p:nvPr/>
        </p:nvSpPr>
        <p:spPr>
          <a:xfrm>
            <a:off x="82500" y="170774"/>
            <a:ext cx="8969700" cy="48889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2" name="Google Shape;472;gc0874ab985_0_268"/>
          <p:cNvSpPr/>
          <p:nvPr/>
        </p:nvSpPr>
        <p:spPr>
          <a:xfrm>
            <a:off x="163950" y="603014"/>
            <a:ext cx="8833200" cy="260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IT TOWERS (v3.0.2)</a:t>
            </a:r>
            <a:endParaRPr sz="1800" b="1" i="0" u="none" strike="noStrike" cap="none">
              <a:solidFill>
                <a:srgbClr val="000000"/>
              </a:solidFill>
              <a:latin typeface="Calibri"/>
              <a:ea typeface="Calibri"/>
              <a:cs typeface="Calibri"/>
              <a:sym typeface="Calibri"/>
            </a:endParaRPr>
          </a:p>
        </p:txBody>
      </p:sp>
      <p:sp>
        <p:nvSpPr>
          <p:cNvPr id="473" name="Google Shape;473;gc0874ab985_0_268"/>
          <p:cNvSpPr/>
          <p:nvPr/>
        </p:nvSpPr>
        <p:spPr>
          <a:xfrm>
            <a:off x="160650" y="902899"/>
            <a:ext cx="8833200" cy="3895903"/>
          </a:xfrm>
          <a:prstGeom prst="rect">
            <a:avLst/>
          </a:prstGeom>
          <a:solidFill>
            <a:srgbClr val="FFFFFF"/>
          </a:solidFill>
          <a:ln>
            <a:noFill/>
          </a:ln>
        </p:spPr>
        <p:txBody>
          <a:bodyPr spcFirstLastPara="1" wrap="square" lIns="91425" tIns="91425"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Calibri"/>
              <a:ea typeface="Calibri"/>
              <a:cs typeface="Calibri"/>
              <a:sym typeface="Calibri"/>
            </a:endParaRPr>
          </a:p>
        </p:txBody>
      </p:sp>
      <p:sp>
        <p:nvSpPr>
          <p:cNvPr id="474" name="Google Shape;474;gc0874ab985_0_268"/>
          <p:cNvSpPr/>
          <p:nvPr/>
        </p:nvSpPr>
        <p:spPr>
          <a:xfrm>
            <a:off x="163952" y="210312"/>
            <a:ext cx="8833200" cy="155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a:solidFill>
                  <a:srgbClr val="75757B"/>
                </a:solidFill>
                <a:latin typeface="Calibri"/>
                <a:ea typeface="Calibri"/>
                <a:cs typeface="Calibri"/>
                <a:sym typeface="Calibri"/>
              </a:rPr>
              <a:t>AGENCY MISSION &amp; </a:t>
            </a:r>
            <a:r>
              <a:rPr lang="en-US" sz="1200" b="1" i="0" u="none" strike="noStrike" cap="none">
                <a:solidFill>
                  <a:srgbClr val="75757B"/>
                </a:solidFill>
                <a:latin typeface="Calibri"/>
                <a:ea typeface="Calibri"/>
                <a:cs typeface="Calibri"/>
                <a:sym typeface="Calibri"/>
              </a:rPr>
              <a:t>BUSINESS CAPABILITIES</a:t>
            </a:r>
            <a:endParaRPr sz="1200" b="1" i="0" u="none" strike="noStrike" cap="none">
              <a:solidFill>
                <a:srgbClr val="75757B"/>
              </a:solidFill>
              <a:latin typeface="Calibri"/>
              <a:ea typeface="Calibri"/>
              <a:cs typeface="Calibri"/>
              <a:sym typeface="Calibri"/>
            </a:endParaRPr>
          </a:p>
        </p:txBody>
      </p:sp>
      <p:sp>
        <p:nvSpPr>
          <p:cNvPr id="475" name="Google Shape;475;gc0874ab985_0_268"/>
          <p:cNvSpPr/>
          <p:nvPr/>
        </p:nvSpPr>
        <p:spPr>
          <a:xfrm>
            <a:off x="155402" y="4851541"/>
            <a:ext cx="8833200" cy="155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75757B"/>
                </a:solidFill>
                <a:latin typeface="Calibri"/>
                <a:ea typeface="Calibri"/>
                <a:cs typeface="Calibri"/>
                <a:sym typeface="Calibri"/>
              </a:rPr>
              <a:t>COST POOLS</a:t>
            </a:r>
            <a:endParaRPr sz="1200" b="0" i="0" u="none" strike="noStrike" cap="none">
              <a:solidFill>
                <a:srgbClr val="000000"/>
              </a:solidFill>
              <a:latin typeface="Arial"/>
              <a:ea typeface="Arial"/>
              <a:cs typeface="Arial"/>
              <a:sym typeface="Arial"/>
            </a:endParaRPr>
          </a:p>
        </p:txBody>
      </p:sp>
      <p:sp>
        <p:nvSpPr>
          <p:cNvPr id="476" name="Google Shape;476;gc0874ab985_0_268"/>
          <p:cNvSpPr/>
          <p:nvPr/>
        </p:nvSpPr>
        <p:spPr>
          <a:xfrm>
            <a:off x="196500" y="939900"/>
            <a:ext cx="8768100" cy="3796484"/>
          </a:xfrm>
          <a:prstGeom prst="rect">
            <a:avLst/>
          </a:prstGeom>
          <a:solidFill>
            <a:srgbClr val="C5EDFC"/>
          </a:solidFill>
          <a:ln w="9525" cap="flat" cmpd="sng">
            <a:solidFill>
              <a:srgbClr val="FFFFFF"/>
            </a:solidFill>
            <a:prstDash val="solid"/>
            <a:round/>
            <a:headEnd type="none" w="sm" len="sm"/>
            <a:tailEnd type="none" w="sm" len="sm"/>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sp>
        <p:nvSpPr>
          <p:cNvPr id="477" name="Google Shape;477;gc0874ab985_0_268"/>
          <p:cNvSpPr/>
          <p:nvPr/>
        </p:nvSpPr>
        <p:spPr>
          <a:xfrm>
            <a:off x="279825" y="1017300"/>
            <a:ext cx="731400" cy="1704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Application</a:t>
            </a:r>
            <a:endParaRPr sz="900" b="0" i="0" u="none" strike="noStrike" cap="none">
              <a:solidFill>
                <a:srgbClr val="000000"/>
              </a:solidFill>
              <a:latin typeface="Arial Narrow"/>
              <a:ea typeface="Arial Narrow"/>
              <a:cs typeface="Arial Narrow"/>
              <a:sym typeface="Arial Narrow"/>
            </a:endParaRPr>
          </a:p>
        </p:txBody>
      </p:sp>
      <p:sp>
        <p:nvSpPr>
          <p:cNvPr id="478" name="Google Shape;478;gc0874ab985_0_268"/>
          <p:cNvSpPr/>
          <p:nvPr/>
        </p:nvSpPr>
        <p:spPr>
          <a:xfrm>
            <a:off x="1083625" y="1017300"/>
            <a:ext cx="731400" cy="31038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Compute</a:t>
            </a:r>
            <a:endParaRPr sz="900" b="0" i="0" u="none" strike="noStrike" cap="none">
              <a:solidFill>
                <a:srgbClr val="000000"/>
              </a:solidFill>
              <a:latin typeface="Arial Narrow"/>
              <a:ea typeface="Arial Narrow"/>
              <a:cs typeface="Arial Narrow"/>
              <a:sym typeface="Arial Narrow"/>
            </a:endParaRPr>
          </a:p>
        </p:txBody>
      </p:sp>
      <p:sp>
        <p:nvSpPr>
          <p:cNvPr id="479" name="Google Shape;479;gc0874ab985_0_268"/>
          <p:cNvSpPr/>
          <p:nvPr/>
        </p:nvSpPr>
        <p:spPr>
          <a:xfrm>
            <a:off x="2658675" y="1017300"/>
            <a:ext cx="731400" cy="21711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Delivery</a:t>
            </a:r>
            <a:endParaRPr sz="900" b="0" i="0" u="none" strike="noStrike" cap="none">
              <a:solidFill>
                <a:srgbClr val="000000"/>
              </a:solidFill>
              <a:latin typeface="Arial Narrow"/>
              <a:ea typeface="Arial Narrow"/>
              <a:cs typeface="Arial Narrow"/>
              <a:sym typeface="Arial Narrow"/>
            </a:endParaRPr>
          </a:p>
        </p:txBody>
      </p:sp>
      <p:sp>
        <p:nvSpPr>
          <p:cNvPr id="480" name="Google Shape;480;gc0874ab985_0_268"/>
          <p:cNvSpPr/>
          <p:nvPr/>
        </p:nvSpPr>
        <p:spPr>
          <a:xfrm>
            <a:off x="3446200" y="1017300"/>
            <a:ext cx="731400" cy="35700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End User</a:t>
            </a:r>
            <a:endParaRPr sz="900" b="0" i="0" u="none" strike="noStrike" cap="none">
              <a:solidFill>
                <a:srgbClr val="000000"/>
              </a:solidFill>
              <a:latin typeface="Arial Narrow"/>
              <a:ea typeface="Arial Narrow"/>
              <a:cs typeface="Arial Narrow"/>
              <a:sym typeface="Arial Narrow"/>
            </a:endParaRPr>
          </a:p>
        </p:txBody>
      </p:sp>
      <p:sp>
        <p:nvSpPr>
          <p:cNvPr id="481" name="Google Shape;481;gc0874ab985_0_268"/>
          <p:cNvSpPr/>
          <p:nvPr/>
        </p:nvSpPr>
        <p:spPr>
          <a:xfrm>
            <a:off x="1871150" y="1017300"/>
            <a:ext cx="731400" cy="12420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Data Center</a:t>
            </a:r>
            <a:endParaRPr sz="900" b="0" i="0" u="none" strike="noStrike" cap="none">
              <a:solidFill>
                <a:srgbClr val="000000"/>
              </a:solidFill>
              <a:latin typeface="Arial Narrow"/>
              <a:ea typeface="Arial Narrow"/>
              <a:cs typeface="Arial Narrow"/>
              <a:sym typeface="Arial Narrow"/>
            </a:endParaRPr>
          </a:p>
        </p:txBody>
      </p:sp>
      <p:sp>
        <p:nvSpPr>
          <p:cNvPr id="482" name="Google Shape;482;gc0874ab985_0_268"/>
          <p:cNvSpPr/>
          <p:nvPr/>
        </p:nvSpPr>
        <p:spPr>
          <a:xfrm>
            <a:off x="4233725" y="1017300"/>
            <a:ext cx="731400" cy="21711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IT Management</a:t>
            </a:r>
            <a:endParaRPr sz="900" b="0" i="0" u="none" strike="noStrike" cap="none">
              <a:solidFill>
                <a:srgbClr val="000000"/>
              </a:solidFill>
              <a:latin typeface="Arial Narrow"/>
              <a:ea typeface="Arial Narrow"/>
              <a:cs typeface="Arial Narrow"/>
              <a:sym typeface="Arial Narrow"/>
            </a:endParaRPr>
          </a:p>
        </p:txBody>
      </p:sp>
      <p:sp>
        <p:nvSpPr>
          <p:cNvPr id="483" name="Google Shape;483;gc0874ab985_0_268"/>
          <p:cNvSpPr/>
          <p:nvPr/>
        </p:nvSpPr>
        <p:spPr>
          <a:xfrm>
            <a:off x="5021250" y="1017300"/>
            <a:ext cx="731400" cy="1704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Network</a:t>
            </a:r>
            <a:endParaRPr sz="900" b="0" i="0" u="none" strike="noStrike" cap="none">
              <a:solidFill>
                <a:srgbClr val="000000"/>
              </a:solidFill>
              <a:latin typeface="Arial Narrow"/>
              <a:ea typeface="Arial Narrow"/>
              <a:cs typeface="Arial Narrow"/>
              <a:sym typeface="Arial Narrow"/>
            </a:endParaRPr>
          </a:p>
        </p:txBody>
      </p:sp>
      <p:sp>
        <p:nvSpPr>
          <p:cNvPr id="484" name="Google Shape;484;gc0874ab985_0_268"/>
          <p:cNvSpPr/>
          <p:nvPr/>
        </p:nvSpPr>
        <p:spPr>
          <a:xfrm>
            <a:off x="5808775" y="1017300"/>
            <a:ext cx="731400" cy="771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Output</a:t>
            </a:r>
            <a:endParaRPr sz="900" b="0" i="0" u="none" strike="noStrike" cap="none">
              <a:solidFill>
                <a:srgbClr val="000000"/>
              </a:solidFill>
              <a:latin typeface="Arial Narrow"/>
              <a:ea typeface="Arial Narrow"/>
              <a:cs typeface="Arial Narrow"/>
              <a:sym typeface="Arial Narrow"/>
            </a:endParaRPr>
          </a:p>
        </p:txBody>
      </p:sp>
      <p:sp>
        <p:nvSpPr>
          <p:cNvPr id="485" name="Google Shape;485;gc0874ab985_0_268"/>
          <p:cNvSpPr/>
          <p:nvPr/>
        </p:nvSpPr>
        <p:spPr>
          <a:xfrm>
            <a:off x="6596300" y="1017300"/>
            <a:ext cx="731400" cy="21711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Platform</a:t>
            </a:r>
            <a:endParaRPr sz="900" b="0" i="0" u="none" strike="noStrike" cap="none">
              <a:solidFill>
                <a:srgbClr val="000000"/>
              </a:solidFill>
              <a:latin typeface="Arial Narrow"/>
              <a:ea typeface="Arial Narrow"/>
              <a:cs typeface="Arial Narrow"/>
              <a:sym typeface="Arial Narrow"/>
            </a:endParaRPr>
          </a:p>
        </p:txBody>
      </p:sp>
      <p:sp>
        <p:nvSpPr>
          <p:cNvPr id="486" name="Google Shape;486;gc0874ab985_0_268"/>
          <p:cNvSpPr/>
          <p:nvPr/>
        </p:nvSpPr>
        <p:spPr>
          <a:xfrm>
            <a:off x="7383825" y="1017300"/>
            <a:ext cx="731400" cy="17046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Security &amp; Compliance</a:t>
            </a:r>
            <a:endParaRPr sz="900" b="0" i="0" u="none" strike="noStrike" cap="none">
              <a:solidFill>
                <a:srgbClr val="000000"/>
              </a:solidFill>
              <a:latin typeface="Arial Narrow"/>
              <a:ea typeface="Arial Narrow"/>
              <a:cs typeface="Arial Narrow"/>
              <a:sym typeface="Arial Narrow"/>
            </a:endParaRPr>
          </a:p>
        </p:txBody>
      </p:sp>
      <p:sp>
        <p:nvSpPr>
          <p:cNvPr id="487" name="Google Shape;487;gc0874ab985_0_268"/>
          <p:cNvSpPr/>
          <p:nvPr/>
        </p:nvSpPr>
        <p:spPr>
          <a:xfrm>
            <a:off x="8171350" y="1017300"/>
            <a:ext cx="731400" cy="21711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353C45"/>
                </a:solidFill>
                <a:latin typeface="Arial Narrow"/>
                <a:ea typeface="Arial Narrow"/>
                <a:cs typeface="Arial Narrow"/>
                <a:sym typeface="Arial Narrow"/>
              </a:rPr>
              <a:t>Storage</a:t>
            </a:r>
            <a:endParaRPr sz="900" b="0" i="0" u="none" strike="noStrike" cap="none">
              <a:solidFill>
                <a:srgbClr val="000000"/>
              </a:solidFill>
              <a:latin typeface="Arial Narrow"/>
              <a:ea typeface="Arial Narrow"/>
              <a:cs typeface="Arial Narrow"/>
              <a:sym typeface="Arial Narrow"/>
            </a:endParaRPr>
          </a:p>
        </p:txBody>
      </p:sp>
      <p:sp>
        <p:nvSpPr>
          <p:cNvPr id="488" name="Google Shape;488;gc0874ab985_0_268"/>
          <p:cNvSpPr/>
          <p:nvPr/>
        </p:nvSpPr>
        <p:spPr>
          <a:xfrm>
            <a:off x="279822" y="136247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Application Development</a:t>
            </a:r>
            <a:endParaRPr sz="650" b="0" i="0" u="none" strike="noStrike" cap="none">
              <a:solidFill>
                <a:srgbClr val="000000"/>
              </a:solidFill>
              <a:latin typeface="Arial"/>
              <a:ea typeface="Arial"/>
              <a:cs typeface="Arial"/>
              <a:sym typeface="Arial"/>
            </a:endParaRPr>
          </a:p>
        </p:txBody>
      </p:sp>
      <p:sp>
        <p:nvSpPr>
          <p:cNvPr id="489" name="Google Shape;489;gc0874ab985_0_268"/>
          <p:cNvSpPr/>
          <p:nvPr/>
        </p:nvSpPr>
        <p:spPr>
          <a:xfrm>
            <a:off x="283464" y="1832421"/>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Application Support  &amp; Operations</a:t>
            </a:r>
            <a:endParaRPr sz="650" b="0" i="0" u="none" strike="noStrike" cap="none">
              <a:solidFill>
                <a:srgbClr val="000000"/>
              </a:solidFill>
              <a:latin typeface="Arial"/>
              <a:ea typeface="Arial"/>
              <a:cs typeface="Arial"/>
              <a:sym typeface="Arial"/>
            </a:endParaRPr>
          </a:p>
        </p:txBody>
      </p:sp>
      <p:sp>
        <p:nvSpPr>
          <p:cNvPr id="490" name="Google Shape;490;gc0874ab985_0_268"/>
          <p:cNvSpPr/>
          <p:nvPr/>
        </p:nvSpPr>
        <p:spPr>
          <a:xfrm>
            <a:off x="283464" y="229515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Business Software</a:t>
            </a:r>
            <a:endParaRPr sz="650" b="0" i="0" u="none" strike="noStrike" cap="none">
              <a:solidFill>
                <a:srgbClr val="000000"/>
              </a:solidFill>
              <a:latin typeface="Arial"/>
              <a:ea typeface="Arial"/>
              <a:cs typeface="Arial"/>
              <a:sym typeface="Arial"/>
            </a:endParaRPr>
          </a:p>
        </p:txBody>
      </p:sp>
      <p:sp>
        <p:nvSpPr>
          <p:cNvPr id="491" name="Google Shape;491;gc0874ab985_0_268"/>
          <p:cNvSpPr/>
          <p:nvPr/>
        </p:nvSpPr>
        <p:spPr>
          <a:xfrm>
            <a:off x="1088136" y="136247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Servers</a:t>
            </a:r>
            <a:endParaRPr sz="65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450" b="0" i="1" u="none" strike="noStrike" cap="none">
                <a:solidFill>
                  <a:schemeClr val="lt1"/>
                </a:solidFill>
                <a:latin typeface="Arial"/>
                <a:ea typeface="Arial"/>
                <a:cs typeface="Arial"/>
                <a:sym typeface="Arial"/>
              </a:rPr>
              <a:t>(Windows/Linux)</a:t>
            </a:r>
            <a:endParaRPr sz="450" b="0" i="1" u="none" strike="noStrike" cap="none">
              <a:solidFill>
                <a:schemeClr val="lt1"/>
              </a:solidFill>
              <a:latin typeface="Arial"/>
              <a:ea typeface="Arial"/>
              <a:cs typeface="Arial"/>
              <a:sym typeface="Arial"/>
            </a:endParaRPr>
          </a:p>
        </p:txBody>
      </p:sp>
      <p:sp>
        <p:nvSpPr>
          <p:cNvPr id="492" name="Google Shape;492;gc0874ab985_0_268"/>
          <p:cNvSpPr/>
          <p:nvPr/>
        </p:nvSpPr>
        <p:spPr>
          <a:xfrm>
            <a:off x="1094411" y="1825752"/>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Unix</a:t>
            </a:r>
            <a:endParaRPr sz="650" b="0" i="0" u="none" strike="noStrike" cap="none">
              <a:solidFill>
                <a:srgbClr val="000000"/>
              </a:solidFill>
              <a:latin typeface="Arial"/>
              <a:ea typeface="Arial"/>
              <a:cs typeface="Arial"/>
              <a:sym typeface="Arial"/>
            </a:endParaRPr>
          </a:p>
        </p:txBody>
      </p:sp>
      <p:sp>
        <p:nvSpPr>
          <p:cNvPr id="493" name="Google Shape;493;gc0874ab985_0_268"/>
          <p:cNvSpPr/>
          <p:nvPr/>
        </p:nvSpPr>
        <p:spPr>
          <a:xfrm>
            <a:off x="1088136" y="229515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Midrange</a:t>
            </a:r>
            <a:endParaRPr sz="650" b="0" i="0" u="none" strike="noStrike" cap="none">
              <a:solidFill>
                <a:srgbClr val="000000"/>
              </a:solidFill>
              <a:latin typeface="Arial"/>
              <a:ea typeface="Arial"/>
              <a:cs typeface="Arial"/>
              <a:sym typeface="Arial"/>
            </a:endParaRPr>
          </a:p>
        </p:txBody>
      </p:sp>
      <p:sp>
        <p:nvSpPr>
          <p:cNvPr id="494" name="Google Shape;494;gc0874ab985_0_268"/>
          <p:cNvSpPr/>
          <p:nvPr/>
        </p:nvSpPr>
        <p:spPr>
          <a:xfrm>
            <a:off x="1088136" y="2761503"/>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Converged Infrastructure</a:t>
            </a:r>
            <a:endParaRPr sz="650" b="0" i="0" u="none" strike="noStrike" cap="none">
              <a:solidFill>
                <a:srgbClr val="000000"/>
              </a:solidFill>
              <a:latin typeface="Arial"/>
              <a:ea typeface="Arial"/>
              <a:cs typeface="Arial"/>
              <a:sym typeface="Arial"/>
            </a:endParaRPr>
          </a:p>
        </p:txBody>
      </p:sp>
      <p:sp>
        <p:nvSpPr>
          <p:cNvPr id="495" name="Google Shape;495;gc0874ab985_0_268"/>
          <p:cNvSpPr/>
          <p:nvPr/>
        </p:nvSpPr>
        <p:spPr>
          <a:xfrm>
            <a:off x="1088136" y="3227846"/>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Mainframe</a:t>
            </a:r>
            <a:endParaRPr sz="650" b="0" i="0" u="none" strike="noStrike" cap="none">
              <a:solidFill>
                <a:srgbClr val="000000"/>
              </a:solidFill>
              <a:latin typeface="Arial"/>
              <a:ea typeface="Arial"/>
              <a:cs typeface="Arial"/>
              <a:sym typeface="Arial"/>
            </a:endParaRPr>
          </a:p>
        </p:txBody>
      </p:sp>
      <p:sp>
        <p:nvSpPr>
          <p:cNvPr id="496" name="Google Shape;496;gc0874ab985_0_268"/>
          <p:cNvSpPr/>
          <p:nvPr/>
        </p:nvSpPr>
        <p:spPr>
          <a:xfrm>
            <a:off x="1088136" y="3694191"/>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High Performance Computing</a:t>
            </a:r>
            <a:endParaRPr sz="650" b="0" i="0" u="none" strike="noStrike" cap="none">
              <a:solidFill>
                <a:srgbClr val="000000"/>
              </a:solidFill>
              <a:latin typeface="Arial"/>
              <a:ea typeface="Arial"/>
              <a:cs typeface="Arial"/>
              <a:sym typeface="Arial"/>
            </a:endParaRPr>
          </a:p>
        </p:txBody>
      </p:sp>
      <p:sp>
        <p:nvSpPr>
          <p:cNvPr id="497" name="Google Shape;497;gc0874ab985_0_268"/>
          <p:cNvSpPr/>
          <p:nvPr/>
        </p:nvSpPr>
        <p:spPr>
          <a:xfrm>
            <a:off x="1874520" y="136247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Enterprise Data Center</a:t>
            </a:r>
            <a:endParaRPr sz="650" b="0" i="0" u="none" strike="noStrike" cap="none">
              <a:solidFill>
                <a:srgbClr val="000000"/>
              </a:solidFill>
              <a:latin typeface="Arial"/>
              <a:ea typeface="Arial"/>
              <a:cs typeface="Arial"/>
              <a:sym typeface="Arial"/>
            </a:endParaRPr>
          </a:p>
        </p:txBody>
      </p:sp>
      <p:sp>
        <p:nvSpPr>
          <p:cNvPr id="498" name="Google Shape;498;gc0874ab985_0_268"/>
          <p:cNvSpPr/>
          <p:nvPr/>
        </p:nvSpPr>
        <p:spPr>
          <a:xfrm>
            <a:off x="1874520" y="1828815"/>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Other Facilities</a:t>
            </a:r>
            <a:endParaRPr sz="650" b="0" i="0" u="none" strike="noStrike" cap="none">
              <a:solidFill>
                <a:srgbClr val="000000"/>
              </a:solidFill>
              <a:latin typeface="Arial"/>
              <a:ea typeface="Arial"/>
              <a:cs typeface="Arial"/>
              <a:sym typeface="Arial"/>
            </a:endParaRPr>
          </a:p>
        </p:txBody>
      </p:sp>
      <p:sp>
        <p:nvSpPr>
          <p:cNvPr id="499" name="Google Shape;499;gc0874ab985_0_268"/>
          <p:cNvSpPr/>
          <p:nvPr/>
        </p:nvSpPr>
        <p:spPr>
          <a:xfrm>
            <a:off x="2660904" y="136247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IT Service Management</a:t>
            </a:r>
            <a:endParaRPr sz="650" b="0" i="0" u="none" strike="noStrike" cap="none">
              <a:solidFill>
                <a:srgbClr val="000000"/>
              </a:solidFill>
              <a:latin typeface="Arial"/>
              <a:ea typeface="Arial"/>
              <a:cs typeface="Arial"/>
              <a:sym typeface="Arial"/>
            </a:endParaRPr>
          </a:p>
        </p:txBody>
      </p:sp>
      <p:sp>
        <p:nvSpPr>
          <p:cNvPr id="500" name="Google Shape;500;gc0874ab985_0_268"/>
          <p:cNvSpPr/>
          <p:nvPr/>
        </p:nvSpPr>
        <p:spPr>
          <a:xfrm>
            <a:off x="2660904" y="1828815"/>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Operations Center</a:t>
            </a:r>
            <a:endParaRPr sz="650" b="0" i="0" u="none" strike="noStrike" cap="none">
              <a:solidFill>
                <a:srgbClr val="000000"/>
              </a:solidFill>
              <a:latin typeface="Arial"/>
              <a:ea typeface="Arial"/>
              <a:cs typeface="Arial"/>
              <a:sym typeface="Arial"/>
            </a:endParaRPr>
          </a:p>
        </p:txBody>
      </p:sp>
      <p:sp>
        <p:nvSpPr>
          <p:cNvPr id="501" name="Google Shape;501;gc0874ab985_0_268"/>
          <p:cNvSpPr/>
          <p:nvPr/>
        </p:nvSpPr>
        <p:spPr>
          <a:xfrm>
            <a:off x="2660904" y="229515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Program, Product &amp; Project Management</a:t>
            </a:r>
            <a:endParaRPr sz="650" b="0" i="0" u="none" strike="noStrike" cap="none">
              <a:solidFill>
                <a:srgbClr val="000000"/>
              </a:solidFill>
              <a:latin typeface="Arial"/>
              <a:ea typeface="Arial"/>
              <a:cs typeface="Arial"/>
              <a:sym typeface="Arial"/>
            </a:endParaRPr>
          </a:p>
        </p:txBody>
      </p:sp>
      <p:sp>
        <p:nvSpPr>
          <p:cNvPr id="502" name="Google Shape;502;gc0874ab985_0_268"/>
          <p:cNvSpPr/>
          <p:nvPr/>
        </p:nvSpPr>
        <p:spPr>
          <a:xfrm>
            <a:off x="2660904" y="2761503"/>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Client Management</a:t>
            </a:r>
            <a:endParaRPr sz="650" b="0" i="0" u="none" strike="noStrike" cap="none">
              <a:solidFill>
                <a:schemeClr val="lt1"/>
              </a:solidFill>
              <a:latin typeface="Arial"/>
              <a:ea typeface="Arial"/>
              <a:cs typeface="Arial"/>
              <a:sym typeface="Arial"/>
            </a:endParaRPr>
          </a:p>
        </p:txBody>
      </p:sp>
      <p:sp>
        <p:nvSpPr>
          <p:cNvPr id="503" name="Google Shape;503;gc0874ab985_0_268"/>
          <p:cNvSpPr/>
          <p:nvPr/>
        </p:nvSpPr>
        <p:spPr>
          <a:xfrm>
            <a:off x="3447288" y="136247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Workspace</a:t>
            </a:r>
            <a:endParaRPr sz="650" b="0" i="0" u="none" strike="noStrike" cap="none">
              <a:solidFill>
                <a:srgbClr val="000000"/>
              </a:solidFill>
              <a:latin typeface="Arial"/>
              <a:ea typeface="Arial"/>
              <a:cs typeface="Arial"/>
              <a:sym typeface="Arial"/>
            </a:endParaRPr>
          </a:p>
        </p:txBody>
      </p:sp>
      <p:sp>
        <p:nvSpPr>
          <p:cNvPr id="504" name="Google Shape;504;gc0874ab985_0_268"/>
          <p:cNvSpPr/>
          <p:nvPr/>
        </p:nvSpPr>
        <p:spPr>
          <a:xfrm>
            <a:off x="3447288" y="1825752"/>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Mobile Devices</a:t>
            </a:r>
            <a:endParaRPr sz="650" b="0" i="0" u="none" strike="noStrike" cap="none">
              <a:solidFill>
                <a:srgbClr val="000000"/>
              </a:solidFill>
              <a:latin typeface="Arial"/>
              <a:ea typeface="Arial"/>
              <a:cs typeface="Arial"/>
              <a:sym typeface="Arial"/>
            </a:endParaRPr>
          </a:p>
        </p:txBody>
      </p:sp>
      <p:sp>
        <p:nvSpPr>
          <p:cNvPr id="505" name="Google Shape;505;gc0874ab985_0_268"/>
          <p:cNvSpPr/>
          <p:nvPr/>
        </p:nvSpPr>
        <p:spPr>
          <a:xfrm>
            <a:off x="3447288" y="2292096"/>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End User Software</a:t>
            </a:r>
            <a:endParaRPr sz="650" b="0" i="0" u="none" strike="noStrike" cap="none">
              <a:solidFill>
                <a:srgbClr val="000000"/>
              </a:solidFill>
              <a:latin typeface="Arial"/>
              <a:ea typeface="Arial"/>
              <a:cs typeface="Arial"/>
              <a:sym typeface="Arial"/>
            </a:endParaRPr>
          </a:p>
        </p:txBody>
      </p:sp>
      <p:sp>
        <p:nvSpPr>
          <p:cNvPr id="506" name="Google Shape;506;gc0874ab985_0_268"/>
          <p:cNvSpPr/>
          <p:nvPr/>
        </p:nvSpPr>
        <p:spPr>
          <a:xfrm>
            <a:off x="3447288" y="275844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Network Printers</a:t>
            </a:r>
            <a:endParaRPr sz="650" b="0" i="0" u="none" strike="noStrike" cap="none">
              <a:solidFill>
                <a:srgbClr val="000000"/>
              </a:solidFill>
              <a:latin typeface="Arial"/>
              <a:ea typeface="Arial"/>
              <a:cs typeface="Arial"/>
              <a:sym typeface="Arial"/>
            </a:endParaRPr>
          </a:p>
        </p:txBody>
      </p:sp>
      <p:sp>
        <p:nvSpPr>
          <p:cNvPr id="507" name="Google Shape;507;gc0874ab985_0_268"/>
          <p:cNvSpPr/>
          <p:nvPr/>
        </p:nvSpPr>
        <p:spPr>
          <a:xfrm>
            <a:off x="3447288" y="3224784"/>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Conferencing &amp; AV</a:t>
            </a:r>
            <a:endParaRPr sz="650" b="0" i="0" u="none" strike="noStrike" cap="none">
              <a:solidFill>
                <a:srgbClr val="000000"/>
              </a:solidFill>
              <a:latin typeface="Arial"/>
              <a:ea typeface="Arial"/>
              <a:cs typeface="Arial"/>
              <a:sym typeface="Arial"/>
            </a:endParaRPr>
          </a:p>
        </p:txBody>
      </p:sp>
      <p:sp>
        <p:nvSpPr>
          <p:cNvPr id="508" name="Google Shape;508;gc0874ab985_0_268"/>
          <p:cNvSpPr/>
          <p:nvPr/>
        </p:nvSpPr>
        <p:spPr>
          <a:xfrm>
            <a:off x="3447288" y="3691128"/>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IT Help Desk</a:t>
            </a:r>
            <a:endParaRPr sz="650" b="0" i="0" u="none" strike="noStrike" cap="none">
              <a:solidFill>
                <a:srgbClr val="000000"/>
              </a:solidFill>
              <a:latin typeface="Arial"/>
              <a:ea typeface="Arial"/>
              <a:cs typeface="Arial"/>
              <a:sym typeface="Arial"/>
            </a:endParaRPr>
          </a:p>
        </p:txBody>
      </p:sp>
      <p:sp>
        <p:nvSpPr>
          <p:cNvPr id="509" name="Google Shape;509;gc0874ab985_0_268"/>
          <p:cNvSpPr/>
          <p:nvPr/>
        </p:nvSpPr>
        <p:spPr>
          <a:xfrm>
            <a:off x="3447288" y="4160535"/>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Deskside Support</a:t>
            </a:r>
            <a:endParaRPr sz="650" b="0" i="0" u="none" strike="noStrike" cap="none">
              <a:solidFill>
                <a:srgbClr val="000000"/>
              </a:solidFill>
              <a:latin typeface="Arial"/>
              <a:ea typeface="Arial"/>
              <a:cs typeface="Arial"/>
              <a:sym typeface="Arial"/>
            </a:endParaRPr>
          </a:p>
        </p:txBody>
      </p:sp>
      <p:sp>
        <p:nvSpPr>
          <p:cNvPr id="510" name="Google Shape;510;gc0874ab985_0_268"/>
          <p:cNvSpPr/>
          <p:nvPr/>
        </p:nvSpPr>
        <p:spPr>
          <a:xfrm>
            <a:off x="4233672" y="136551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IT Management &amp; Strategic Planning</a:t>
            </a:r>
            <a:endParaRPr sz="650" b="0" i="0" u="none" strike="noStrike" cap="none">
              <a:solidFill>
                <a:srgbClr val="000000"/>
              </a:solidFill>
              <a:latin typeface="Arial"/>
              <a:ea typeface="Arial"/>
              <a:cs typeface="Arial"/>
              <a:sym typeface="Arial"/>
            </a:endParaRPr>
          </a:p>
        </p:txBody>
      </p:sp>
      <p:sp>
        <p:nvSpPr>
          <p:cNvPr id="511" name="Google Shape;511;gc0874ab985_0_268"/>
          <p:cNvSpPr/>
          <p:nvPr/>
        </p:nvSpPr>
        <p:spPr>
          <a:xfrm>
            <a:off x="4239947" y="182880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Enterprise Architecture</a:t>
            </a:r>
            <a:endParaRPr sz="650" b="0" i="0" u="none" strike="noStrike" cap="none">
              <a:solidFill>
                <a:srgbClr val="000000"/>
              </a:solidFill>
              <a:latin typeface="Arial"/>
              <a:ea typeface="Arial"/>
              <a:cs typeface="Arial"/>
              <a:sym typeface="Arial"/>
            </a:endParaRPr>
          </a:p>
        </p:txBody>
      </p:sp>
      <p:sp>
        <p:nvSpPr>
          <p:cNvPr id="512" name="Google Shape;512;gc0874ab985_0_268"/>
          <p:cNvSpPr/>
          <p:nvPr/>
        </p:nvSpPr>
        <p:spPr>
          <a:xfrm>
            <a:off x="4233672" y="2298207"/>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IT Finance</a:t>
            </a:r>
            <a:endParaRPr sz="650" b="0" i="0" u="none" strike="noStrike" cap="none">
              <a:solidFill>
                <a:srgbClr val="000000"/>
              </a:solidFill>
              <a:latin typeface="Arial"/>
              <a:ea typeface="Arial"/>
              <a:cs typeface="Arial"/>
              <a:sym typeface="Arial"/>
            </a:endParaRPr>
          </a:p>
        </p:txBody>
      </p:sp>
      <p:sp>
        <p:nvSpPr>
          <p:cNvPr id="513" name="Google Shape;513;gc0874ab985_0_268"/>
          <p:cNvSpPr/>
          <p:nvPr/>
        </p:nvSpPr>
        <p:spPr>
          <a:xfrm>
            <a:off x="4233672" y="2761488"/>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IT Vendor Management</a:t>
            </a:r>
            <a:endParaRPr sz="650" b="0" i="0" u="none" strike="noStrike" cap="none">
              <a:solidFill>
                <a:srgbClr val="000000"/>
              </a:solidFill>
              <a:latin typeface="Arial"/>
              <a:ea typeface="Arial"/>
              <a:cs typeface="Arial"/>
              <a:sym typeface="Arial"/>
            </a:endParaRPr>
          </a:p>
        </p:txBody>
      </p:sp>
      <p:sp>
        <p:nvSpPr>
          <p:cNvPr id="514" name="Google Shape;514;gc0874ab985_0_268"/>
          <p:cNvSpPr/>
          <p:nvPr/>
        </p:nvSpPr>
        <p:spPr>
          <a:xfrm>
            <a:off x="5020056" y="136551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LAN/WAN</a:t>
            </a:r>
            <a:endParaRPr sz="650" b="0" i="0" u="none" strike="noStrike" cap="none">
              <a:solidFill>
                <a:srgbClr val="000000"/>
              </a:solidFill>
              <a:latin typeface="Arial"/>
              <a:ea typeface="Arial"/>
              <a:cs typeface="Arial"/>
              <a:sym typeface="Arial"/>
            </a:endParaRPr>
          </a:p>
        </p:txBody>
      </p:sp>
      <p:sp>
        <p:nvSpPr>
          <p:cNvPr id="515" name="Google Shape;515;gc0874ab985_0_268"/>
          <p:cNvSpPr/>
          <p:nvPr/>
        </p:nvSpPr>
        <p:spPr>
          <a:xfrm>
            <a:off x="5020056" y="1831863"/>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Voice</a:t>
            </a:r>
            <a:endParaRPr sz="650" b="0" i="0" u="none" strike="noStrike" cap="none">
              <a:solidFill>
                <a:srgbClr val="000000"/>
              </a:solidFill>
              <a:latin typeface="Arial"/>
              <a:ea typeface="Arial"/>
              <a:cs typeface="Arial"/>
              <a:sym typeface="Arial"/>
            </a:endParaRPr>
          </a:p>
        </p:txBody>
      </p:sp>
      <p:sp>
        <p:nvSpPr>
          <p:cNvPr id="516" name="Google Shape;516;gc0874ab985_0_268"/>
          <p:cNvSpPr/>
          <p:nvPr/>
        </p:nvSpPr>
        <p:spPr>
          <a:xfrm>
            <a:off x="5020056" y="2295144"/>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Transport</a:t>
            </a:r>
            <a:endParaRPr sz="650" b="0" i="0" u="none" strike="noStrike" cap="none">
              <a:solidFill>
                <a:srgbClr val="000000"/>
              </a:solidFill>
              <a:latin typeface="Arial"/>
              <a:ea typeface="Arial"/>
              <a:cs typeface="Arial"/>
              <a:sym typeface="Arial"/>
            </a:endParaRPr>
          </a:p>
        </p:txBody>
      </p:sp>
      <p:sp>
        <p:nvSpPr>
          <p:cNvPr id="517" name="Google Shape;517;gc0874ab985_0_268"/>
          <p:cNvSpPr/>
          <p:nvPr/>
        </p:nvSpPr>
        <p:spPr>
          <a:xfrm>
            <a:off x="5806440" y="136551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Central Print</a:t>
            </a:r>
            <a:endParaRPr sz="650" b="0" i="0" u="none" strike="noStrike" cap="none">
              <a:solidFill>
                <a:srgbClr val="000000"/>
              </a:solidFill>
              <a:latin typeface="Arial"/>
              <a:ea typeface="Arial"/>
              <a:cs typeface="Arial"/>
              <a:sym typeface="Arial"/>
            </a:endParaRPr>
          </a:p>
        </p:txBody>
      </p:sp>
      <p:sp>
        <p:nvSpPr>
          <p:cNvPr id="518" name="Google Shape;518;gc0874ab985_0_268"/>
          <p:cNvSpPr/>
          <p:nvPr/>
        </p:nvSpPr>
        <p:spPr>
          <a:xfrm>
            <a:off x="6592824" y="136551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Database</a:t>
            </a:r>
            <a:endParaRPr sz="650" b="0" i="0" u="none" strike="noStrike" cap="none">
              <a:solidFill>
                <a:srgbClr val="000000"/>
              </a:solidFill>
              <a:latin typeface="Arial"/>
              <a:ea typeface="Arial"/>
              <a:cs typeface="Arial"/>
              <a:sym typeface="Arial"/>
            </a:endParaRPr>
          </a:p>
        </p:txBody>
      </p:sp>
      <p:sp>
        <p:nvSpPr>
          <p:cNvPr id="519" name="Google Shape;519;gc0874ab985_0_268"/>
          <p:cNvSpPr/>
          <p:nvPr/>
        </p:nvSpPr>
        <p:spPr>
          <a:xfrm>
            <a:off x="6599099" y="182880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Middleware</a:t>
            </a:r>
            <a:endParaRPr sz="650" b="0" i="0" u="none" strike="noStrike" cap="none">
              <a:solidFill>
                <a:srgbClr val="000000"/>
              </a:solidFill>
              <a:latin typeface="Arial"/>
              <a:ea typeface="Arial"/>
              <a:cs typeface="Arial"/>
              <a:sym typeface="Arial"/>
            </a:endParaRPr>
          </a:p>
        </p:txBody>
      </p:sp>
      <p:sp>
        <p:nvSpPr>
          <p:cNvPr id="520" name="Google Shape;520;gc0874ab985_0_268"/>
          <p:cNvSpPr/>
          <p:nvPr/>
        </p:nvSpPr>
        <p:spPr>
          <a:xfrm>
            <a:off x="6599099" y="2295144"/>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Mainframe Database</a:t>
            </a:r>
            <a:endParaRPr sz="650" b="0" i="0" u="none" strike="noStrike" cap="none">
              <a:solidFill>
                <a:srgbClr val="000000"/>
              </a:solidFill>
              <a:latin typeface="Arial"/>
              <a:ea typeface="Arial"/>
              <a:cs typeface="Arial"/>
              <a:sym typeface="Arial"/>
            </a:endParaRPr>
          </a:p>
        </p:txBody>
      </p:sp>
      <p:sp>
        <p:nvSpPr>
          <p:cNvPr id="521" name="Google Shape;521;gc0874ab985_0_268"/>
          <p:cNvSpPr/>
          <p:nvPr/>
        </p:nvSpPr>
        <p:spPr>
          <a:xfrm>
            <a:off x="6599099" y="2761488"/>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Mainframe Middleware</a:t>
            </a:r>
            <a:endParaRPr sz="650" b="0" i="0" u="none" strike="noStrike" cap="none">
              <a:solidFill>
                <a:srgbClr val="000000"/>
              </a:solidFill>
              <a:latin typeface="Arial"/>
              <a:ea typeface="Arial"/>
              <a:cs typeface="Arial"/>
              <a:sym typeface="Arial"/>
            </a:endParaRPr>
          </a:p>
        </p:txBody>
      </p:sp>
      <p:sp>
        <p:nvSpPr>
          <p:cNvPr id="522" name="Google Shape;522;gc0874ab985_0_268"/>
          <p:cNvSpPr/>
          <p:nvPr/>
        </p:nvSpPr>
        <p:spPr>
          <a:xfrm>
            <a:off x="7388352" y="1365519"/>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Security</a:t>
            </a:r>
            <a:endParaRPr sz="650" b="0" i="0" u="none" strike="noStrike" cap="none">
              <a:solidFill>
                <a:srgbClr val="000000"/>
              </a:solidFill>
              <a:latin typeface="Arial"/>
              <a:ea typeface="Arial"/>
              <a:cs typeface="Arial"/>
              <a:sym typeface="Arial"/>
            </a:endParaRPr>
          </a:p>
        </p:txBody>
      </p:sp>
      <p:sp>
        <p:nvSpPr>
          <p:cNvPr id="523" name="Google Shape;523;gc0874ab985_0_268"/>
          <p:cNvSpPr/>
          <p:nvPr/>
        </p:nvSpPr>
        <p:spPr>
          <a:xfrm>
            <a:off x="7394627" y="182880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Compliance</a:t>
            </a:r>
            <a:endParaRPr sz="650" b="0" i="0" u="none" strike="noStrike" cap="none">
              <a:solidFill>
                <a:srgbClr val="000000"/>
              </a:solidFill>
              <a:latin typeface="Arial"/>
              <a:ea typeface="Arial"/>
              <a:cs typeface="Arial"/>
              <a:sym typeface="Arial"/>
            </a:endParaRPr>
          </a:p>
        </p:txBody>
      </p:sp>
      <p:sp>
        <p:nvSpPr>
          <p:cNvPr id="524" name="Google Shape;524;gc0874ab985_0_268"/>
          <p:cNvSpPr/>
          <p:nvPr/>
        </p:nvSpPr>
        <p:spPr>
          <a:xfrm>
            <a:off x="7394627" y="2295144"/>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Disaster Recovery</a:t>
            </a:r>
            <a:endParaRPr sz="650" b="0" i="0" u="none" strike="noStrike" cap="none">
              <a:solidFill>
                <a:srgbClr val="000000"/>
              </a:solidFill>
              <a:latin typeface="Arial"/>
              <a:ea typeface="Arial"/>
              <a:cs typeface="Arial"/>
              <a:sym typeface="Arial"/>
            </a:endParaRPr>
          </a:p>
        </p:txBody>
      </p:sp>
      <p:sp>
        <p:nvSpPr>
          <p:cNvPr id="525" name="Google Shape;525;gc0874ab985_0_268"/>
          <p:cNvSpPr/>
          <p:nvPr/>
        </p:nvSpPr>
        <p:spPr>
          <a:xfrm>
            <a:off x="8174736" y="1362456"/>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Online Storage</a:t>
            </a:r>
            <a:endParaRPr sz="650" b="0" i="0" u="none" strike="noStrike" cap="none">
              <a:solidFill>
                <a:srgbClr val="000000"/>
              </a:solidFill>
              <a:latin typeface="Arial"/>
              <a:ea typeface="Arial"/>
              <a:cs typeface="Arial"/>
              <a:sym typeface="Arial"/>
            </a:endParaRPr>
          </a:p>
        </p:txBody>
      </p:sp>
      <p:sp>
        <p:nvSpPr>
          <p:cNvPr id="526" name="Google Shape;526;gc0874ab985_0_268"/>
          <p:cNvSpPr/>
          <p:nvPr/>
        </p:nvSpPr>
        <p:spPr>
          <a:xfrm>
            <a:off x="8181011" y="1828800"/>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Offline Storage</a:t>
            </a:r>
            <a:endParaRPr sz="650" b="0" i="0" u="none" strike="noStrike" cap="none">
              <a:solidFill>
                <a:srgbClr val="000000"/>
              </a:solidFill>
              <a:latin typeface="Arial"/>
              <a:ea typeface="Arial"/>
              <a:cs typeface="Arial"/>
              <a:sym typeface="Arial"/>
            </a:endParaRPr>
          </a:p>
        </p:txBody>
      </p:sp>
      <p:sp>
        <p:nvSpPr>
          <p:cNvPr id="527" name="Google Shape;527;gc0874ab985_0_268"/>
          <p:cNvSpPr/>
          <p:nvPr/>
        </p:nvSpPr>
        <p:spPr>
          <a:xfrm>
            <a:off x="8181011" y="2295144"/>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Mainframe Online Storage</a:t>
            </a:r>
            <a:endParaRPr sz="650" b="0" i="0" u="none" strike="noStrike" cap="none">
              <a:solidFill>
                <a:srgbClr val="000000"/>
              </a:solidFill>
              <a:latin typeface="Arial"/>
              <a:ea typeface="Arial"/>
              <a:cs typeface="Arial"/>
              <a:sym typeface="Arial"/>
            </a:endParaRPr>
          </a:p>
        </p:txBody>
      </p:sp>
      <p:sp>
        <p:nvSpPr>
          <p:cNvPr id="528" name="Google Shape;528;gc0874ab985_0_268"/>
          <p:cNvSpPr/>
          <p:nvPr/>
        </p:nvSpPr>
        <p:spPr>
          <a:xfrm>
            <a:off x="8174736" y="2761488"/>
            <a:ext cx="7314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650" b="0" i="0" u="none" strike="noStrike" cap="none">
                <a:solidFill>
                  <a:schemeClr val="lt1"/>
                </a:solidFill>
                <a:latin typeface="Arial"/>
                <a:ea typeface="Arial"/>
                <a:cs typeface="Arial"/>
                <a:sym typeface="Arial"/>
              </a:rPr>
              <a:t>Mainframe Offline Storage</a:t>
            </a:r>
            <a:endParaRPr sz="650" b="0" i="0" u="none" strike="noStrike" cap="none">
              <a:solidFill>
                <a:srgbClr val="000000"/>
              </a:solidFill>
              <a:latin typeface="Arial"/>
              <a:ea typeface="Arial"/>
              <a:cs typeface="Arial"/>
              <a:sym typeface="Arial"/>
            </a:endParaRPr>
          </a:p>
        </p:txBody>
      </p:sp>
      <p:sp>
        <p:nvSpPr>
          <p:cNvPr id="529" name="Google Shape;529;gc0874ab985_0_268"/>
          <p:cNvSpPr/>
          <p:nvPr/>
        </p:nvSpPr>
        <p:spPr>
          <a:xfrm>
            <a:off x="163952" y="407116"/>
            <a:ext cx="8833200" cy="155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75757B"/>
                </a:solidFill>
                <a:latin typeface="Calibri"/>
                <a:ea typeface="Calibri"/>
                <a:cs typeface="Calibri"/>
                <a:sym typeface="Calibri"/>
              </a:rPr>
              <a:t>PRODUCT &amp; SERVICES</a:t>
            </a:r>
            <a:endParaRPr sz="1200" b="1" i="0" u="none" strike="noStrike" cap="none">
              <a:solidFill>
                <a:srgbClr val="75757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Title 1">
            <a:extLst>
              <a:ext uri="{FF2B5EF4-FFF2-40B4-BE49-F238E27FC236}">
                <a16:creationId xmlns:a16="http://schemas.microsoft.com/office/drawing/2014/main" id="{D3D59992-64AD-4DE7-9B63-B5CF9FB13CD0}"/>
              </a:ext>
            </a:extLst>
          </p:cNvPr>
          <p:cNvSpPr>
            <a:spLocks noGrp="1"/>
          </p:cNvSpPr>
          <p:nvPr>
            <p:ph type="title" idx="4294967295"/>
          </p:nvPr>
        </p:nvSpPr>
        <p:spPr/>
        <p:txBody>
          <a:bodyPr/>
          <a:lstStyle/>
          <a:p>
            <a:r>
              <a:rPr lang="en-US" dirty="0">
                <a:solidFill>
                  <a:schemeClr val="bg1"/>
                </a:solidFill>
              </a:rPr>
              <a:t>Products &amp; Services</a:t>
            </a:r>
          </a:p>
        </p:txBody>
      </p:sp>
      <p:sp>
        <p:nvSpPr>
          <p:cNvPr id="535" name="Google Shape;535;gc0874ab985_0_405" descr="Visual depicting Business Services - Federal: General Government"/>
          <p:cNvSpPr/>
          <p:nvPr/>
        </p:nvSpPr>
        <p:spPr>
          <a:xfrm>
            <a:off x="82489" y="37504"/>
            <a:ext cx="8969700" cy="50292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6" name="Google Shape;536;gc0874ab985_0_405"/>
          <p:cNvSpPr/>
          <p:nvPr/>
        </p:nvSpPr>
        <p:spPr>
          <a:xfrm>
            <a:off x="150850" y="643875"/>
            <a:ext cx="8815200" cy="35499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353C45"/>
              </a:solidFill>
              <a:latin typeface="Calibri"/>
              <a:ea typeface="Calibri"/>
              <a:cs typeface="Calibri"/>
              <a:sym typeface="Calibri"/>
            </a:endParaRPr>
          </a:p>
        </p:txBody>
      </p:sp>
      <p:sp>
        <p:nvSpPr>
          <p:cNvPr id="537" name="Google Shape;537;gc0874ab985_0_405"/>
          <p:cNvSpPr/>
          <p:nvPr/>
        </p:nvSpPr>
        <p:spPr>
          <a:xfrm>
            <a:off x="150850" y="629998"/>
            <a:ext cx="8821450" cy="3999202"/>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1" u="none" strike="noStrike" cap="none">
              <a:solidFill>
                <a:srgbClr val="0D96C9"/>
              </a:solidFill>
              <a:latin typeface="Calibri"/>
              <a:ea typeface="Calibri"/>
              <a:cs typeface="Calibri"/>
              <a:sym typeface="Calibri"/>
            </a:endParaRPr>
          </a:p>
        </p:txBody>
      </p:sp>
      <p:sp>
        <p:nvSpPr>
          <p:cNvPr id="538" name="Google Shape;538;gc0874ab985_0_405"/>
          <p:cNvSpPr/>
          <p:nvPr/>
        </p:nvSpPr>
        <p:spPr>
          <a:xfrm>
            <a:off x="195350" y="674700"/>
            <a:ext cx="8704810" cy="3948900"/>
          </a:xfrm>
          <a:prstGeom prst="rect">
            <a:avLst/>
          </a:prstGeom>
          <a:solidFill>
            <a:srgbClr val="C5EDFC"/>
          </a:solidFill>
          <a:ln>
            <a:noFill/>
          </a:ln>
          <a:effectLst>
            <a:outerShdw sx="0" sy="0" rotWithShape="0">
              <a:srgbClr val="000000"/>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1E1F21"/>
              </a:buClr>
              <a:buSzPts val="1100"/>
              <a:buFont typeface="Arial"/>
              <a:buNone/>
            </a:pPr>
            <a:r>
              <a:rPr lang="en-US" sz="1100" b="1" i="0" u="none" strike="noStrike" cap="none">
                <a:solidFill>
                  <a:srgbClr val="1E1F21"/>
                </a:solidFill>
                <a:latin typeface="Calibri"/>
                <a:ea typeface="Calibri"/>
                <a:cs typeface="Calibri"/>
                <a:sym typeface="Calibri"/>
              </a:rPr>
              <a:t> </a:t>
            </a:r>
            <a:endParaRPr sz="500" b="0" i="1" u="none" strike="noStrike" cap="none">
              <a:solidFill>
                <a:srgbClr val="1E1F21"/>
              </a:solidFill>
              <a:latin typeface="Calibri"/>
              <a:ea typeface="Calibri"/>
              <a:cs typeface="Calibri"/>
              <a:sym typeface="Calibri"/>
            </a:endParaRPr>
          </a:p>
        </p:txBody>
      </p:sp>
      <p:sp>
        <p:nvSpPr>
          <p:cNvPr id="539" name="Google Shape;539;gc0874ab985_0_405"/>
          <p:cNvSpPr/>
          <p:nvPr/>
        </p:nvSpPr>
        <p:spPr>
          <a:xfrm>
            <a:off x="154927" y="4860116"/>
            <a:ext cx="8816100" cy="1737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COST POOLS</a:t>
            </a:r>
            <a:endParaRPr sz="1400" b="0" i="0" u="none" strike="noStrike" cap="none">
              <a:solidFill>
                <a:srgbClr val="5E6268"/>
              </a:solidFill>
              <a:latin typeface="Arial"/>
              <a:ea typeface="Arial"/>
              <a:cs typeface="Arial"/>
              <a:sym typeface="Arial"/>
            </a:endParaRPr>
          </a:p>
        </p:txBody>
      </p:sp>
      <p:sp>
        <p:nvSpPr>
          <p:cNvPr id="540" name="Google Shape;540;gc0874ab985_0_405"/>
          <p:cNvSpPr/>
          <p:nvPr/>
        </p:nvSpPr>
        <p:spPr>
          <a:xfrm>
            <a:off x="154927" y="4655021"/>
            <a:ext cx="8816100" cy="17370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i="0" u="none" strike="noStrike" cap="none">
                <a:solidFill>
                  <a:srgbClr val="5E6268"/>
                </a:solidFill>
                <a:latin typeface="Calibri"/>
                <a:ea typeface="Calibri"/>
                <a:cs typeface="Calibri"/>
                <a:sym typeface="Calibri"/>
              </a:rPr>
              <a:t>IT TOWERS</a:t>
            </a:r>
            <a:endParaRPr sz="1200" b="0" i="0" u="none" strike="noStrike" cap="none">
              <a:solidFill>
                <a:srgbClr val="5E6268"/>
              </a:solidFill>
              <a:latin typeface="Calibri"/>
              <a:ea typeface="Calibri"/>
              <a:cs typeface="Calibri"/>
              <a:sym typeface="Calibri"/>
            </a:endParaRPr>
          </a:p>
        </p:txBody>
      </p:sp>
      <p:sp>
        <p:nvSpPr>
          <p:cNvPr id="541" name="Google Shape;541;gc0874ab985_0_405"/>
          <p:cNvSpPr/>
          <p:nvPr/>
        </p:nvSpPr>
        <p:spPr>
          <a:xfrm>
            <a:off x="147307" y="310020"/>
            <a:ext cx="8824993" cy="2817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53C45"/>
              </a:buClr>
              <a:buSzPts val="1600"/>
              <a:buFont typeface="Arial"/>
              <a:buNone/>
            </a:pPr>
            <a:r>
              <a:rPr lang="en-US" sz="1600" b="1" i="0" u="none" strike="noStrike" cap="none" dirty="0">
                <a:solidFill>
                  <a:srgbClr val="000000"/>
                </a:solidFill>
                <a:latin typeface="Calibri"/>
                <a:ea typeface="Calibri"/>
                <a:cs typeface="Calibri"/>
                <a:sym typeface="Calibri"/>
              </a:rPr>
              <a:t>PRODUCT &amp; SERVICES (v3.0.2)</a:t>
            </a:r>
            <a:endParaRPr sz="1600" b="1" i="1" u="none" strike="noStrike" cap="none" dirty="0">
              <a:solidFill>
                <a:srgbClr val="000000"/>
              </a:solidFill>
              <a:latin typeface="Calibri"/>
              <a:ea typeface="Calibri"/>
              <a:cs typeface="Calibri"/>
              <a:sym typeface="Calibri"/>
            </a:endParaRPr>
          </a:p>
        </p:txBody>
      </p:sp>
      <p:grpSp>
        <p:nvGrpSpPr>
          <p:cNvPr id="542" name="Google Shape;542;gc0874ab985_0_405"/>
          <p:cNvGrpSpPr/>
          <p:nvPr/>
        </p:nvGrpSpPr>
        <p:grpSpPr>
          <a:xfrm>
            <a:off x="3339146" y="731054"/>
            <a:ext cx="1146636" cy="1613849"/>
            <a:chOff x="595950" y="559996"/>
            <a:chExt cx="1146636" cy="1718140"/>
          </a:xfrm>
        </p:grpSpPr>
        <p:sp>
          <p:nvSpPr>
            <p:cNvPr id="543" name="Google Shape;543;gc0874ab985_0_405"/>
            <p:cNvSpPr/>
            <p:nvPr/>
          </p:nvSpPr>
          <p:spPr>
            <a:xfrm>
              <a:off x="595950" y="559996"/>
              <a:ext cx="1143000" cy="17181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rgbClr val="353C45"/>
                  </a:solidFill>
                  <a:latin typeface="Arial Narrow"/>
                  <a:ea typeface="Arial Narrow"/>
                  <a:cs typeface="Arial Narrow"/>
                  <a:sym typeface="Arial Narrow"/>
                </a:rPr>
                <a:t>End User Services</a:t>
              </a:r>
              <a:endParaRPr sz="900" b="0" i="0" u="none" strike="noStrike" cap="none">
                <a:solidFill>
                  <a:srgbClr val="000000"/>
                </a:solidFill>
                <a:latin typeface="Arial Narrow"/>
                <a:ea typeface="Arial Narrow"/>
                <a:cs typeface="Arial Narrow"/>
                <a:sym typeface="Arial Narrow"/>
              </a:endParaRPr>
            </a:p>
          </p:txBody>
        </p:sp>
        <p:sp>
          <p:nvSpPr>
            <p:cNvPr id="544" name="Google Shape;544;gc0874ab985_0_405"/>
            <p:cNvSpPr/>
            <p:nvPr/>
          </p:nvSpPr>
          <p:spPr>
            <a:xfrm>
              <a:off x="599586" y="9078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Client Computing</a:t>
              </a:r>
              <a:endParaRPr sz="1400" b="0" i="0" u="none" strike="noStrike" cap="none">
                <a:solidFill>
                  <a:srgbClr val="000000"/>
                </a:solidFill>
                <a:latin typeface="Arial"/>
                <a:ea typeface="Arial"/>
                <a:cs typeface="Arial"/>
                <a:sym typeface="Arial"/>
              </a:endParaRPr>
            </a:p>
          </p:txBody>
        </p:sp>
        <p:sp>
          <p:nvSpPr>
            <p:cNvPr id="545" name="Google Shape;545;gc0874ab985_0_405"/>
            <p:cNvSpPr/>
            <p:nvPr/>
          </p:nvSpPr>
          <p:spPr>
            <a:xfrm>
              <a:off x="599586" y="13780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Communication &amp; Collaboration</a:t>
              </a:r>
              <a:endParaRPr sz="1400" b="0" i="0" u="none" strike="noStrike" cap="none">
                <a:solidFill>
                  <a:srgbClr val="000000"/>
                </a:solidFill>
                <a:latin typeface="Arial"/>
                <a:ea typeface="Arial"/>
                <a:cs typeface="Arial"/>
                <a:sym typeface="Arial"/>
              </a:endParaRPr>
            </a:p>
          </p:txBody>
        </p:sp>
        <p:sp>
          <p:nvSpPr>
            <p:cNvPr id="546" name="Google Shape;546;gc0874ab985_0_405"/>
            <p:cNvSpPr/>
            <p:nvPr/>
          </p:nvSpPr>
          <p:spPr>
            <a:xfrm>
              <a:off x="599586" y="184823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Connectivity</a:t>
              </a:r>
              <a:endParaRPr sz="1400" b="0" i="0" u="none" strike="noStrike" cap="none">
                <a:solidFill>
                  <a:srgbClr val="000000"/>
                </a:solidFill>
                <a:latin typeface="Arial"/>
                <a:ea typeface="Arial"/>
                <a:cs typeface="Arial"/>
                <a:sym typeface="Arial"/>
              </a:endParaRPr>
            </a:p>
          </p:txBody>
        </p:sp>
      </p:grpSp>
      <p:grpSp>
        <p:nvGrpSpPr>
          <p:cNvPr id="547" name="Google Shape;547;gc0874ab985_0_405"/>
          <p:cNvGrpSpPr/>
          <p:nvPr/>
        </p:nvGrpSpPr>
        <p:grpSpPr>
          <a:xfrm>
            <a:off x="4710744" y="731055"/>
            <a:ext cx="1146636" cy="2055496"/>
            <a:chOff x="672150" y="559997"/>
            <a:chExt cx="1146636" cy="2188327"/>
          </a:xfrm>
        </p:grpSpPr>
        <p:sp>
          <p:nvSpPr>
            <p:cNvPr id="548" name="Google Shape;548;gc0874ab985_0_405"/>
            <p:cNvSpPr/>
            <p:nvPr/>
          </p:nvSpPr>
          <p:spPr>
            <a:xfrm>
              <a:off x="672150" y="559997"/>
              <a:ext cx="1143000" cy="21882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rgbClr val="353C45"/>
                  </a:solidFill>
                  <a:latin typeface="Arial Narrow"/>
                  <a:ea typeface="Arial Narrow"/>
                  <a:cs typeface="Arial Narrow"/>
                  <a:sym typeface="Arial Narrow"/>
                </a:rPr>
                <a:t>Infrastructure Services</a:t>
              </a:r>
              <a:endParaRPr sz="900" b="0" i="0" u="none" strike="noStrike" cap="none">
                <a:solidFill>
                  <a:srgbClr val="000000"/>
                </a:solidFill>
                <a:latin typeface="Arial Narrow"/>
                <a:ea typeface="Arial Narrow"/>
                <a:cs typeface="Arial Narrow"/>
                <a:sym typeface="Arial Narrow"/>
              </a:endParaRPr>
            </a:p>
          </p:txBody>
        </p:sp>
        <p:sp>
          <p:nvSpPr>
            <p:cNvPr id="549" name="Google Shape;549;gc0874ab985_0_405"/>
            <p:cNvSpPr/>
            <p:nvPr/>
          </p:nvSpPr>
          <p:spPr>
            <a:xfrm>
              <a:off x="675786" y="9078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Data Center</a:t>
              </a:r>
              <a:endParaRPr sz="1400" b="0" i="0" u="none" strike="noStrike" cap="none">
                <a:solidFill>
                  <a:srgbClr val="000000"/>
                </a:solidFill>
                <a:latin typeface="Arial"/>
                <a:ea typeface="Arial"/>
                <a:cs typeface="Arial"/>
                <a:sym typeface="Arial"/>
              </a:endParaRPr>
            </a:p>
          </p:txBody>
        </p:sp>
        <p:sp>
          <p:nvSpPr>
            <p:cNvPr id="550" name="Google Shape;550;gc0874ab985_0_405"/>
            <p:cNvSpPr/>
            <p:nvPr/>
          </p:nvSpPr>
          <p:spPr>
            <a:xfrm>
              <a:off x="675786" y="13780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Network</a:t>
              </a:r>
              <a:endParaRPr sz="1400" b="0" i="0" u="none" strike="noStrike" cap="none">
                <a:solidFill>
                  <a:srgbClr val="000000"/>
                </a:solidFill>
                <a:latin typeface="Arial"/>
                <a:ea typeface="Arial"/>
                <a:cs typeface="Arial"/>
                <a:sym typeface="Arial"/>
              </a:endParaRPr>
            </a:p>
          </p:txBody>
        </p:sp>
        <p:sp>
          <p:nvSpPr>
            <p:cNvPr id="551" name="Google Shape;551;gc0874ab985_0_405"/>
            <p:cNvSpPr/>
            <p:nvPr/>
          </p:nvSpPr>
          <p:spPr>
            <a:xfrm>
              <a:off x="675786" y="184823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Compute</a:t>
              </a:r>
              <a:endParaRPr sz="1400" b="0" i="0" u="none" strike="noStrike" cap="none">
                <a:solidFill>
                  <a:srgbClr val="000000"/>
                </a:solidFill>
                <a:latin typeface="Arial"/>
                <a:ea typeface="Arial"/>
                <a:cs typeface="Arial"/>
                <a:sym typeface="Arial"/>
              </a:endParaRPr>
            </a:p>
          </p:txBody>
        </p:sp>
        <p:sp>
          <p:nvSpPr>
            <p:cNvPr id="552" name="Google Shape;552;gc0874ab985_0_405"/>
            <p:cNvSpPr/>
            <p:nvPr/>
          </p:nvSpPr>
          <p:spPr>
            <a:xfrm>
              <a:off x="675786" y="2318424"/>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Storage</a:t>
              </a:r>
              <a:endParaRPr sz="1400" b="0" i="0" u="none" strike="noStrike" cap="none">
                <a:solidFill>
                  <a:srgbClr val="000000"/>
                </a:solidFill>
                <a:latin typeface="Arial"/>
                <a:ea typeface="Arial"/>
                <a:cs typeface="Arial"/>
                <a:sym typeface="Arial"/>
              </a:endParaRPr>
            </a:p>
          </p:txBody>
        </p:sp>
      </p:grpSp>
      <p:grpSp>
        <p:nvGrpSpPr>
          <p:cNvPr id="553" name="Google Shape;553;gc0874ab985_0_405"/>
          <p:cNvGrpSpPr/>
          <p:nvPr/>
        </p:nvGrpSpPr>
        <p:grpSpPr>
          <a:xfrm>
            <a:off x="7453940" y="731059"/>
            <a:ext cx="1147561" cy="3822200"/>
            <a:chOff x="748350" y="560001"/>
            <a:chExt cx="1147561" cy="4069200"/>
          </a:xfrm>
        </p:grpSpPr>
        <p:sp>
          <p:nvSpPr>
            <p:cNvPr id="554" name="Google Shape;554;gc0874ab985_0_405"/>
            <p:cNvSpPr/>
            <p:nvPr/>
          </p:nvSpPr>
          <p:spPr>
            <a:xfrm>
              <a:off x="748350" y="560001"/>
              <a:ext cx="1143000" cy="40692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rgbClr val="353C45"/>
                  </a:solidFill>
                  <a:latin typeface="Arial Narrow"/>
                  <a:ea typeface="Arial Narrow"/>
                  <a:cs typeface="Arial Narrow"/>
                  <a:sym typeface="Arial Narrow"/>
                </a:rPr>
                <a:t>Shared Services</a:t>
              </a:r>
              <a:endParaRPr sz="900" b="0" i="0" u="none" strike="noStrike" cap="none">
                <a:solidFill>
                  <a:srgbClr val="000000"/>
                </a:solidFill>
                <a:latin typeface="Arial Narrow"/>
                <a:ea typeface="Arial Narrow"/>
                <a:cs typeface="Arial Narrow"/>
                <a:sym typeface="Arial Narrow"/>
              </a:endParaRPr>
            </a:p>
          </p:txBody>
        </p:sp>
        <p:sp>
          <p:nvSpPr>
            <p:cNvPr id="555" name="Google Shape;555;gc0874ab985_0_405"/>
            <p:cNvSpPr/>
            <p:nvPr/>
          </p:nvSpPr>
          <p:spPr>
            <a:xfrm>
              <a:off x="751986" y="9078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Finance Services</a:t>
              </a:r>
              <a:endParaRPr sz="1400" b="0" i="0" u="none" strike="noStrike" cap="none">
                <a:solidFill>
                  <a:srgbClr val="000000"/>
                </a:solidFill>
                <a:latin typeface="Arial"/>
                <a:ea typeface="Arial"/>
                <a:cs typeface="Arial"/>
                <a:sym typeface="Arial"/>
              </a:endParaRPr>
            </a:p>
          </p:txBody>
        </p:sp>
        <p:sp>
          <p:nvSpPr>
            <p:cNvPr id="556" name="Google Shape;556;gc0874ab985_0_405"/>
            <p:cNvSpPr/>
            <p:nvPr/>
          </p:nvSpPr>
          <p:spPr>
            <a:xfrm>
              <a:off x="751986" y="13780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Vendor &amp; Procurement Services</a:t>
              </a:r>
              <a:endParaRPr sz="1400" b="0" i="0" u="none" strike="noStrike" cap="none">
                <a:solidFill>
                  <a:srgbClr val="000000"/>
                </a:solidFill>
                <a:latin typeface="Arial"/>
                <a:ea typeface="Arial"/>
                <a:cs typeface="Arial"/>
                <a:sym typeface="Arial"/>
              </a:endParaRPr>
            </a:p>
          </p:txBody>
        </p:sp>
        <p:sp>
          <p:nvSpPr>
            <p:cNvPr id="557" name="Google Shape;557;gc0874ab985_0_405"/>
            <p:cNvSpPr/>
            <p:nvPr/>
          </p:nvSpPr>
          <p:spPr>
            <a:xfrm>
              <a:off x="751986" y="184823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Risk, Audit, &amp; Compliance Services</a:t>
              </a:r>
              <a:endParaRPr sz="1400" b="0" i="0" u="none" strike="noStrike" cap="none">
                <a:solidFill>
                  <a:srgbClr val="000000"/>
                </a:solidFill>
                <a:latin typeface="Arial"/>
                <a:ea typeface="Arial"/>
                <a:cs typeface="Arial"/>
                <a:sym typeface="Arial"/>
              </a:endParaRPr>
            </a:p>
          </p:txBody>
        </p:sp>
        <p:sp>
          <p:nvSpPr>
            <p:cNvPr id="558" name="Google Shape;558;gc0874ab985_0_405"/>
            <p:cNvSpPr/>
            <p:nvPr/>
          </p:nvSpPr>
          <p:spPr>
            <a:xfrm>
              <a:off x="751986" y="2318424"/>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Property &amp; Facility Services</a:t>
              </a:r>
              <a:endParaRPr sz="1400" b="0" i="0" u="none" strike="noStrike" cap="none">
                <a:solidFill>
                  <a:srgbClr val="000000"/>
                </a:solidFill>
                <a:latin typeface="Arial"/>
                <a:ea typeface="Arial"/>
                <a:cs typeface="Arial"/>
                <a:sym typeface="Arial"/>
              </a:endParaRPr>
            </a:p>
          </p:txBody>
        </p:sp>
        <p:sp>
          <p:nvSpPr>
            <p:cNvPr id="559" name="Google Shape;559;gc0874ab985_0_405"/>
            <p:cNvSpPr/>
            <p:nvPr/>
          </p:nvSpPr>
          <p:spPr>
            <a:xfrm>
              <a:off x="751986" y="2788612"/>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Workspace Services</a:t>
              </a:r>
              <a:endParaRPr sz="1400" b="0" i="0" u="none" strike="noStrike" cap="none">
                <a:solidFill>
                  <a:srgbClr val="000000"/>
                </a:solidFill>
                <a:latin typeface="Arial"/>
                <a:ea typeface="Arial"/>
                <a:cs typeface="Arial"/>
                <a:sym typeface="Arial"/>
              </a:endParaRPr>
            </a:p>
          </p:txBody>
        </p:sp>
        <p:sp>
          <p:nvSpPr>
            <p:cNvPr id="560" name="Google Shape;560;gc0874ab985_0_405"/>
            <p:cNvSpPr/>
            <p:nvPr/>
          </p:nvSpPr>
          <p:spPr>
            <a:xfrm>
              <a:off x="752911" y="325880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Health, Safety, Security &amp; Environmental Services</a:t>
              </a:r>
              <a:endParaRPr sz="1400" b="0" i="0" u="none" strike="noStrike" cap="none">
                <a:solidFill>
                  <a:srgbClr val="000000"/>
                </a:solidFill>
                <a:latin typeface="Arial"/>
                <a:ea typeface="Arial"/>
                <a:cs typeface="Arial"/>
                <a:sym typeface="Arial"/>
              </a:endParaRPr>
            </a:p>
          </p:txBody>
        </p:sp>
        <p:sp>
          <p:nvSpPr>
            <p:cNvPr id="561" name="Google Shape;561;gc0874ab985_0_405"/>
            <p:cNvSpPr/>
            <p:nvPr/>
          </p:nvSpPr>
          <p:spPr>
            <a:xfrm>
              <a:off x="751986" y="3728987"/>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Legal Services</a:t>
              </a:r>
              <a:endParaRPr sz="1400" b="0" i="0" u="none" strike="noStrike" cap="none">
                <a:solidFill>
                  <a:srgbClr val="000000"/>
                </a:solidFill>
                <a:latin typeface="Arial"/>
                <a:ea typeface="Arial"/>
                <a:cs typeface="Arial"/>
                <a:sym typeface="Arial"/>
              </a:endParaRPr>
            </a:p>
          </p:txBody>
        </p:sp>
      </p:grpSp>
      <p:sp>
        <p:nvSpPr>
          <p:cNvPr id="562" name="Google Shape;562;gc0874ab985_0_405"/>
          <p:cNvSpPr/>
          <p:nvPr/>
        </p:nvSpPr>
        <p:spPr>
          <a:xfrm>
            <a:off x="595950" y="731025"/>
            <a:ext cx="1143000" cy="20553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rgbClr val="353C45"/>
                </a:solidFill>
                <a:latin typeface="Arial Narrow"/>
                <a:ea typeface="Arial Narrow"/>
                <a:cs typeface="Arial Narrow"/>
                <a:sym typeface="Arial Narrow"/>
              </a:rPr>
              <a:t>Business Services - Generic</a:t>
            </a:r>
            <a:endParaRPr sz="900" b="0" i="0" u="none" strike="noStrike" cap="none">
              <a:solidFill>
                <a:srgbClr val="000000"/>
              </a:solidFill>
              <a:latin typeface="Arial Narrow"/>
              <a:ea typeface="Arial Narrow"/>
              <a:cs typeface="Arial Narrow"/>
              <a:sym typeface="Arial Narrow"/>
            </a:endParaRPr>
          </a:p>
        </p:txBody>
      </p:sp>
      <p:sp>
        <p:nvSpPr>
          <p:cNvPr id="563" name="Google Shape;563;gc0874ab985_0_405"/>
          <p:cNvSpPr/>
          <p:nvPr/>
        </p:nvSpPr>
        <p:spPr>
          <a:xfrm>
            <a:off x="599586" y="10602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Product Management</a:t>
            </a:r>
            <a:endParaRPr sz="1400" b="0" i="0" u="none" strike="noStrike" cap="none">
              <a:solidFill>
                <a:srgbClr val="000000"/>
              </a:solidFill>
              <a:latin typeface="Arial"/>
              <a:ea typeface="Arial"/>
              <a:cs typeface="Arial"/>
              <a:sym typeface="Arial"/>
            </a:endParaRPr>
          </a:p>
        </p:txBody>
      </p:sp>
      <p:sp>
        <p:nvSpPr>
          <p:cNvPr id="564" name="Google Shape;564;gc0874ab985_0_405"/>
          <p:cNvSpPr/>
          <p:nvPr/>
        </p:nvSpPr>
        <p:spPr>
          <a:xfrm>
            <a:off x="599586" y="15304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Sales &amp; Marketing</a:t>
            </a:r>
            <a:endParaRPr sz="1400" b="0" i="0" u="none" strike="noStrike" cap="none">
              <a:solidFill>
                <a:srgbClr val="000000"/>
              </a:solidFill>
              <a:latin typeface="Arial"/>
              <a:ea typeface="Arial"/>
              <a:cs typeface="Arial"/>
              <a:sym typeface="Arial"/>
            </a:endParaRPr>
          </a:p>
        </p:txBody>
      </p:sp>
      <p:sp>
        <p:nvSpPr>
          <p:cNvPr id="565" name="Google Shape;565;gc0874ab985_0_405"/>
          <p:cNvSpPr/>
          <p:nvPr/>
        </p:nvSpPr>
        <p:spPr>
          <a:xfrm>
            <a:off x="1967548" y="731026"/>
            <a:ext cx="1143000" cy="24969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rgbClr val="353C45"/>
                </a:solidFill>
                <a:latin typeface="Arial Narrow"/>
                <a:ea typeface="Arial Narrow"/>
                <a:cs typeface="Arial Narrow"/>
                <a:sym typeface="Arial Narrow"/>
              </a:rPr>
              <a:t>Delivery Services</a:t>
            </a:r>
            <a:endParaRPr sz="900" b="0" i="0" u="none" strike="noStrike" cap="none">
              <a:solidFill>
                <a:srgbClr val="000000"/>
              </a:solidFill>
              <a:latin typeface="Arial Narrow"/>
              <a:ea typeface="Arial Narrow"/>
              <a:cs typeface="Arial Narrow"/>
              <a:sym typeface="Arial Narrow"/>
            </a:endParaRPr>
          </a:p>
        </p:txBody>
      </p:sp>
      <p:sp>
        <p:nvSpPr>
          <p:cNvPr id="566" name="Google Shape;566;gc0874ab985_0_405"/>
          <p:cNvSpPr/>
          <p:nvPr/>
        </p:nvSpPr>
        <p:spPr>
          <a:xfrm>
            <a:off x="1971186" y="10602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Strategy &amp; Planning</a:t>
            </a:r>
            <a:endParaRPr sz="1400" b="0" i="0" u="none" strike="noStrike" cap="none">
              <a:solidFill>
                <a:srgbClr val="000000"/>
              </a:solidFill>
              <a:latin typeface="Arial"/>
              <a:ea typeface="Arial"/>
              <a:cs typeface="Arial"/>
              <a:sym typeface="Arial"/>
            </a:endParaRPr>
          </a:p>
        </p:txBody>
      </p:sp>
      <p:sp>
        <p:nvSpPr>
          <p:cNvPr id="567" name="Google Shape;567;gc0874ab985_0_405"/>
          <p:cNvSpPr/>
          <p:nvPr/>
        </p:nvSpPr>
        <p:spPr>
          <a:xfrm>
            <a:off x="1971186" y="15304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Development</a:t>
            </a:r>
            <a:endParaRPr sz="1400" b="0" i="0" u="none" strike="noStrike" cap="none">
              <a:solidFill>
                <a:srgbClr val="000000"/>
              </a:solidFill>
              <a:latin typeface="Arial"/>
              <a:ea typeface="Arial"/>
              <a:cs typeface="Arial"/>
              <a:sym typeface="Arial"/>
            </a:endParaRPr>
          </a:p>
        </p:txBody>
      </p:sp>
      <p:grpSp>
        <p:nvGrpSpPr>
          <p:cNvPr id="568" name="Google Shape;568;gc0874ab985_0_405"/>
          <p:cNvGrpSpPr/>
          <p:nvPr/>
        </p:nvGrpSpPr>
        <p:grpSpPr>
          <a:xfrm>
            <a:off x="6082342" y="731053"/>
            <a:ext cx="1146636" cy="1172246"/>
            <a:chOff x="748350" y="559995"/>
            <a:chExt cx="1146636" cy="1248000"/>
          </a:xfrm>
        </p:grpSpPr>
        <p:sp>
          <p:nvSpPr>
            <p:cNvPr id="569" name="Google Shape;569;gc0874ab985_0_405"/>
            <p:cNvSpPr/>
            <p:nvPr/>
          </p:nvSpPr>
          <p:spPr>
            <a:xfrm>
              <a:off x="748350" y="559995"/>
              <a:ext cx="1143000" cy="1248000"/>
            </a:xfrm>
            <a:prstGeom prst="roundRect">
              <a:avLst>
                <a:gd name="adj" fmla="val 16667"/>
              </a:avLst>
            </a:prstGeom>
            <a:noFill/>
            <a:ln w="9525" cap="flat" cmpd="sng">
              <a:solidFill>
                <a:srgbClr val="0579BD"/>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900" b="1" i="0" u="none" strike="noStrike" cap="none">
                  <a:solidFill>
                    <a:srgbClr val="353C45"/>
                  </a:solidFill>
                  <a:latin typeface="Arial Narrow"/>
                  <a:ea typeface="Arial Narrow"/>
                  <a:cs typeface="Arial Narrow"/>
                  <a:sym typeface="Arial Narrow"/>
                </a:rPr>
                <a:t>Platform Services</a:t>
              </a:r>
              <a:endParaRPr sz="900" b="0" i="0" u="none" strike="noStrike" cap="none">
                <a:solidFill>
                  <a:srgbClr val="000000"/>
                </a:solidFill>
                <a:latin typeface="Arial Narrow"/>
                <a:ea typeface="Arial Narrow"/>
                <a:cs typeface="Arial Narrow"/>
                <a:sym typeface="Arial Narrow"/>
              </a:endParaRPr>
            </a:p>
          </p:txBody>
        </p:sp>
        <p:sp>
          <p:nvSpPr>
            <p:cNvPr id="570" name="Google Shape;570;gc0874ab985_0_405"/>
            <p:cNvSpPr/>
            <p:nvPr/>
          </p:nvSpPr>
          <p:spPr>
            <a:xfrm>
              <a:off x="751986" y="907860"/>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Data Services</a:t>
              </a:r>
              <a:endParaRPr sz="1400" b="0" i="0" u="none" strike="noStrike" cap="none">
                <a:solidFill>
                  <a:srgbClr val="000000"/>
                </a:solidFill>
                <a:latin typeface="Arial"/>
                <a:ea typeface="Arial"/>
                <a:cs typeface="Arial"/>
                <a:sym typeface="Arial"/>
              </a:endParaRPr>
            </a:p>
          </p:txBody>
        </p:sp>
        <p:sp>
          <p:nvSpPr>
            <p:cNvPr id="571" name="Google Shape;571;gc0874ab985_0_405"/>
            <p:cNvSpPr/>
            <p:nvPr/>
          </p:nvSpPr>
          <p:spPr>
            <a:xfrm>
              <a:off x="751986" y="1378048"/>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Application Services</a:t>
              </a:r>
              <a:endParaRPr sz="1400" b="0" i="0" u="none" strike="noStrike" cap="none">
                <a:solidFill>
                  <a:srgbClr val="000000"/>
                </a:solidFill>
                <a:latin typeface="Arial"/>
                <a:ea typeface="Arial"/>
                <a:cs typeface="Arial"/>
                <a:sym typeface="Arial"/>
              </a:endParaRPr>
            </a:p>
          </p:txBody>
        </p:sp>
      </p:grpSp>
      <p:sp>
        <p:nvSpPr>
          <p:cNvPr id="572" name="Google Shape;572;gc0874ab985_0_405"/>
          <p:cNvSpPr/>
          <p:nvPr/>
        </p:nvSpPr>
        <p:spPr>
          <a:xfrm>
            <a:off x="1971186" y="200063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Operations</a:t>
            </a:r>
            <a:endParaRPr sz="1400" b="0" i="0" u="none" strike="noStrike" cap="none">
              <a:solidFill>
                <a:srgbClr val="000000"/>
              </a:solidFill>
              <a:latin typeface="Arial"/>
              <a:ea typeface="Arial"/>
              <a:cs typeface="Arial"/>
              <a:sym typeface="Arial"/>
            </a:endParaRPr>
          </a:p>
        </p:txBody>
      </p:sp>
      <p:sp>
        <p:nvSpPr>
          <p:cNvPr id="573" name="Google Shape;573;gc0874ab985_0_405"/>
          <p:cNvSpPr/>
          <p:nvPr/>
        </p:nvSpPr>
        <p:spPr>
          <a:xfrm>
            <a:off x="1971186" y="2470824"/>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574" name="Google Shape;574;gc0874ab985_0_405"/>
          <p:cNvSpPr/>
          <p:nvPr/>
        </p:nvSpPr>
        <p:spPr>
          <a:xfrm>
            <a:off x="1971186" y="2941012"/>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Security &amp; Compliance</a:t>
            </a:r>
            <a:endParaRPr sz="1400" b="0" i="0" u="none" strike="noStrike" cap="none">
              <a:solidFill>
                <a:srgbClr val="000000"/>
              </a:solidFill>
              <a:latin typeface="Arial"/>
              <a:ea typeface="Arial"/>
              <a:cs typeface="Arial"/>
              <a:sym typeface="Arial"/>
            </a:endParaRPr>
          </a:p>
        </p:txBody>
      </p:sp>
      <p:sp>
        <p:nvSpPr>
          <p:cNvPr id="575" name="Google Shape;575;gc0874ab985_0_405"/>
          <p:cNvSpPr/>
          <p:nvPr/>
        </p:nvSpPr>
        <p:spPr>
          <a:xfrm>
            <a:off x="599586" y="2000636"/>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Manufacturing &amp; Delivery</a:t>
            </a:r>
            <a:endParaRPr sz="1400" b="0" i="0" u="none" strike="noStrike" cap="none">
              <a:solidFill>
                <a:srgbClr val="000000"/>
              </a:solidFill>
              <a:latin typeface="Arial"/>
              <a:ea typeface="Arial"/>
              <a:cs typeface="Arial"/>
              <a:sym typeface="Arial"/>
            </a:endParaRPr>
          </a:p>
        </p:txBody>
      </p:sp>
      <p:sp>
        <p:nvSpPr>
          <p:cNvPr id="576" name="Google Shape;576;gc0874ab985_0_405"/>
          <p:cNvSpPr/>
          <p:nvPr/>
        </p:nvSpPr>
        <p:spPr>
          <a:xfrm>
            <a:off x="599586" y="2470824"/>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Customer Services</a:t>
            </a:r>
            <a:endParaRPr sz="1400" b="0" i="0" u="none" strike="noStrike" cap="none">
              <a:solidFill>
                <a:srgbClr val="000000"/>
              </a:solidFill>
              <a:latin typeface="Arial"/>
              <a:ea typeface="Arial"/>
              <a:cs typeface="Arial"/>
              <a:sym typeface="Arial"/>
            </a:endParaRPr>
          </a:p>
        </p:txBody>
      </p:sp>
      <p:sp>
        <p:nvSpPr>
          <p:cNvPr id="577" name="Google Shape;577;gc0874ab985_0_405"/>
          <p:cNvSpPr/>
          <p:nvPr/>
        </p:nvSpPr>
        <p:spPr>
          <a:xfrm>
            <a:off x="7456236" y="4169737"/>
            <a:ext cx="1143000" cy="429900"/>
          </a:xfrm>
          <a:prstGeom prst="roundRect">
            <a:avLst>
              <a:gd name="adj" fmla="val 16667"/>
            </a:avLst>
          </a:prstGeom>
          <a:solidFill>
            <a:srgbClr val="0579BD"/>
          </a:solidFill>
          <a:ln w="10775" cap="flat" cmpd="sng">
            <a:solidFill>
              <a:srgbClr val="096D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Legal Services</a:t>
            </a:r>
            <a:endParaRPr sz="1400" b="0" i="0" u="none" strike="noStrike" cap="none">
              <a:solidFill>
                <a:srgbClr val="000000"/>
              </a:solidFill>
              <a:latin typeface="Arial"/>
              <a:ea typeface="Arial"/>
              <a:cs typeface="Arial"/>
              <a:sym typeface="Arial"/>
            </a:endParaRPr>
          </a:p>
        </p:txBody>
      </p:sp>
      <p:sp>
        <p:nvSpPr>
          <p:cNvPr id="578" name="Google Shape;578;gc0874ab985_0_405"/>
          <p:cNvSpPr/>
          <p:nvPr/>
        </p:nvSpPr>
        <p:spPr>
          <a:xfrm>
            <a:off x="147307" y="66272"/>
            <a:ext cx="8816100" cy="205470"/>
          </a:xfrm>
          <a:prstGeom prst="rect">
            <a:avLst/>
          </a:prstGeom>
          <a:solidFill>
            <a:srgbClr val="E5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57B"/>
              </a:buClr>
              <a:buSzPts val="1200"/>
              <a:buFont typeface="Arial"/>
              <a:buNone/>
            </a:pPr>
            <a:r>
              <a:rPr lang="en-US" sz="1200" b="1">
                <a:solidFill>
                  <a:srgbClr val="5E6268"/>
                </a:solidFill>
                <a:latin typeface="Calibri"/>
                <a:ea typeface="Calibri"/>
                <a:cs typeface="Calibri"/>
                <a:sym typeface="Calibri"/>
              </a:rPr>
              <a:t>AGENCY MISSION &amp; BUSINESS CAPABILITIES</a:t>
            </a:r>
            <a:endParaRPr sz="1200" b="0" i="0" u="none" strike="noStrike" cap="none">
              <a:solidFill>
                <a:srgbClr val="5E626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dirty="0">
                <a:solidFill>
                  <a:schemeClr val="dk1"/>
                </a:solidFill>
                <a:latin typeface="Public Sans"/>
                <a:ea typeface="Public Sans"/>
                <a:cs typeface="Public Sans"/>
                <a:sym typeface="Public Sans"/>
              </a:rPr>
              <a:t>Business Services - Generic</a:t>
            </a:r>
            <a:endParaRPr dirty="0">
              <a:latin typeface="Public Sans"/>
              <a:ea typeface="Public Sans"/>
              <a:cs typeface="Public Sans"/>
              <a:sym typeface="Public Sans"/>
            </a:endParaRPr>
          </a:p>
        </p:txBody>
      </p:sp>
      <p:grpSp>
        <p:nvGrpSpPr>
          <p:cNvPr id="584" name="Google Shape;584;p2"/>
          <p:cNvGrpSpPr/>
          <p:nvPr/>
        </p:nvGrpSpPr>
        <p:grpSpPr>
          <a:xfrm>
            <a:off x="478155" y="648047"/>
            <a:ext cx="1557614" cy="994025"/>
            <a:chOff x="478155" y="648047"/>
            <a:chExt cx="1557614" cy="994025"/>
          </a:xfrm>
        </p:grpSpPr>
        <p:sp>
          <p:nvSpPr>
            <p:cNvPr id="585" name="Google Shape;585;p2"/>
            <p:cNvSpPr/>
            <p:nvPr/>
          </p:nvSpPr>
          <p:spPr>
            <a:xfrm>
              <a:off x="582569" y="1112849"/>
              <a:ext cx="164700" cy="17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586" name="Google Shape;586;p2"/>
            <p:cNvSpPr/>
            <p:nvPr/>
          </p:nvSpPr>
          <p:spPr>
            <a:xfrm>
              <a:off x="582569" y="1112850"/>
              <a:ext cx="164700" cy="475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587" name="Google Shape;587;p2"/>
            <p:cNvSpPr txBox="1"/>
            <p:nvPr/>
          </p:nvSpPr>
          <p:spPr>
            <a:xfrm>
              <a:off x="782369" y="1185651"/>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Product Development</a:t>
              </a:r>
              <a:endParaRPr sz="1400" b="0" i="0" u="none" strike="noStrike" cap="none">
                <a:solidFill>
                  <a:srgbClr val="000000"/>
                </a:solidFill>
                <a:latin typeface="Arial"/>
                <a:ea typeface="Arial"/>
                <a:cs typeface="Arial"/>
                <a:sym typeface="Arial"/>
              </a:endParaRPr>
            </a:p>
          </p:txBody>
        </p:sp>
        <p:sp>
          <p:nvSpPr>
            <p:cNvPr id="588" name="Google Shape;588;p2"/>
            <p:cNvSpPr txBox="1"/>
            <p:nvPr/>
          </p:nvSpPr>
          <p:spPr>
            <a:xfrm>
              <a:off x="782350" y="1465972"/>
              <a:ext cx="12534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Product Planning</a:t>
              </a: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a:off x="478155" y="64804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590" name="Google Shape;590;p2"/>
            <p:cNvSpPr txBox="1"/>
            <p:nvPr/>
          </p:nvSpPr>
          <p:spPr>
            <a:xfrm>
              <a:off x="478155" y="648047"/>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Product Management</a:t>
              </a:r>
              <a:endParaRPr sz="1400" b="0" i="0" u="none" strike="noStrike" cap="none">
                <a:solidFill>
                  <a:srgbClr val="000000"/>
                </a:solidFill>
                <a:latin typeface="Public Sans"/>
                <a:ea typeface="Public Sans"/>
                <a:cs typeface="Public Sans"/>
                <a:sym typeface="Public Sans"/>
              </a:endParaRPr>
            </a:p>
          </p:txBody>
        </p:sp>
      </p:grpSp>
      <p:grpSp>
        <p:nvGrpSpPr>
          <p:cNvPr id="591" name="Google Shape;591;p2"/>
          <p:cNvGrpSpPr/>
          <p:nvPr/>
        </p:nvGrpSpPr>
        <p:grpSpPr>
          <a:xfrm>
            <a:off x="2490578" y="648047"/>
            <a:ext cx="1570296" cy="2006590"/>
            <a:chOff x="2490579" y="648047"/>
            <a:chExt cx="1570296" cy="2006590"/>
          </a:xfrm>
        </p:grpSpPr>
        <p:sp>
          <p:nvSpPr>
            <p:cNvPr id="592" name="Google Shape;592;p2"/>
            <p:cNvSpPr/>
            <p:nvPr/>
          </p:nvSpPr>
          <p:spPr>
            <a:xfrm>
              <a:off x="2594300" y="1044225"/>
              <a:ext cx="195000" cy="240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593" name="Google Shape;593;p2"/>
            <p:cNvSpPr/>
            <p:nvPr/>
          </p:nvSpPr>
          <p:spPr>
            <a:xfrm>
              <a:off x="2594300" y="1044225"/>
              <a:ext cx="195000" cy="619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594" name="Google Shape;594;p2"/>
            <p:cNvSpPr/>
            <p:nvPr/>
          </p:nvSpPr>
          <p:spPr>
            <a:xfrm>
              <a:off x="2594300" y="1120425"/>
              <a:ext cx="195000" cy="100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595" name="Google Shape;595;p2"/>
            <p:cNvSpPr/>
            <p:nvPr/>
          </p:nvSpPr>
          <p:spPr>
            <a:xfrm>
              <a:off x="2594300" y="1044225"/>
              <a:ext cx="195000" cy="1426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596" name="Google Shape;596;p2"/>
            <p:cNvSpPr txBox="1"/>
            <p:nvPr/>
          </p:nvSpPr>
          <p:spPr>
            <a:xfrm>
              <a:off x="2797875" y="1827775"/>
              <a:ext cx="1196700" cy="295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Marketing &amp; Advertising</a:t>
              </a:r>
              <a:endParaRPr sz="900" b="0" i="0" u="none" strike="noStrike" cap="none">
                <a:solidFill>
                  <a:schemeClr val="lt1"/>
                </a:solidFill>
                <a:latin typeface="Public Sans"/>
                <a:ea typeface="Public Sans"/>
                <a:cs typeface="Public Sans"/>
                <a:sym typeface="Public Sans"/>
              </a:endParaRPr>
            </a:p>
          </p:txBody>
        </p:sp>
        <p:sp>
          <p:nvSpPr>
            <p:cNvPr id="597" name="Google Shape;597;p2"/>
            <p:cNvSpPr txBox="1"/>
            <p:nvPr/>
          </p:nvSpPr>
          <p:spPr>
            <a:xfrm>
              <a:off x="2797875" y="2268237"/>
              <a:ext cx="1196700" cy="3864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Sales Force &amp; Channel Management</a:t>
              </a:r>
              <a:endParaRPr sz="900" b="0" i="0" u="none" strike="noStrike" cap="none">
                <a:solidFill>
                  <a:schemeClr val="lt1"/>
                </a:solidFill>
                <a:latin typeface="Public Sans"/>
                <a:ea typeface="Public Sans"/>
                <a:cs typeface="Public Sans"/>
                <a:sym typeface="Public Sans"/>
              </a:endParaRPr>
            </a:p>
          </p:txBody>
        </p:sp>
        <p:sp>
          <p:nvSpPr>
            <p:cNvPr id="598" name="Google Shape;598;p2"/>
            <p:cNvSpPr txBox="1"/>
            <p:nvPr/>
          </p:nvSpPr>
          <p:spPr>
            <a:xfrm>
              <a:off x="2797875" y="1506712"/>
              <a:ext cx="11967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Customer Sales</a:t>
              </a:r>
              <a:endParaRPr sz="900" b="0" i="0" u="none" strike="noStrike" cap="none">
                <a:solidFill>
                  <a:schemeClr val="lt1"/>
                </a:solidFill>
                <a:latin typeface="Public Sans"/>
                <a:ea typeface="Public Sans"/>
                <a:cs typeface="Public Sans"/>
                <a:sym typeface="Public Sans"/>
              </a:endParaRPr>
            </a:p>
          </p:txBody>
        </p:sp>
        <p:sp>
          <p:nvSpPr>
            <p:cNvPr id="599" name="Google Shape;599;p2"/>
            <p:cNvSpPr txBox="1"/>
            <p:nvPr/>
          </p:nvSpPr>
          <p:spPr>
            <a:xfrm>
              <a:off x="2797875" y="1185650"/>
              <a:ext cx="12630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Customer Analytics</a:t>
              </a:r>
              <a:endParaRPr sz="900" b="0" i="0" u="none" strike="noStrike" cap="none">
                <a:solidFill>
                  <a:schemeClr val="lt1"/>
                </a:solidFill>
                <a:latin typeface="Public Sans"/>
                <a:ea typeface="Public Sans"/>
                <a:cs typeface="Public Sans"/>
                <a:sym typeface="Public Sans"/>
              </a:endParaRPr>
            </a:p>
          </p:txBody>
        </p:sp>
        <p:sp>
          <p:nvSpPr>
            <p:cNvPr id="600" name="Google Shape;600;p2"/>
            <p:cNvSpPr/>
            <p:nvPr/>
          </p:nvSpPr>
          <p:spPr>
            <a:xfrm>
              <a:off x="2490579" y="64804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01" name="Google Shape;601;p2"/>
            <p:cNvSpPr txBox="1"/>
            <p:nvPr/>
          </p:nvSpPr>
          <p:spPr>
            <a:xfrm>
              <a:off x="2490579" y="648047"/>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Sales &amp; Marketing</a:t>
              </a:r>
              <a:endParaRPr sz="900" b="1" i="0" u="none" strike="noStrike" cap="none">
                <a:solidFill>
                  <a:schemeClr val="dk1"/>
                </a:solidFill>
                <a:latin typeface="Public Sans"/>
                <a:ea typeface="Public Sans"/>
                <a:cs typeface="Public Sans"/>
                <a:sym typeface="Public Sans"/>
              </a:endParaRPr>
            </a:p>
          </p:txBody>
        </p:sp>
      </p:grpSp>
      <p:grpSp>
        <p:nvGrpSpPr>
          <p:cNvPr id="602" name="Google Shape;602;p2"/>
          <p:cNvGrpSpPr/>
          <p:nvPr/>
        </p:nvGrpSpPr>
        <p:grpSpPr>
          <a:xfrm>
            <a:off x="6566068" y="648047"/>
            <a:ext cx="2098880" cy="1090514"/>
            <a:chOff x="6566068" y="648047"/>
            <a:chExt cx="2098880" cy="1090514"/>
          </a:xfrm>
        </p:grpSpPr>
        <p:sp>
          <p:nvSpPr>
            <p:cNvPr id="603" name="Google Shape;603;p2"/>
            <p:cNvSpPr/>
            <p:nvPr/>
          </p:nvSpPr>
          <p:spPr>
            <a:xfrm>
              <a:off x="6675645" y="1120302"/>
              <a:ext cx="255900" cy="176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04" name="Google Shape;604;p2"/>
            <p:cNvSpPr txBox="1"/>
            <p:nvPr/>
          </p:nvSpPr>
          <p:spPr>
            <a:xfrm>
              <a:off x="6973547" y="1185650"/>
              <a:ext cx="1691400" cy="204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Customer Care</a:t>
              </a:r>
              <a:endParaRPr sz="900" b="1" i="0" u="none" strike="noStrike" cap="none">
                <a:solidFill>
                  <a:schemeClr val="dk1"/>
                </a:solidFill>
                <a:latin typeface="Public Sans"/>
                <a:ea typeface="Public Sans"/>
                <a:cs typeface="Public Sans"/>
                <a:sym typeface="Public Sans"/>
              </a:endParaRPr>
            </a:p>
          </p:txBody>
        </p:sp>
        <p:sp>
          <p:nvSpPr>
            <p:cNvPr id="605" name="Google Shape;605;p2"/>
            <p:cNvSpPr/>
            <p:nvPr/>
          </p:nvSpPr>
          <p:spPr>
            <a:xfrm>
              <a:off x="6675645" y="1196500"/>
              <a:ext cx="255900" cy="4314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06" name="Google Shape;606;p2"/>
            <p:cNvSpPr txBox="1"/>
            <p:nvPr/>
          </p:nvSpPr>
          <p:spPr>
            <a:xfrm>
              <a:off x="6973547" y="1528861"/>
              <a:ext cx="1691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Order Management</a:t>
              </a:r>
              <a:endParaRPr sz="900" b="0" i="0" u="none" strike="noStrike" cap="none">
                <a:solidFill>
                  <a:schemeClr val="lt1"/>
                </a:solidFill>
                <a:latin typeface="Public Sans"/>
                <a:ea typeface="Public Sans"/>
                <a:cs typeface="Public Sans"/>
                <a:sym typeface="Public Sans"/>
              </a:endParaRPr>
            </a:p>
          </p:txBody>
        </p:sp>
        <p:sp>
          <p:nvSpPr>
            <p:cNvPr id="607" name="Google Shape;607;p2"/>
            <p:cNvSpPr/>
            <p:nvPr/>
          </p:nvSpPr>
          <p:spPr>
            <a:xfrm>
              <a:off x="6566068" y="64804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08" name="Google Shape;608;p2"/>
            <p:cNvSpPr txBox="1"/>
            <p:nvPr/>
          </p:nvSpPr>
          <p:spPr>
            <a:xfrm>
              <a:off x="6566068" y="648047"/>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Customer Service</a:t>
              </a:r>
              <a:endParaRPr sz="900" b="1" i="0" u="none" strike="noStrike" cap="none">
                <a:solidFill>
                  <a:schemeClr val="dk1"/>
                </a:solidFill>
                <a:latin typeface="Public Sans"/>
                <a:ea typeface="Public Sans"/>
                <a:cs typeface="Public Sans"/>
                <a:sym typeface="Public Sans"/>
              </a:endParaRPr>
            </a:p>
          </p:txBody>
        </p:sp>
      </p:grpSp>
      <p:grpSp>
        <p:nvGrpSpPr>
          <p:cNvPr id="609" name="Google Shape;609;p2"/>
          <p:cNvGrpSpPr/>
          <p:nvPr/>
        </p:nvGrpSpPr>
        <p:grpSpPr>
          <a:xfrm>
            <a:off x="4515683" y="648047"/>
            <a:ext cx="1595575" cy="2015991"/>
            <a:chOff x="4515696" y="648047"/>
            <a:chExt cx="1595575" cy="2015991"/>
          </a:xfrm>
        </p:grpSpPr>
        <p:grpSp>
          <p:nvGrpSpPr>
            <p:cNvPr id="610" name="Google Shape;610;p2"/>
            <p:cNvGrpSpPr/>
            <p:nvPr/>
          </p:nvGrpSpPr>
          <p:grpSpPr>
            <a:xfrm>
              <a:off x="4515696" y="648047"/>
              <a:ext cx="987600" cy="475500"/>
              <a:chOff x="4608650" y="792100"/>
              <a:chExt cx="987600" cy="475500"/>
            </a:xfrm>
          </p:grpSpPr>
          <p:sp>
            <p:nvSpPr>
              <p:cNvPr id="611" name="Google Shape;611;p2"/>
              <p:cNvSpPr/>
              <p:nvPr/>
            </p:nvSpPr>
            <p:spPr>
              <a:xfrm>
                <a:off x="4608650" y="792100"/>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12" name="Google Shape;612;p2"/>
              <p:cNvSpPr txBox="1"/>
              <p:nvPr/>
            </p:nvSpPr>
            <p:spPr>
              <a:xfrm>
                <a:off x="4608650" y="792100"/>
                <a:ext cx="987600" cy="475500"/>
              </a:xfrm>
              <a:prstGeom prst="rect">
                <a:avLst/>
              </a:prstGeom>
              <a:noFill/>
              <a:ln>
                <a:noFill/>
              </a:ln>
            </p:spPr>
            <p:txBody>
              <a:bodyPr spcFirstLastPara="1" wrap="square" lIns="17125" tIns="11425" rIns="171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dk1"/>
                    </a:solidFill>
                    <a:latin typeface="Public Sans"/>
                    <a:ea typeface="Public Sans"/>
                    <a:cs typeface="Public Sans"/>
                    <a:sym typeface="Public Sans"/>
                  </a:rPr>
                  <a:t>Manufacturing &amp; Delivery</a:t>
                </a:r>
                <a:endParaRPr sz="900" b="1" i="0" u="none" strike="noStrike" cap="none">
                  <a:solidFill>
                    <a:schemeClr val="dk1"/>
                  </a:solidFill>
                  <a:latin typeface="Public Sans"/>
                  <a:ea typeface="Public Sans"/>
                  <a:cs typeface="Public Sans"/>
                  <a:sym typeface="Public Sans"/>
                </a:endParaRPr>
              </a:p>
            </p:txBody>
          </p:sp>
        </p:grpSp>
        <p:sp>
          <p:nvSpPr>
            <p:cNvPr id="613" name="Google Shape;613;p2"/>
            <p:cNvSpPr/>
            <p:nvPr/>
          </p:nvSpPr>
          <p:spPr>
            <a:xfrm>
              <a:off x="4642925" y="1110000"/>
              <a:ext cx="186900" cy="2040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14" name="Google Shape;614;p2"/>
            <p:cNvSpPr/>
            <p:nvPr/>
          </p:nvSpPr>
          <p:spPr>
            <a:xfrm>
              <a:off x="4642925" y="1110000"/>
              <a:ext cx="186900" cy="561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15" name="Google Shape;615;p2"/>
            <p:cNvSpPr/>
            <p:nvPr/>
          </p:nvSpPr>
          <p:spPr>
            <a:xfrm>
              <a:off x="4642925" y="1110000"/>
              <a:ext cx="186900" cy="8571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16" name="Google Shape;616;p2"/>
            <p:cNvSpPr/>
            <p:nvPr/>
          </p:nvSpPr>
          <p:spPr>
            <a:xfrm>
              <a:off x="4642913" y="1123550"/>
              <a:ext cx="186900" cy="1116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17" name="Google Shape;617;p2"/>
            <p:cNvSpPr/>
            <p:nvPr/>
          </p:nvSpPr>
          <p:spPr>
            <a:xfrm>
              <a:off x="4642925" y="1110000"/>
              <a:ext cx="186900" cy="1436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18" name="Google Shape;618;p2"/>
            <p:cNvSpPr txBox="1"/>
            <p:nvPr/>
          </p:nvSpPr>
          <p:spPr>
            <a:xfrm>
              <a:off x="4848271" y="1598897"/>
              <a:ext cx="12630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Manufacturing</a:t>
              </a:r>
              <a:endParaRPr sz="900" b="0" i="0" u="none" strike="noStrike" cap="none">
                <a:solidFill>
                  <a:schemeClr val="lt1"/>
                </a:solidFill>
                <a:latin typeface="Arial"/>
                <a:ea typeface="Arial"/>
                <a:cs typeface="Arial"/>
                <a:sym typeface="Arial"/>
              </a:endParaRPr>
            </a:p>
          </p:txBody>
        </p:sp>
        <p:sp>
          <p:nvSpPr>
            <p:cNvPr id="619" name="Google Shape;619;p2"/>
            <p:cNvSpPr txBox="1"/>
            <p:nvPr/>
          </p:nvSpPr>
          <p:spPr>
            <a:xfrm>
              <a:off x="4848271" y="2487938"/>
              <a:ext cx="1263000" cy="1761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Service Delivery</a:t>
              </a:r>
              <a:endParaRPr sz="1400" b="0" i="0" u="none" strike="noStrike" cap="none">
                <a:solidFill>
                  <a:srgbClr val="000000"/>
                </a:solidFill>
                <a:latin typeface="Arial"/>
                <a:ea typeface="Arial"/>
                <a:cs typeface="Arial"/>
                <a:sym typeface="Arial"/>
              </a:endParaRPr>
            </a:p>
          </p:txBody>
        </p:sp>
        <p:sp>
          <p:nvSpPr>
            <p:cNvPr id="620" name="Google Shape;620;p2"/>
            <p:cNvSpPr txBox="1"/>
            <p:nvPr/>
          </p:nvSpPr>
          <p:spPr>
            <a:xfrm>
              <a:off x="4848275" y="1874744"/>
              <a:ext cx="1253400" cy="2097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Product Delivery</a:t>
              </a:r>
              <a:endParaRPr sz="900" b="0" i="0" u="none" strike="noStrike" cap="none">
                <a:solidFill>
                  <a:schemeClr val="lt1"/>
                </a:solidFill>
                <a:latin typeface="Arial"/>
                <a:ea typeface="Arial"/>
                <a:cs typeface="Arial"/>
                <a:sym typeface="Arial"/>
              </a:endParaRPr>
            </a:p>
          </p:txBody>
        </p:sp>
        <p:sp>
          <p:nvSpPr>
            <p:cNvPr id="621" name="Google Shape;621;p2"/>
            <p:cNvSpPr txBox="1"/>
            <p:nvPr/>
          </p:nvSpPr>
          <p:spPr>
            <a:xfrm>
              <a:off x="4848275" y="2184191"/>
              <a:ext cx="1253400" cy="2040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Resource Planning</a:t>
              </a:r>
              <a:endParaRPr sz="900" b="0" i="0" u="none" strike="noStrike" cap="none">
                <a:solidFill>
                  <a:schemeClr val="lt1"/>
                </a:solidFill>
                <a:latin typeface="Arial"/>
                <a:ea typeface="Arial"/>
                <a:cs typeface="Arial"/>
                <a:sym typeface="Arial"/>
              </a:endParaRPr>
            </a:p>
          </p:txBody>
        </p:sp>
        <p:sp>
          <p:nvSpPr>
            <p:cNvPr id="622" name="Google Shape;622;p2"/>
            <p:cNvSpPr txBox="1"/>
            <p:nvPr/>
          </p:nvSpPr>
          <p:spPr>
            <a:xfrm>
              <a:off x="4848275" y="1185650"/>
              <a:ext cx="1253400" cy="313500"/>
            </a:xfrm>
            <a:prstGeom prst="rect">
              <a:avLst/>
            </a:prstGeom>
            <a:noFill/>
            <a:ln>
              <a:noFill/>
            </a:ln>
          </p:spPr>
          <p:txBody>
            <a:bodyPr spcFirstLastPara="1" wrap="square" lIns="17125" tIns="11425" rIns="17125" bIns="11425"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Inventory &amp; Warehousing</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
          <p:cNvSpPr txBox="1">
            <a:spLocks noGrp="1"/>
          </p:cNvSpPr>
          <p:nvPr>
            <p:ph type="title"/>
          </p:nvPr>
        </p:nvSpPr>
        <p:spPr>
          <a:xfrm>
            <a:off x="-4750" y="0"/>
            <a:ext cx="3280800" cy="313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200"/>
              <a:buNone/>
            </a:pPr>
            <a:r>
              <a:rPr lang="en-US" dirty="0">
                <a:solidFill>
                  <a:schemeClr val="dk1"/>
                </a:solidFill>
                <a:latin typeface="Public Sans"/>
                <a:ea typeface="Public Sans"/>
                <a:cs typeface="Public Sans"/>
                <a:sym typeface="Public Sans"/>
              </a:rPr>
              <a:t>Delivery Services</a:t>
            </a:r>
            <a:endParaRPr sz="1050" dirty="0">
              <a:solidFill>
                <a:schemeClr val="dk1"/>
              </a:solidFill>
              <a:latin typeface="Public Sans"/>
              <a:ea typeface="Public Sans"/>
              <a:cs typeface="Public Sans"/>
              <a:sym typeface="Public Sans"/>
            </a:endParaRPr>
          </a:p>
        </p:txBody>
      </p:sp>
      <p:sp>
        <p:nvSpPr>
          <p:cNvPr id="628" name="Google Shape;628;p5"/>
          <p:cNvSpPr txBox="1">
            <a:spLocks noGrp="1"/>
          </p:cNvSpPr>
          <p:nvPr>
            <p:ph type="sldNum" idx="12"/>
          </p:nvPr>
        </p:nvSpPr>
        <p:spPr>
          <a:xfrm>
            <a:off x="10544558" y="45414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grpSp>
        <p:nvGrpSpPr>
          <p:cNvPr id="629" name="Google Shape;629;p5"/>
          <p:cNvGrpSpPr/>
          <p:nvPr/>
        </p:nvGrpSpPr>
        <p:grpSpPr>
          <a:xfrm>
            <a:off x="368635" y="666209"/>
            <a:ext cx="1459440" cy="3238191"/>
            <a:chOff x="368635" y="666209"/>
            <a:chExt cx="1459440" cy="3238191"/>
          </a:xfrm>
        </p:grpSpPr>
        <p:sp>
          <p:nvSpPr>
            <p:cNvPr id="630" name="Google Shape;630;p5"/>
            <p:cNvSpPr/>
            <p:nvPr/>
          </p:nvSpPr>
          <p:spPr>
            <a:xfrm>
              <a:off x="463964" y="1053316"/>
              <a:ext cx="1374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31" name="Google Shape;631;p5"/>
            <p:cNvSpPr/>
            <p:nvPr/>
          </p:nvSpPr>
          <p:spPr>
            <a:xfrm>
              <a:off x="463964" y="1082166"/>
              <a:ext cx="137400" cy="82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32" name="Google Shape;632;p5"/>
            <p:cNvSpPr/>
            <p:nvPr/>
          </p:nvSpPr>
          <p:spPr>
            <a:xfrm>
              <a:off x="463964" y="977116"/>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33" name="Google Shape;633;p5"/>
            <p:cNvSpPr/>
            <p:nvPr/>
          </p:nvSpPr>
          <p:spPr>
            <a:xfrm>
              <a:off x="463964" y="1434292"/>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34" name="Google Shape;634;p5"/>
            <p:cNvSpPr/>
            <p:nvPr/>
          </p:nvSpPr>
          <p:spPr>
            <a:xfrm>
              <a:off x="463964" y="1850614"/>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35" name="Google Shape;635;p5"/>
            <p:cNvSpPr/>
            <p:nvPr/>
          </p:nvSpPr>
          <p:spPr>
            <a:xfrm>
              <a:off x="463964" y="2426743"/>
              <a:ext cx="137400" cy="1320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36" name="Google Shape;636;p5"/>
            <p:cNvSpPr txBox="1"/>
            <p:nvPr/>
          </p:nvSpPr>
          <p:spPr>
            <a:xfrm>
              <a:off x="601375" y="1691820"/>
              <a:ext cx="12267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Enterprise Architecture</a:t>
              </a:r>
              <a:endParaRPr sz="900" b="0" i="0" u="none" strike="noStrike" cap="none">
                <a:solidFill>
                  <a:schemeClr val="lt1"/>
                </a:solidFill>
                <a:latin typeface="Public Sans"/>
                <a:ea typeface="Public Sans"/>
                <a:cs typeface="Public Sans"/>
                <a:sym typeface="Public Sans"/>
              </a:endParaRPr>
            </a:p>
          </p:txBody>
        </p:sp>
        <p:sp>
          <p:nvSpPr>
            <p:cNvPr id="637" name="Google Shape;637;p5"/>
            <p:cNvSpPr txBox="1"/>
            <p:nvPr/>
          </p:nvSpPr>
          <p:spPr>
            <a:xfrm>
              <a:off x="601375" y="3085455"/>
              <a:ext cx="12267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Program, Product &amp; Project Management</a:t>
              </a:r>
              <a:endParaRPr sz="900" b="0" i="0" u="none" strike="noStrike" cap="none">
                <a:solidFill>
                  <a:schemeClr val="lt1"/>
                </a:solidFill>
                <a:latin typeface="Public Sans"/>
                <a:ea typeface="Public Sans"/>
                <a:cs typeface="Public Sans"/>
                <a:sym typeface="Public Sans"/>
              </a:endParaRPr>
            </a:p>
          </p:txBody>
        </p:sp>
        <p:sp>
          <p:nvSpPr>
            <p:cNvPr id="638" name="Google Shape;638;p5"/>
            <p:cNvSpPr txBox="1"/>
            <p:nvPr/>
          </p:nvSpPr>
          <p:spPr>
            <a:xfrm>
              <a:off x="601375" y="3510800"/>
              <a:ext cx="12267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Technology Business Management</a:t>
              </a:r>
              <a:endParaRPr sz="900" b="0" i="0" u="none" strike="noStrike" cap="none">
                <a:solidFill>
                  <a:schemeClr val="lt1"/>
                </a:solidFill>
                <a:latin typeface="Public Sans"/>
                <a:ea typeface="Public Sans"/>
                <a:cs typeface="Public Sans"/>
                <a:sym typeface="Public Sans"/>
              </a:endParaRPr>
            </a:p>
          </p:txBody>
        </p:sp>
        <p:sp>
          <p:nvSpPr>
            <p:cNvPr id="639" name="Google Shape;639;p5"/>
            <p:cNvSpPr txBox="1"/>
            <p:nvPr/>
          </p:nvSpPr>
          <p:spPr>
            <a:xfrm>
              <a:off x="601375" y="2613910"/>
              <a:ext cx="1226700" cy="313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IT Vendor Management</a:t>
              </a:r>
              <a:endParaRPr sz="900" b="0" i="0" u="none" strike="noStrike" cap="none">
                <a:solidFill>
                  <a:schemeClr val="lt1"/>
                </a:solidFill>
                <a:latin typeface="Public Sans"/>
                <a:ea typeface="Public Sans"/>
                <a:cs typeface="Public Sans"/>
                <a:sym typeface="Public Sans"/>
              </a:endParaRPr>
            </a:p>
          </p:txBody>
        </p:sp>
        <p:sp>
          <p:nvSpPr>
            <p:cNvPr id="640" name="Google Shape;640;p5"/>
            <p:cNvSpPr txBox="1"/>
            <p:nvPr/>
          </p:nvSpPr>
          <p:spPr>
            <a:xfrm>
              <a:off x="601375" y="2188565"/>
              <a:ext cx="12267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Innovation &amp; Ideation</a:t>
              </a:r>
              <a:endParaRPr sz="900" b="0" i="0" u="none" strike="noStrike" cap="none">
                <a:solidFill>
                  <a:schemeClr val="lt1"/>
                </a:solidFill>
                <a:latin typeface="Public Sans"/>
                <a:ea typeface="Public Sans"/>
                <a:cs typeface="Public Sans"/>
                <a:sym typeface="Public Sans"/>
              </a:endParaRPr>
            </a:p>
          </p:txBody>
        </p:sp>
        <p:sp>
          <p:nvSpPr>
            <p:cNvPr id="641" name="Google Shape;641;p5"/>
            <p:cNvSpPr txBox="1"/>
            <p:nvPr/>
          </p:nvSpPr>
          <p:spPr>
            <a:xfrm>
              <a:off x="601375" y="1238275"/>
              <a:ext cx="12267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Business Solution Consulting</a:t>
              </a:r>
              <a:endParaRPr sz="900" b="0" i="0" u="none" strike="noStrike" cap="none">
                <a:solidFill>
                  <a:schemeClr val="lt1"/>
                </a:solidFill>
                <a:latin typeface="Public Sans"/>
                <a:ea typeface="Public Sans"/>
                <a:cs typeface="Public Sans"/>
                <a:sym typeface="Public Sans"/>
              </a:endParaRPr>
            </a:p>
          </p:txBody>
        </p:sp>
        <p:grpSp>
          <p:nvGrpSpPr>
            <p:cNvPr id="642" name="Google Shape;642;p5"/>
            <p:cNvGrpSpPr/>
            <p:nvPr/>
          </p:nvGrpSpPr>
          <p:grpSpPr>
            <a:xfrm>
              <a:off x="368635" y="666209"/>
              <a:ext cx="998400" cy="487200"/>
              <a:chOff x="197196" y="716267"/>
              <a:chExt cx="998400" cy="487200"/>
            </a:xfrm>
          </p:grpSpPr>
          <p:sp>
            <p:nvSpPr>
              <p:cNvPr id="643" name="Google Shape;643;p5"/>
              <p:cNvSpPr/>
              <p:nvPr/>
            </p:nvSpPr>
            <p:spPr>
              <a:xfrm>
                <a:off x="202596" y="72211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44" name="Google Shape;644;p5"/>
              <p:cNvSpPr txBox="1"/>
              <p:nvPr/>
            </p:nvSpPr>
            <p:spPr>
              <a:xfrm>
                <a:off x="197196" y="716267"/>
                <a:ext cx="998400" cy="487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Strategy &amp; Planning</a:t>
                </a:r>
                <a:endParaRPr sz="900" b="0" i="0" u="none" strike="noStrike" cap="none">
                  <a:solidFill>
                    <a:srgbClr val="000000"/>
                  </a:solidFill>
                  <a:latin typeface="Public Sans"/>
                  <a:ea typeface="Public Sans"/>
                  <a:cs typeface="Public Sans"/>
                  <a:sym typeface="Public Sans"/>
                </a:endParaRPr>
              </a:p>
            </p:txBody>
          </p:sp>
        </p:grpSp>
      </p:grpSp>
      <p:grpSp>
        <p:nvGrpSpPr>
          <p:cNvPr id="645" name="Google Shape;645;p5"/>
          <p:cNvGrpSpPr/>
          <p:nvPr/>
        </p:nvGrpSpPr>
        <p:grpSpPr>
          <a:xfrm>
            <a:off x="2186736" y="666209"/>
            <a:ext cx="1457973" cy="1634682"/>
            <a:chOff x="2070111" y="666209"/>
            <a:chExt cx="1457973" cy="1634682"/>
          </a:xfrm>
        </p:grpSpPr>
        <p:sp>
          <p:nvSpPr>
            <p:cNvPr id="646" name="Google Shape;646;p5"/>
            <p:cNvSpPr txBox="1"/>
            <p:nvPr/>
          </p:nvSpPr>
          <p:spPr>
            <a:xfrm>
              <a:off x="2304384" y="1962191"/>
              <a:ext cx="12237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Testing</a:t>
              </a:r>
              <a:endParaRPr sz="1400" b="0" i="0" u="none" strike="noStrike" cap="none">
                <a:solidFill>
                  <a:srgbClr val="000000"/>
                </a:solidFill>
                <a:latin typeface="Public Sans"/>
                <a:ea typeface="Public Sans"/>
                <a:cs typeface="Public Sans"/>
                <a:sym typeface="Public Sans"/>
              </a:endParaRPr>
            </a:p>
          </p:txBody>
        </p:sp>
        <p:sp>
          <p:nvSpPr>
            <p:cNvPr id="647" name="Google Shape;647;p5"/>
            <p:cNvSpPr txBox="1"/>
            <p:nvPr/>
          </p:nvSpPr>
          <p:spPr>
            <a:xfrm>
              <a:off x="2304384" y="1238266"/>
              <a:ext cx="12237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Design &amp; Development</a:t>
              </a:r>
              <a:endParaRPr sz="1400" b="0" i="0" u="none" strike="noStrike" cap="none">
                <a:solidFill>
                  <a:schemeClr val="lt1"/>
                </a:solidFill>
                <a:latin typeface="Public Sans"/>
                <a:ea typeface="Public Sans"/>
                <a:cs typeface="Public Sans"/>
                <a:sym typeface="Public Sans"/>
              </a:endParaRPr>
            </a:p>
          </p:txBody>
        </p:sp>
        <p:sp>
          <p:nvSpPr>
            <p:cNvPr id="648" name="Google Shape;648;p5"/>
            <p:cNvSpPr txBox="1"/>
            <p:nvPr/>
          </p:nvSpPr>
          <p:spPr>
            <a:xfrm>
              <a:off x="2304384" y="1640129"/>
              <a:ext cx="1223700" cy="215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System Integration</a:t>
              </a:r>
              <a:endParaRPr sz="1400" b="0" i="0" u="none" strike="noStrike" cap="none">
                <a:solidFill>
                  <a:schemeClr val="lt1"/>
                </a:solidFill>
                <a:latin typeface="Public Sans"/>
                <a:ea typeface="Public Sans"/>
                <a:cs typeface="Public Sans"/>
                <a:sym typeface="Public Sans"/>
              </a:endParaRPr>
            </a:p>
          </p:txBody>
        </p:sp>
        <p:sp>
          <p:nvSpPr>
            <p:cNvPr id="649" name="Google Shape;649;p5"/>
            <p:cNvSpPr/>
            <p:nvPr/>
          </p:nvSpPr>
          <p:spPr>
            <a:xfrm>
              <a:off x="2165761" y="1053316"/>
              <a:ext cx="1374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50" name="Google Shape;650;p5"/>
            <p:cNvSpPr/>
            <p:nvPr/>
          </p:nvSpPr>
          <p:spPr>
            <a:xfrm>
              <a:off x="2165761" y="1053316"/>
              <a:ext cx="137400" cy="7113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51" name="Google Shape;651;p5"/>
            <p:cNvSpPr/>
            <p:nvPr/>
          </p:nvSpPr>
          <p:spPr>
            <a:xfrm>
              <a:off x="2165761" y="1053316"/>
              <a:ext cx="137400" cy="108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652" name="Google Shape;652;p5"/>
            <p:cNvGrpSpPr/>
            <p:nvPr/>
          </p:nvGrpSpPr>
          <p:grpSpPr>
            <a:xfrm>
              <a:off x="2070111" y="666209"/>
              <a:ext cx="987600" cy="475500"/>
              <a:chOff x="3254525" y="754817"/>
              <a:chExt cx="987600" cy="475500"/>
            </a:xfrm>
          </p:grpSpPr>
          <p:sp>
            <p:nvSpPr>
              <p:cNvPr id="653" name="Google Shape;653;p5"/>
              <p:cNvSpPr/>
              <p:nvPr/>
            </p:nvSpPr>
            <p:spPr>
              <a:xfrm>
                <a:off x="3254525" y="75481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54" name="Google Shape;654;p5"/>
              <p:cNvSpPr txBox="1"/>
              <p:nvPr/>
            </p:nvSpPr>
            <p:spPr>
              <a:xfrm>
                <a:off x="3254525" y="754817"/>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Development</a:t>
                </a:r>
                <a:endParaRPr sz="900" b="1" i="0" u="none" strike="noStrike" cap="none">
                  <a:solidFill>
                    <a:schemeClr val="dk1"/>
                  </a:solidFill>
                  <a:latin typeface="Public Sans"/>
                  <a:ea typeface="Public Sans"/>
                  <a:cs typeface="Public Sans"/>
                  <a:sym typeface="Public Sans"/>
                </a:endParaRPr>
              </a:p>
            </p:txBody>
          </p:sp>
        </p:grpSp>
      </p:grpSp>
      <p:grpSp>
        <p:nvGrpSpPr>
          <p:cNvPr id="655" name="Google Shape;655;p5"/>
          <p:cNvGrpSpPr/>
          <p:nvPr/>
        </p:nvGrpSpPr>
        <p:grpSpPr>
          <a:xfrm>
            <a:off x="5791770" y="666209"/>
            <a:ext cx="1304795" cy="2177716"/>
            <a:chOff x="5791770" y="666209"/>
            <a:chExt cx="1304795" cy="2177716"/>
          </a:xfrm>
        </p:grpSpPr>
        <p:sp>
          <p:nvSpPr>
            <p:cNvPr id="656" name="Google Shape;656;p5"/>
            <p:cNvSpPr/>
            <p:nvPr/>
          </p:nvSpPr>
          <p:spPr>
            <a:xfrm>
              <a:off x="5894518" y="1053316"/>
              <a:ext cx="135300" cy="388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57" name="Google Shape;657;p5"/>
            <p:cNvSpPr txBox="1"/>
            <p:nvPr/>
          </p:nvSpPr>
          <p:spPr>
            <a:xfrm>
              <a:off x="6026165" y="2576625"/>
              <a:ext cx="10704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Service Desk</a:t>
              </a:r>
              <a:endParaRPr sz="900" b="0" i="0" u="none" strike="noStrike" cap="none">
                <a:solidFill>
                  <a:schemeClr val="lt1"/>
                </a:solidFill>
                <a:latin typeface="Public Sans"/>
                <a:ea typeface="Public Sans"/>
                <a:cs typeface="Public Sans"/>
                <a:sym typeface="Public Sans"/>
              </a:endParaRPr>
            </a:p>
          </p:txBody>
        </p:sp>
        <p:sp>
          <p:nvSpPr>
            <p:cNvPr id="658" name="Google Shape;658;p5"/>
            <p:cNvSpPr/>
            <p:nvPr/>
          </p:nvSpPr>
          <p:spPr>
            <a:xfrm>
              <a:off x="5894522" y="900916"/>
              <a:ext cx="135300" cy="100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59" name="Google Shape;659;p5"/>
            <p:cNvSpPr txBox="1"/>
            <p:nvPr/>
          </p:nvSpPr>
          <p:spPr>
            <a:xfrm>
              <a:off x="6026165" y="1238266"/>
              <a:ext cx="1070400" cy="388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Application Support</a:t>
              </a:r>
              <a:endParaRPr sz="900" b="0" i="0" u="none" strike="noStrike" cap="none">
                <a:solidFill>
                  <a:schemeClr val="lt1"/>
                </a:solidFill>
                <a:latin typeface="Public Sans"/>
                <a:ea typeface="Public Sans"/>
                <a:cs typeface="Public Sans"/>
                <a:sym typeface="Public Sans"/>
              </a:endParaRPr>
            </a:p>
          </p:txBody>
        </p:sp>
        <p:sp>
          <p:nvSpPr>
            <p:cNvPr id="660" name="Google Shape;660;p5"/>
            <p:cNvSpPr txBox="1"/>
            <p:nvPr/>
          </p:nvSpPr>
          <p:spPr>
            <a:xfrm>
              <a:off x="6026165" y="1764986"/>
              <a:ext cx="10704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Central Print</a:t>
              </a:r>
              <a:endParaRPr sz="1400" b="0" i="0" u="none" strike="noStrike" cap="none">
                <a:solidFill>
                  <a:srgbClr val="000000"/>
                </a:solidFill>
                <a:latin typeface="Public Sans"/>
                <a:ea typeface="Public Sans"/>
                <a:cs typeface="Public Sans"/>
                <a:sym typeface="Public Sans"/>
              </a:endParaRPr>
            </a:p>
          </p:txBody>
        </p:sp>
        <p:sp>
          <p:nvSpPr>
            <p:cNvPr id="661" name="Google Shape;661;p5"/>
            <p:cNvSpPr txBox="1"/>
            <p:nvPr/>
          </p:nvSpPr>
          <p:spPr>
            <a:xfrm>
              <a:off x="6026165" y="2170805"/>
              <a:ext cx="10704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IT Training</a:t>
              </a:r>
              <a:endParaRPr sz="1400" b="0" i="0" u="none" strike="noStrike" cap="none">
                <a:solidFill>
                  <a:srgbClr val="000000"/>
                </a:solidFill>
                <a:latin typeface="Public Sans"/>
                <a:ea typeface="Public Sans"/>
                <a:cs typeface="Public Sans"/>
                <a:sym typeface="Public Sans"/>
              </a:endParaRPr>
            </a:p>
          </p:txBody>
        </p:sp>
        <p:sp>
          <p:nvSpPr>
            <p:cNvPr id="662" name="Google Shape;662;p5"/>
            <p:cNvSpPr/>
            <p:nvPr/>
          </p:nvSpPr>
          <p:spPr>
            <a:xfrm>
              <a:off x="5893997" y="1191591"/>
              <a:ext cx="135300" cy="108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63" name="Google Shape;663;p5"/>
            <p:cNvSpPr/>
            <p:nvPr/>
          </p:nvSpPr>
          <p:spPr>
            <a:xfrm>
              <a:off x="5896097" y="1605041"/>
              <a:ext cx="135300" cy="108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664" name="Google Shape;664;p5"/>
            <p:cNvGrpSpPr/>
            <p:nvPr/>
          </p:nvGrpSpPr>
          <p:grpSpPr>
            <a:xfrm>
              <a:off x="5791770" y="666209"/>
              <a:ext cx="987600" cy="475500"/>
              <a:chOff x="6159398" y="722492"/>
              <a:chExt cx="987600" cy="475500"/>
            </a:xfrm>
          </p:grpSpPr>
          <p:sp>
            <p:nvSpPr>
              <p:cNvPr id="665" name="Google Shape;665;p5"/>
              <p:cNvSpPr/>
              <p:nvPr/>
            </p:nvSpPr>
            <p:spPr>
              <a:xfrm>
                <a:off x="6159398" y="722492"/>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66" name="Google Shape;666;p5"/>
              <p:cNvSpPr txBox="1"/>
              <p:nvPr/>
            </p:nvSpPr>
            <p:spPr>
              <a:xfrm>
                <a:off x="6159398" y="722492"/>
                <a:ext cx="987600" cy="4755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Support</a:t>
                </a:r>
                <a:endParaRPr sz="900" b="1" i="0" u="none" strike="noStrike" cap="none">
                  <a:solidFill>
                    <a:schemeClr val="dk1"/>
                  </a:solidFill>
                  <a:latin typeface="Public Sans"/>
                  <a:ea typeface="Public Sans"/>
                  <a:cs typeface="Public Sans"/>
                  <a:sym typeface="Public Sans"/>
                </a:endParaRPr>
              </a:p>
            </p:txBody>
          </p:sp>
        </p:grpSp>
      </p:grpSp>
      <p:grpSp>
        <p:nvGrpSpPr>
          <p:cNvPr id="667" name="Google Shape;667;p5"/>
          <p:cNvGrpSpPr/>
          <p:nvPr/>
        </p:nvGrpSpPr>
        <p:grpSpPr>
          <a:xfrm>
            <a:off x="4003369" y="666209"/>
            <a:ext cx="1429740" cy="2706341"/>
            <a:chOff x="197196" y="760068"/>
            <a:chExt cx="1429740" cy="2706341"/>
          </a:xfrm>
        </p:grpSpPr>
        <p:sp>
          <p:nvSpPr>
            <p:cNvPr id="668" name="Google Shape;668;p5"/>
            <p:cNvSpPr/>
            <p:nvPr/>
          </p:nvSpPr>
          <p:spPr>
            <a:xfrm>
              <a:off x="292525" y="1147175"/>
              <a:ext cx="1374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69" name="Google Shape;669;p5"/>
            <p:cNvSpPr/>
            <p:nvPr/>
          </p:nvSpPr>
          <p:spPr>
            <a:xfrm>
              <a:off x="292525" y="1176025"/>
              <a:ext cx="137400" cy="82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70" name="Google Shape;670;p5"/>
            <p:cNvSpPr/>
            <p:nvPr/>
          </p:nvSpPr>
          <p:spPr>
            <a:xfrm>
              <a:off x="292525" y="1070975"/>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71" name="Google Shape;671;p5"/>
            <p:cNvSpPr/>
            <p:nvPr/>
          </p:nvSpPr>
          <p:spPr>
            <a:xfrm>
              <a:off x="292525" y="1528151"/>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72" name="Google Shape;672;p5"/>
            <p:cNvSpPr/>
            <p:nvPr/>
          </p:nvSpPr>
          <p:spPr>
            <a:xfrm>
              <a:off x="292525" y="2020673"/>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grpSp>
          <p:nvGrpSpPr>
            <p:cNvPr id="673" name="Google Shape;673;p5"/>
            <p:cNvGrpSpPr/>
            <p:nvPr/>
          </p:nvGrpSpPr>
          <p:grpSpPr>
            <a:xfrm>
              <a:off x="197196" y="760068"/>
              <a:ext cx="1429740" cy="2706341"/>
              <a:chOff x="197196" y="760068"/>
              <a:chExt cx="1429740" cy="2706341"/>
            </a:xfrm>
          </p:grpSpPr>
          <p:sp>
            <p:nvSpPr>
              <p:cNvPr id="674" name="Google Shape;674;p5"/>
              <p:cNvSpPr txBox="1"/>
              <p:nvPr/>
            </p:nvSpPr>
            <p:spPr>
              <a:xfrm>
                <a:off x="457536" y="1784322"/>
                <a:ext cx="11694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Deployment &amp; Administration</a:t>
                </a:r>
                <a:endParaRPr sz="1400" b="0" i="0" u="none" strike="noStrike" cap="none">
                  <a:solidFill>
                    <a:srgbClr val="000000"/>
                  </a:solidFill>
                  <a:latin typeface="Public Sans"/>
                  <a:ea typeface="Public Sans"/>
                  <a:cs typeface="Public Sans"/>
                  <a:sym typeface="Public Sans"/>
                </a:endParaRPr>
              </a:p>
            </p:txBody>
          </p:sp>
          <p:sp>
            <p:nvSpPr>
              <p:cNvPr id="675" name="Google Shape;675;p5"/>
              <p:cNvSpPr txBox="1"/>
              <p:nvPr/>
            </p:nvSpPr>
            <p:spPr>
              <a:xfrm>
                <a:off x="457536" y="3199109"/>
                <a:ext cx="11694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Scheduling</a:t>
                </a:r>
                <a:endParaRPr sz="900" b="0" i="0" u="none" strike="noStrike" cap="none">
                  <a:solidFill>
                    <a:schemeClr val="lt1"/>
                  </a:solidFill>
                  <a:latin typeface="Public Sans"/>
                  <a:ea typeface="Public Sans"/>
                  <a:cs typeface="Public Sans"/>
                  <a:sym typeface="Public Sans"/>
                </a:endParaRPr>
              </a:p>
            </p:txBody>
          </p:sp>
          <p:sp>
            <p:nvSpPr>
              <p:cNvPr id="676" name="Google Shape;676;p5"/>
              <p:cNvSpPr txBox="1"/>
              <p:nvPr/>
            </p:nvSpPr>
            <p:spPr>
              <a:xfrm>
                <a:off x="457536" y="2703709"/>
                <a:ext cx="11694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IT Service Management</a:t>
                </a:r>
                <a:endParaRPr sz="900" b="0" i="0" u="none" strike="noStrike" cap="none">
                  <a:solidFill>
                    <a:schemeClr val="lt1"/>
                  </a:solidFill>
                  <a:latin typeface="Public Sans"/>
                  <a:ea typeface="Public Sans"/>
                  <a:cs typeface="Public Sans"/>
                  <a:sym typeface="Public Sans"/>
                </a:endParaRPr>
              </a:p>
            </p:txBody>
          </p:sp>
          <p:sp>
            <p:nvSpPr>
              <p:cNvPr id="677" name="Google Shape;677;p5"/>
              <p:cNvSpPr txBox="1"/>
              <p:nvPr/>
            </p:nvSpPr>
            <p:spPr>
              <a:xfrm>
                <a:off x="457536" y="2279709"/>
                <a:ext cx="1169400" cy="2673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Event Management</a:t>
                </a:r>
                <a:endParaRPr sz="900" b="0" i="0" u="none" strike="noStrike" cap="none">
                  <a:solidFill>
                    <a:schemeClr val="lt1"/>
                  </a:solidFill>
                  <a:latin typeface="Public Sans"/>
                  <a:ea typeface="Public Sans"/>
                  <a:cs typeface="Public Sans"/>
                  <a:sym typeface="Public Sans"/>
                </a:endParaRPr>
              </a:p>
            </p:txBody>
          </p:sp>
          <p:sp>
            <p:nvSpPr>
              <p:cNvPr id="678" name="Google Shape;678;p5"/>
              <p:cNvSpPr txBox="1"/>
              <p:nvPr/>
            </p:nvSpPr>
            <p:spPr>
              <a:xfrm>
                <a:off x="457536" y="1332134"/>
                <a:ext cx="1169400" cy="2955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Capacity Management</a:t>
                </a:r>
                <a:endParaRPr sz="900" b="0" i="0" u="none" strike="noStrike" cap="none">
                  <a:solidFill>
                    <a:schemeClr val="lt1"/>
                  </a:solidFill>
                  <a:latin typeface="Public Sans"/>
                  <a:ea typeface="Public Sans"/>
                  <a:cs typeface="Public Sans"/>
                  <a:sym typeface="Public Sans"/>
                </a:endParaRPr>
              </a:p>
            </p:txBody>
          </p:sp>
          <p:grpSp>
            <p:nvGrpSpPr>
              <p:cNvPr id="679" name="Google Shape;679;p5"/>
              <p:cNvGrpSpPr/>
              <p:nvPr/>
            </p:nvGrpSpPr>
            <p:grpSpPr>
              <a:xfrm>
                <a:off x="197196" y="760068"/>
                <a:ext cx="998400" cy="487200"/>
                <a:chOff x="197196" y="716267"/>
                <a:chExt cx="998400" cy="487200"/>
              </a:xfrm>
            </p:grpSpPr>
            <p:sp>
              <p:nvSpPr>
                <p:cNvPr id="680" name="Google Shape;680;p5"/>
                <p:cNvSpPr/>
                <p:nvPr/>
              </p:nvSpPr>
              <p:spPr>
                <a:xfrm>
                  <a:off x="202596" y="722117"/>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81" name="Google Shape;681;p5"/>
                <p:cNvSpPr txBox="1"/>
                <p:nvPr/>
              </p:nvSpPr>
              <p:spPr>
                <a:xfrm>
                  <a:off x="197196" y="716267"/>
                  <a:ext cx="998400" cy="487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Operations</a:t>
                  </a:r>
                  <a:endParaRPr sz="900" b="0" i="0" u="none" strike="noStrike" cap="none">
                    <a:solidFill>
                      <a:srgbClr val="000000"/>
                    </a:solidFill>
                    <a:latin typeface="Public Sans"/>
                    <a:ea typeface="Public Sans"/>
                    <a:cs typeface="Public Sans"/>
                    <a:sym typeface="Public Sans"/>
                  </a:endParaRPr>
                </a:p>
              </p:txBody>
            </p:sp>
          </p:grpSp>
        </p:grpSp>
      </p:grpSp>
      <p:grpSp>
        <p:nvGrpSpPr>
          <p:cNvPr id="682" name="Google Shape;682;p5"/>
          <p:cNvGrpSpPr/>
          <p:nvPr/>
        </p:nvGrpSpPr>
        <p:grpSpPr>
          <a:xfrm>
            <a:off x="7455235" y="666209"/>
            <a:ext cx="1458390" cy="4315616"/>
            <a:chOff x="7455235" y="666209"/>
            <a:chExt cx="1458390" cy="4315616"/>
          </a:xfrm>
        </p:grpSpPr>
        <p:sp>
          <p:nvSpPr>
            <p:cNvPr id="683" name="Google Shape;683;p5"/>
            <p:cNvSpPr/>
            <p:nvPr/>
          </p:nvSpPr>
          <p:spPr>
            <a:xfrm>
              <a:off x="7551357" y="1053316"/>
              <a:ext cx="137400" cy="3387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84" name="Google Shape;684;p5"/>
            <p:cNvSpPr/>
            <p:nvPr/>
          </p:nvSpPr>
          <p:spPr>
            <a:xfrm>
              <a:off x="7551754" y="1082166"/>
              <a:ext cx="137400" cy="8202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85" name="Google Shape;685;p5"/>
            <p:cNvSpPr/>
            <p:nvPr/>
          </p:nvSpPr>
          <p:spPr>
            <a:xfrm>
              <a:off x="7550564" y="1129516"/>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86" name="Google Shape;686;p5"/>
            <p:cNvSpPr/>
            <p:nvPr/>
          </p:nvSpPr>
          <p:spPr>
            <a:xfrm>
              <a:off x="7552151" y="1662892"/>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87" name="Google Shape;687;p5"/>
            <p:cNvSpPr/>
            <p:nvPr/>
          </p:nvSpPr>
          <p:spPr>
            <a:xfrm>
              <a:off x="7552547" y="2231614"/>
              <a:ext cx="137400" cy="13545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88" name="Google Shape;688;p5"/>
            <p:cNvSpPr/>
            <p:nvPr/>
          </p:nvSpPr>
          <p:spPr>
            <a:xfrm>
              <a:off x="7550961" y="2883943"/>
              <a:ext cx="137400" cy="1320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89" name="Google Shape;689;p5"/>
            <p:cNvSpPr txBox="1"/>
            <p:nvPr/>
          </p:nvSpPr>
          <p:spPr>
            <a:xfrm>
              <a:off x="7744225" y="1859048"/>
              <a:ext cx="11694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Cyber Security &amp; Incident Response</a:t>
              </a:r>
              <a:endParaRPr sz="1400" b="0" i="0" u="none" strike="noStrike" cap="none">
                <a:solidFill>
                  <a:srgbClr val="000000"/>
                </a:solidFill>
                <a:latin typeface="Public Sans"/>
                <a:ea typeface="Public Sans"/>
                <a:cs typeface="Public Sans"/>
                <a:sym typeface="Public Sans"/>
              </a:endParaRPr>
            </a:p>
          </p:txBody>
        </p:sp>
        <p:sp>
          <p:nvSpPr>
            <p:cNvPr id="690" name="Google Shape;690;p5"/>
            <p:cNvSpPr txBox="1"/>
            <p:nvPr/>
          </p:nvSpPr>
          <p:spPr>
            <a:xfrm>
              <a:off x="7744225" y="3451375"/>
              <a:ext cx="11694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Identity &amp; Access Management</a:t>
              </a:r>
              <a:endParaRPr sz="900" b="0" i="0" u="none" strike="noStrike" cap="none">
                <a:solidFill>
                  <a:schemeClr val="lt1"/>
                </a:solidFill>
                <a:latin typeface="Public Sans"/>
                <a:ea typeface="Public Sans"/>
                <a:cs typeface="Public Sans"/>
                <a:sym typeface="Public Sans"/>
              </a:endParaRPr>
            </a:p>
          </p:txBody>
        </p:sp>
        <p:sp>
          <p:nvSpPr>
            <p:cNvPr id="691" name="Google Shape;691;p5"/>
            <p:cNvSpPr txBox="1"/>
            <p:nvPr/>
          </p:nvSpPr>
          <p:spPr>
            <a:xfrm>
              <a:off x="7744225" y="4000450"/>
              <a:ext cx="11694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Security Awareness</a:t>
              </a:r>
              <a:endParaRPr sz="900" b="0" i="0" u="none" strike="noStrike" cap="none">
                <a:solidFill>
                  <a:schemeClr val="lt1"/>
                </a:solidFill>
                <a:latin typeface="Public Sans"/>
                <a:ea typeface="Public Sans"/>
                <a:cs typeface="Public Sans"/>
                <a:sym typeface="Public Sans"/>
              </a:endParaRPr>
            </a:p>
          </p:txBody>
        </p:sp>
        <p:sp>
          <p:nvSpPr>
            <p:cNvPr id="692" name="Google Shape;692;p5"/>
            <p:cNvSpPr txBox="1"/>
            <p:nvPr/>
          </p:nvSpPr>
          <p:spPr>
            <a:xfrm>
              <a:off x="7744225" y="2902300"/>
              <a:ext cx="1169400" cy="3936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Government, Risk &amp; Compliance </a:t>
              </a:r>
              <a:endParaRPr sz="900" b="0" i="0" u="none" strike="noStrike" cap="none">
                <a:solidFill>
                  <a:schemeClr val="lt1"/>
                </a:solidFill>
                <a:latin typeface="Public Sans"/>
                <a:ea typeface="Public Sans"/>
                <a:cs typeface="Public Sans"/>
                <a:sym typeface="Public Sans"/>
              </a:endParaRPr>
            </a:p>
          </p:txBody>
        </p:sp>
        <p:sp>
          <p:nvSpPr>
            <p:cNvPr id="693" name="Google Shape;693;p5"/>
            <p:cNvSpPr txBox="1"/>
            <p:nvPr/>
          </p:nvSpPr>
          <p:spPr>
            <a:xfrm>
              <a:off x="7744225" y="2408125"/>
              <a:ext cx="1169400" cy="3387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Data Privacy &amp; Security</a:t>
              </a:r>
              <a:endParaRPr sz="900" b="0" i="0" u="none" strike="noStrike" cap="none">
                <a:solidFill>
                  <a:schemeClr val="lt1"/>
                </a:solidFill>
                <a:latin typeface="Public Sans"/>
                <a:ea typeface="Public Sans"/>
                <a:cs typeface="Public Sans"/>
                <a:sym typeface="Public Sans"/>
              </a:endParaRPr>
            </a:p>
          </p:txBody>
        </p:sp>
        <p:sp>
          <p:nvSpPr>
            <p:cNvPr id="694" name="Google Shape;694;p5"/>
            <p:cNvSpPr txBox="1"/>
            <p:nvPr/>
          </p:nvSpPr>
          <p:spPr>
            <a:xfrm>
              <a:off x="7744225" y="1216375"/>
              <a:ext cx="1169400" cy="48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Business Continuity &amp; Disaster Recovery</a:t>
              </a:r>
              <a:endParaRPr sz="900" b="0" i="0" u="none" strike="noStrike" cap="none">
                <a:solidFill>
                  <a:schemeClr val="lt1"/>
                </a:solidFill>
                <a:latin typeface="Public Sans"/>
                <a:ea typeface="Public Sans"/>
                <a:cs typeface="Public Sans"/>
                <a:sym typeface="Public Sans"/>
              </a:endParaRPr>
            </a:p>
          </p:txBody>
        </p:sp>
        <p:sp>
          <p:nvSpPr>
            <p:cNvPr id="695" name="Google Shape;695;p5"/>
            <p:cNvSpPr/>
            <p:nvPr/>
          </p:nvSpPr>
          <p:spPr>
            <a:xfrm>
              <a:off x="7460635" y="672059"/>
              <a:ext cx="987600" cy="475500"/>
            </a:xfrm>
            <a:prstGeom prst="roundRect">
              <a:avLst>
                <a:gd name="adj" fmla="val 10000"/>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696" name="Google Shape;696;p5"/>
            <p:cNvSpPr txBox="1"/>
            <p:nvPr/>
          </p:nvSpPr>
          <p:spPr>
            <a:xfrm>
              <a:off x="7455235" y="666209"/>
              <a:ext cx="998400" cy="4872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900" b="1" i="0" u="none" strike="noStrike" cap="none">
                  <a:solidFill>
                    <a:schemeClr val="dk1"/>
                  </a:solidFill>
                  <a:latin typeface="Public Sans"/>
                  <a:ea typeface="Public Sans"/>
                  <a:cs typeface="Public Sans"/>
                  <a:sym typeface="Public Sans"/>
                </a:rPr>
                <a:t>Security &amp; Compliance</a:t>
              </a:r>
              <a:endParaRPr sz="900" b="0" i="0" u="none" strike="noStrike" cap="none">
                <a:solidFill>
                  <a:srgbClr val="000000"/>
                </a:solidFill>
                <a:latin typeface="Public Sans"/>
                <a:ea typeface="Public Sans"/>
                <a:cs typeface="Public Sans"/>
                <a:sym typeface="Public Sans"/>
              </a:endParaRPr>
            </a:p>
          </p:txBody>
        </p:sp>
        <p:sp>
          <p:nvSpPr>
            <p:cNvPr id="697" name="Google Shape;697;p5"/>
            <p:cNvSpPr/>
            <p:nvPr/>
          </p:nvSpPr>
          <p:spPr>
            <a:xfrm>
              <a:off x="7552944" y="3342318"/>
              <a:ext cx="137400" cy="1320900"/>
            </a:xfrm>
            <a:custGeom>
              <a:avLst/>
              <a:gdLst/>
              <a:ahLst/>
              <a:cxnLst/>
              <a:rect l="l" t="t" r="r" b="b"/>
              <a:pathLst>
                <a:path w="120000" h="120000" extrusionOk="0">
                  <a:moveTo>
                    <a:pt x="0" y="0"/>
                  </a:moveTo>
                  <a:lnTo>
                    <a:pt x="0" y="120000"/>
                  </a:lnTo>
                  <a:lnTo>
                    <a:pt x="120000" y="120000"/>
                  </a:lnTo>
                </a:path>
              </a:pathLst>
            </a:custGeom>
            <a:noFill/>
            <a:ln w="12700" cap="flat" cmpd="sng">
              <a:solidFill>
                <a:srgbClr val="003C71"/>
              </a:solidFill>
              <a:prstDash val="solid"/>
              <a:round/>
              <a:headEnd type="none" w="sm" len="sm"/>
              <a:tailEnd type="none" w="sm" len="sm"/>
            </a:ln>
          </p:spPr>
        </p:sp>
        <p:sp>
          <p:nvSpPr>
            <p:cNvPr id="698" name="Google Shape;698;p5"/>
            <p:cNvSpPr txBox="1"/>
            <p:nvPr/>
          </p:nvSpPr>
          <p:spPr>
            <a:xfrm>
              <a:off x="7741900" y="4494625"/>
              <a:ext cx="1169400" cy="487200"/>
            </a:xfrm>
            <a:prstGeom prst="rect">
              <a:avLst/>
            </a:prstGeom>
            <a:noFill/>
            <a:ln>
              <a:noFill/>
            </a:ln>
          </p:spPr>
          <p:txBody>
            <a:bodyPr spcFirstLastPara="1" wrap="square" lIns="17125" tIns="11425" rIns="17125" bIns="11425"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Public Sans"/>
                  <a:ea typeface="Public Sans"/>
                  <a:cs typeface="Public Sans"/>
                  <a:sym typeface="Public Sans"/>
                </a:rPr>
                <a:t>Threat &amp; Vulnerability Management</a:t>
              </a:r>
              <a:endParaRPr sz="900" b="0" i="0" u="none" strike="noStrike" cap="none">
                <a:solidFill>
                  <a:schemeClr val="lt1"/>
                </a:solidFill>
                <a:latin typeface="Public Sans"/>
                <a:ea typeface="Public Sans"/>
                <a:cs typeface="Public Sans"/>
                <a:sym typeface="Public Sans"/>
              </a:endParaRPr>
            </a:p>
          </p:txBody>
        </p:sp>
      </p:gr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BM Council">
  <a:themeElements>
    <a:clrScheme name="TBM Council">
      <a:dk1>
        <a:srgbClr val="1E1F21"/>
      </a:dk1>
      <a:lt1>
        <a:srgbClr val="FFFFFF"/>
      </a:lt1>
      <a:dk2>
        <a:srgbClr val="22424E"/>
      </a:dk2>
      <a:lt2>
        <a:srgbClr val="DEDDDD"/>
      </a:lt2>
      <a:accent1>
        <a:srgbClr val="0D96C9"/>
      </a:accent1>
      <a:accent2>
        <a:srgbClr val="7E848B"/>
      </a:accent2>
      <a:accent3>
        <a:srgbClr val="F89838"/>
      </a:accent3>
      <a:accent4>
        <a:srgbClr val="F26724"/>
      </a:accent4>
      <a:accent5>
        <a:srgbClr val="9CDDF8"/>
      </a:accent5>
      <a:accent6>
        <a:srgbClr val="7DBA41"/>
      </a:accent6>
      <a:hlink>
        <a:srgbClr val="0D96C9"/>
      </a:hlink>
      <a:folHlink>
        <a:srgbClr val="43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7167</Words>
  <Application>Microsoft Office PowerPoint</Application>
  <PresentationFormat>On-screen Show (16:9)</PresentationFormat>
  <Paragraphs>1983</Paragraphs>
  <Slides>42</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Arial Narrow</vt:lpstr>
      <vt:lpstr>Calibri</vt:lpstr>
      <vt:lpstr>Noto Sans Symbols</vt:lpstr>
      <vt:lpstr>Public Sans</vt:lpstr>
      <vt:lpstr>Courier New</vt:lpstr>
      <vt:lpstr>Open Sans</vt:lpstr>
      <vt:lpstr>Century Gothic</vt:lpstr>
      <vt:lpstr>Simple Dark</vt:lpstr>
      <vt:lpstr>TBM Council</vt:lpstr>
      <vt:lpstr>Custom</vt:lpstr>
      <vt:lpstr>Business Service Layer</vt:lpstr>
      <vt:lpstr>Table of Contents</vt:lpstr>
      <vt:lpstr>Document Overview</vt:lpstr>
      <vt:lpstr>TBM Taxonomy v3.0.2 (High Level View)</vt:lpstr>
      <vt:lpstr>Cost Pools</vt:lpstr>
      <vt:lpstr>Towers</vt:lpstr>
      <vt:lpstr>Products &amp; Services</vt:lpstr>
      <vt:lpstr>Business Services - Generic</vt:lpstr>
      <vt:lpstr>Delivery Services</vt:lpstr>
      <vt:lpstr>End User Services</vt:lpstr>
      <vt:lpstr>Infrastructure Services</vt:lpstr>
      <vt:lpstr>Platform Services</vt:lpstr>
      <vt:lpstr>Shared Services</vt:lpstr>
      <vt:lpstr>Business Services - Federal</vt:lpstr>
      <vt:lpstr>Defense &amp; National Security</vt:lpstr>
      <vt:lpstr>Diplomacy, Trade, &amp; Assistance</vt:lpstr>
      <vt:lpstr>Economic &amp; Financial</vt:lpstr>
      <vt:lpstr>Education &amp; Workforce</vt:lpstr>
      <vt:lpstr>Energy, General Science, &amp; Technology</vt:lpstr>
      <vt:lpstr>Health &amp; Well-Being</vt:lpstr>
      <vt:lpstr>Law &amp; Justice</vt:lpstr>
      <vt:lpstr>Natural Resources, Environment, &amp; Agriculture</vt:lpstr>
      <vt:lpstr>Transport &amp; Space</vt:lpstr>
      <vt:lpstr>Business Services – Federal: General Government</vt:lpstr>
      <vt:lpstr>General Government: Federal</vt:lpstr>
      <vt:lpstr>General Govt: Agency/Shared Services</vt:lpstr>
      <vt:lpstr>Agency Mission</vt:lpstr>
      <vt:lpstr>TBM Council Format Products &amp; Services</vt:lpstr>
      <vt:lpstr>Business Capabilities – Products and Services (v3.0)</vt:lpstr>
      <vt:lpstr>Business Services – Energy, Science &amp; Technology and Natural Resources, Environment &amp; Agriculture</vt:lpstr>
      <vt:lpstr>Business Services – Health &amp; Well-Being and Law &amp; Justice</vt:lpstr>
      <vt:lpstr>Business Services – Defense &amp; National Security and Diplomacy, Trade &amp; Assistance</vt:lpstr>
      <vt:lpstr>Business Services – Education &amp; Workforce, Economic &amp; Financial and Transport &amp; Space</vt:lpstr>
      <vt:lpstr>Business Services – General Government and Agency Shared Services</vt:lpstr>
      <vt:lpstr>Business Services – Generic Company</vt:lpstr>
      <vt:lpstr>End User Services</vt:lpstr>
      <vt:lpstr>Delivery Services</vt:lpstr>
      <vt:lpstr>Infrastructure Services</vt:lpstr>
      <vt:lpstr>Platform Services</vt:lpstr>
      <vt:lpstr>Infrastructure Services</vt:lpstr>
      <vt:lpstr>Business Capabilities – Products and Services (v3.0)</vt:lpstr>
      <vt:lpstr>Business Services – State Government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Service Layer</dc:title>
  <dc:creator>Nicolas Ojeda</dc:creator>
  <cp:lastModifiedBy>Mina Han</cp:lastModifiedBy>
  <cp:revision>6</cp:revision>
  <dcterms:modified xsi:type="dcterms:W3CDTF">2021-03-17T17:38:49Z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0x010100D3A7139B2CA76042943443C7701F25C4</vt:lpwstr>
  </property>
</Properties>
</file>