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68" r:id="rId5"/>
    <p:sldMasterId id="2147484010" r:id="rId6"/>
    <p:sldMasterId id="2147484038" r:id="rId7"/>
  </p:sldMasterIdLst>
  <p:notesMasterIdLst>
    <p:notesMasterId r:id="rId29"/>
  </p:notesMasterIdLst>
  <p:handoutMasterIdLst>
    <p:handoutMasterId r:id="rId30"/>
  </p:handoutMasterIdLst>
  <p:sldIdLst>
    <p:sldId id="431" r:id="rId8"/>
    <p:sldId id="1281" r:id="rId9"/>
    <p:sldId id="723" r:id="rId10"/>
    <p:sldId id="724" r:id="rId11"/>
    <p:sldId id="695" r:id="rId12"/>
    <p:sldId id="1300" r:id="rId13"/>
    <p:sldId id="725" r:id="rId14"/>
    <p:sldId id="701" r:id="rId15"/>
    <p:sldId id="733" r:id="rId16"/>
    <p:sldId id="707" r:id="rId17"/>
    <p:sldId id="729" r:id="rId18"/>
    <p:sldId id="732" r:id="rId19"/>
    <p:sldId id="728" r:id="rId20"/>
    <p:sldId id="731" r:id="rId21"/>
    <p:sldId id="706" r:id="rId22"/>
    <p:sldId id="736" r:id="rId23"/>
    <p:sldId id="739" r:id="rId24"/>
    <p:sldId id="737" r:id="rId25"/>
    <p:sldId id="738" r:id="rId26"/>
    <p:sldId id="735" r:id="rId27"/>
    <p:sldId id="734" r:id="rId28"/>
  </p:sldIdLst>
  <p:sldSz cx="9144000" cy="5143500" type="screen16x9"/>
  <p:notesSz cx="7077075" cy="9051925"/>
  <p:defaultTextStyle>
    <a:defPPr>
      <a:defRPr lang="en-US"/>
    </a:defPPr>
    <a:lvl1pPr algn="l" rtl="0" fontAlgn="base">
      <a:spcBef>
        <a:spcPct val="0"/>
      </a:spcBef>
      <a:spcAft>
        <a:spcPct val="0"/>
      </a:spcAft>
      <a:defRPr kern="1200">
        <a:solidFill>
          <a:schemeClr val="tx1"/>
        </a:solidFill>
        <a:latin typeface="+mn-lt"/>
        <a:ea typeface="+mn-ea"/>
        <a:cs typeface="+mn-cs"/>
      </a:defRPr>
    </a:lvl1pPr>
    <a:lvl2pPr marL="456835" algn="l" rtl="0" fontAlgn="base">
      <a:spcBef>
        <a:spcPct val="0"/>
      </a:spcBef>
      <a:spcAft>
        <a:spcPct val="0"/>
      </a:spcAft>
      <a:defRPr kern="1200">
        <a:solidFill>
          <a:schemeClr val="tx1"/>
        </a:solidFill>
        <a:latin typeface="+mn-lt"/>
        <a:ea typeface="+mn-ea"/>
        <a:cs typeface="+mn-cs"/>
      </a:defRPr>
    </a:lvl2pPr>
    <a:lvl3pPr marL="913670" algn="l" rtl="0" fontAlgn="base">
      <a:spcBef>
        <a:spcPct val="0"/>
      </a:spcBef>
      <a:spcAft>
        <a:spcPct val="0"/>
      </a:spcAft>
      <a:defRPr kern="1200">
        <a:solidFill>
          <a:schemeClr val="tx1"/>
        </a:solidFill>
        <a:latin typeface="+mn-lt"/>
        <a:ea typeface="+mn-ea"/>
        <a:cs typeface="+mn-cs"/>
      </a:defRPr>
    </a:lvl3pPr>
    <a:lvl4pPr marL="1370505" algn="l" rtl="0" fontAlgn="base">
      <a:spcBef>
        <a:spcPct val="0"/>
      </a:spcBef>
      <a:spcAft>
        <a:spcPct val="0"/>
      </a:spcAft>
      <a:defRPr kern="1200">
        <a:solidFill>
          <a:schemeClr val="tx1"/>
        </a:solidFill>
        <a:latin typeface="+mn-lt"/>
        <a:ea typeface="+mn-ea"/>
        <a:cs typeface="+mn-cs"/>
      </a:defRPr>
    </a:lvl4pPr>
    <a:lvl5pPr marL="1827336" algn="l" rtl="0" fontAlgn="base">
      <a:spcBef>
        <a:spcPct val="0"/>
      </a:spcBef>
      <a:spcAft>
        <a:spcPct val="0"/>
      </a:spcAft>
      <a:defRPr kern="1200">
        <a:solidFill>
          <a:schemeClr val="tx1"/>
        </a:solidFill>
        <a:latin typeface="+mn-lt"/>
        <a:ea typeface="+mn-ea"/>
        <a:cs typeface="+mn-cs"/>
      </a:defRPr>
    </a:lvl5pPr>
    <a:lvl6pPr marL="2284166" algn="l" defTabSz="913670" rtl="0" eaLnBrk="1" latinLnBrk="0" hangingPunct="1">
      <a:defRPr kern="1200">
        <a:solidFill>
          <a:schemeClr val="tx1"/>
        </a:solidFill>
        <a:latin typeface="+mn-lt"/>
        <a:ea typeface="+mn-ea"/>
        <a:cs typeface="+mn-cs"/>
      </a:defRPr>
    </a:lvl6pPr>
    <a:lvl7pPr marL="2741009" algn="l" defTabSz="913670" rtl="0" eaLnBrk="1" latinLnBrk="0" hangingPunct="1">
      <a:defRPr kern="1200">
        <a:solidFill>
          <a:schemeClr val="tx1"/>
        </a:solidFill>
        <a:latin typeface="+mn-lt"/>
        <a:ea typeface="+mn-ea"/>
        <a:cs typeface="+mn-cs"/>
      </a:defRPr>
    </a:lvl7pPr>
    <a:lvl8pPr marL="3197838" algn="l" defTabSz="913670" rtl="0" eaLnBrk="1" latinLnBrk="0" hangingPunct="1">
      <a:defRPr kern="1200">
        <a:solidFill>
          <a:schemeClr val="tx1"/>
        </a:solidFill>
        <a:latin typeface="+mn-lt"/>
        <a:ea typeface="+mn-ea"/>
        <a:cs typeface="+mn-cs"/>
      </a:defRPr>
    </a:lvl8pPr>
    <a:lvl9pPr marL="3654669" algn="l" defTabSz="913670" rtl="0" eaLnBrk="1" latinLnBrk="0" hangingPunct="1">
      <a:defRPr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 Young (Zum Communications)" initials="JY(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5D1"/>
    <a:srgbClr val="23434D"/>
    <a:srgbClr val="FFFFFF"/>
    <a:srgbClr val="5395C9"/>
    <a:srgbClr val="FFCC66"/>
    <a:srgbClr val="000000"/>
    <a:srgbClr val="434C57"/>
    <a:srgbClr val="A4A5A9"/>
    <a:srgbClr val="CFD1D4"/>
    <a:srgbClr val="575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6A639A-1315-4925-A9F9-0ACB125E9685}">
  <a:tblStyle styleId="{B482DE17-1FC4-41D7-B2E8-05BAB7828703}"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solidFill>
            <a:schemeClr val="accent2">
              <a:alpha val="25000"/>
            </a:schemeClr>
          </a:solidFill>
        </a:fill>
      </a:tcStyle>
    </a:band1V>
    <a:band2V>
      <a:tcTxStyle b="off" i="off">
        <a:fontRef idx="minor"/>
        <a:schemeClr val="tx1"/>
      </a:tcTxStyle>
      <a:tcStyle>
        <a:tcBdr/>
        <a:fill>
          <a:noFill/>
        </a:fill>
      </a:tcStyle>
    </a:band2V>
    <a:firstCol>
      <a:tcTxStyle b="on" i="off">
        <a:fontRef idx="minor"/>
        <a:schemeClr val="accent1"/>
      </a:tcTxStyle>
      <a:tcStyle>
        <a:tcBdr/>
        <a:fill>
          <a:noFill/>
        </a:fill>
      </a:tcStyle>
    </a:firstCol>
    <a:lastRow>
      <a:tcTxStyle b="on" i="off">
        <a:fontRef idx="minor"/>
        <a:schemeClr val="lt2"/>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solidFill>
            <a:schemeClr val="dk1"/>
          </a:solidFill>
        </a:fill>
      </a:tcStyle>
    </a:lastRow>
    <a:firstRow>
      <a:tcTxStyle b="on" i="off">
        <a:fontRef idx="minor"/>
        <a:schemeClr val="tx1"/>
      </a:tcTxStyle>
      <a:tcStyle>
        <a:tcBdr>
          <a:left>
            <a:ln>
              <a:noFill/>
            </a:ln>
          </a:left>
          <a:right>
            <a:ln>
              <a:noFill/>
            </a:ln>
          </a:right>
          <a:top>
            <a:ln>
              <a:noFill/>
            </a:ln>
          </a:top>
          <a:bottom>
            <a:ln w="25400" cap="flat" cmpd="sng" algn="ctr">
              <a:solidFill>
                <a:schemeClr val="accent1"/>
              </a:solidFill>
              <a:prstDash val="solid"/>
            </a:ln>
          </a:bottom>
          <a:insideH>
            <a:ln>
              <a:noFill/>
            </a:ln>
          </a:insideH>
          <a:insideV>
            <a:ln>
              <a:noFill/>
            </a:ln>
          </a:insideV>
          <a:tl2br>
            <a:ln>
              <a:noFill/>
            </a:ln>
          </a:tl2br>
          <a:tr2bl>
            <a:ln>
              <a:noFill/>
            </a:ln>
          </a:tr2bl>
        </a:tcBdr>
        <a:fill>
          <a:noFill/>
        </a:fill>
      </a:tcStyle>
    </a:firstRow>
  </a:tblStyle>
  <a:tblStyle styleId="{416A639A-1315-4925-A9F9-0ACB125E9685}" styleName="Custom Table Style 2">
    <a:tblBg>
      <a:effect>
        <a:effectLst/>
      </a:effect>
    </a:tblBg>
    <a:wholeTbl>
      <a:tcTxStyle b="off" i="off">
        <a:fontRef idx="minor"/>
        <a:schemeClr val="dk1"/>
      </a:tcTxStyle>
      <a:tcStyle>
        <a:tcBdr>
          <a:left>
            <a:ln>
              <a:noFill/>
            </a:ln>
          </a:left>
          <a:right>
            <a:ln>
              <a:noFill/>
            </a:ln>
          </a:right>
          <a:top>
            <a:ln>
              <a:noFill/>
            </a:ln>
          </a:top>
          <a:bottom>
            <a:ln w="16933" cap="rnd" cmpd="sng" algn="ctr">
              <a:solidFill>
                <a:schemeClr val="accent2"/>
              </a:solidFill>
              <a:prstDash val="sysDot"/>
            </a:ln>
          </a:bottom>
          <a:insideH>
            <a:ln w="16933" cap="rnd" cmpd="sng" algn="ctr">
              <a:solidFill>
                <a:schemeClr val="accent2"/>
              </a:solidFill>
              <a:prstDash val="sysDot"/>
            </a:ln>
          </a:insideH>
          <a:insideV>
            <a:ln>
              <a:noFill/>
            </a:ln>
          </a:insideV>
          <a:tl2br>
            <a:ln>
              <a:noFill/>
            </a:ln>
          </a:tl2br>
          <a:tr2bl>
            <a:ln>
              <a:noFill/>
            </a:ln>
          </a:tr2bl>
        </a:tcBdr>
        <a:fill>
          <a:noFill/>
        </a:fill>
      </a:tcStyle>
    </a:wholeTbl>
    <a:band1H>
      <a:tcTxStyle b="off" i="off">
        <a:fontRef idx="minor"/>
        <a:schemeClr val="tx1"/>
      </a:tcTxStyle>
      <a:tcStyle>
        <a:tcBdr/>
        <a:fill>
          <a:solidFill>
            <a:schemeClr val="accent2">
              <a:alpha val="25000"/>
            </a:schemeClr>
          </a:solidFill>
        </a:fill>
      </a:tcStyle>
    </a:band1H>
    <a:band2H>
      <a:tcTxStyle b="off" i="off">
        <a:fontRef idx="minor"/>
        <a:schemeClr val="tx1"/>
      </a:tcTxStyle>
      <a:tcStyle>
        <a:tcBdr/>
        <a:fill>
          <a:noFill/>
        </a:fill>
      </a:tcStyle>
    </a:band2H>
    <a:firstCol>
      <a:tcTxStyle b="on" i="off">
        <a:fontRef idx="minor"/>
        <a:schemeClr val="lt2"/>
      </a:tcTxStyle>
      <a:tcStyle>
        <a:tcBdr/>
        <a:fill>
          <a:solidFill>
            <a:schemeClr val="dk1">
              <a:shade val="50000"/>
            </a:schemeClr>
          </a:solidFill>
        </a:fill>
      </a:tcStyle>
    </a:firstCol>
    <a:lastRow>
      <a:tcTxStyle b="on" i="off">
        <a:fontRef idx="minor"/>
        <a:schemeClr val="tx1"/>
      </a:tcTxStyle>
      <a:tcStyle>
        <a:tcBdr>
          <a:left>
            <a:ln>
              <a:noFill/>
            </a:ln>
          </a:left>
          <a:right>
            <a:ln>
              <a:noFill/>
            </a:ln>
          </a:right>
          <a:top>
            <a:ln w="38100" cap="flat" cmpd="sng" algn="ctr">
              <a:solidFill>
                <a:schemeClr val="accent1"/>
              </a:solidFill>
              <a:prstDash val="solid"/>
            </a:ln>
          </a:top>
          <a:bottom>
            <a:ln>
              <a:noFill/>
            </a:ln>
          </a:bottom>
          <a:insideH>
            <a:ln>
              <a:noFill/>
            </a:ln>
          </a:insideH>
          <a:insideV>
            <a:ln>
              <a:noFill/>
            </a:ln>
          </a:insideV>
          <a:tl2br>
            <a:ln>
              <a:noFill/>
            </a:ln>
          </a:tl2br>
          <a:tr2bl>
            <a:ln>
              <a:noFill/>
            </a:ln>
          </a:tr2bl>
        </a:tcBdr>
        <a:fill>
          <a:noFill/>
        </a:fill>
      </a:tcStyle>
    </a:lastRow>
    <a:firstRow>
      <a:tcTxStyle b="on" i="off">
        <a:fontRef idx="minor"/>
        <a:schemeClr val="accent1"/>
      </a:tcTxStyle>
      <a:tcStyle>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5" autoAdjust="0"/>
  </p:normalViewPr>
  <p:slideViewPr>
    <p:cSldViewPr snapToGrid="0" snapToObjects="1">
      <p:cViewPr varScale="1">
        <p:scale>
          <a:sx n="141" d="100"/>
          <a:sy n="141" d="100"/>
        </p:scale>
        <p:origin x="702" y="120"/>
      </p:cViewPr>
      <p:guideLst>
        <p:guide orient="horz" pos="1620"/>
        <p:guide pos="2880"/>
      </p:guideLst>
    </p:cSldViewPr>
  </p:slideViewPr>
  <p:outlineViewPr>
    <p:cViewPr>
      <p:scale>
        <a:sx n="33" d="100"/>
        <a:sy n="33" d="100"/>
      </p:scale>
      <p:origin x="0" y="-8736"/>
    </p:cViewPr>
  </p:outlineViewPr>
  <p:notesTextViewPr>
    <p:cViewPr>
      <p:scale>
        <a:sx n="400" d="100"/>
        <a:sy n="400" d="100"/>
      </p:scale>
      <p:origin x="0" y="0"/>
    </p:cViewPr>
  </p:notesTextViewPr>
  <p:sorterViewPr>
    <p:cViewPr varScale="1">
      <p:scale>
        <a:sx n="1" d="1"/>
        <a:sy n="1" d="1"/>
      </p:scale>
      <p:origin x="0" y="0"/>
    </p:cViewPr>
  </p:sorterViewPr>
  <p:notesViewPr>
    <p:cSldViewPr snapToGrid="0" snapToObjects="1">
      <p:cViewPr varScale="1">
        <p:scale>
          <a:sx n="84" d="100"/>
          <a:sy n="84" d="100"/>
        </p:scale>
        <p:origin x="37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Funds</c:v>
                </c:pt>
              </c:strCache>
            </c:strRef>
          </c:tx>
          <c:dPt>
            <c:idx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D317-4C57-8649-7FD350665549}"/>
              </c:ext>
            </c:extLst>
          </c:dPt>
          <c:dPt>
            <c:idx val="1"/>
            <c:bubble3D val="0"/>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D317-4C57-8649-7FD350665549}"/>
              </c:ext>
            </c:extLst>
          </c:dPt>
          <c:dPt>
            <c:idx val="2"/>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5-D317-4C57-8649-7FD350665549}"/>
              </c:ext>
            </c:extLst>
          </c:dPt>
          <c:dPt>
            <c:idx val="3"/>
            <c:bubble3D val="0"/>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7-D317-4C57-8649-7FD350665549}"/>
              </c:ext>
            </c:extLst>
          </c:dPt>
          <c:cat>
            <c:strRef>
              <c:f>Sheet1!$A$2:$A$5</c:f>
              <c:strCache>
                <c:ptCount val="4"/>
                <c:pt idx="0">
                  <c:v>Run</c:v>
                </c:pt>
                <c:pt idx="1">
                  <c:v>Grow</c:v>
                </c:pt>
                <c:pt idx="2">
                  <c:v>Transform</c:v>
                </c:pt>
                <c:pt idx="3">
                  <c:v>Innovation</c:v>
                </c:pt>
              </c:strCache>
            </c:strRef>
          </c:cat>
          <c:val>
            <c:numRef>
              <c:f>Sheet1!$B$2:$B$5</c:f>
              <c:numCache>
                <c:formatCode>0%</c:formatCode>
                <c:ptCount val="4"/>
                <c:pt idx="0">
                  <c:v>0.7</c:v>
                </c:pt>
                <c:pt idx="1">
                  <c:v>0.15</c:v>
                </c:pt>
                <c:pt idx="2">
                  <c:v>0.1</c:v>
                </c:pt>
                <c:pt idx="3">
                  <c:v>0.05</c:v>
                </c:pt>
              </c:numCache>
            </c:numRef>
          </c:val>
          <c:extLst>
            <c:ext xmlns:c16="http://schemas.microsoft.com/office/drawing/2014/chart" uri="{C3380CC4-5D6E-409C-BE32-E72D297353CC}">
              <c16:uniqueId val="{00000008-D317-4C57-8649-7FD35066554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031035514362077"/>
          <c:y val="0.89595684985877211"/>
          <c:w val="0.79937903596805759"/>
          <c:h val="7.0276137888312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b="1">
          <a:latin typeface="Garamond" panose="020204040303010108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Funds</c:v>
                </c:pt>
              </c:strCache>
            </c:strRef>
          </c:tx>
          <c:dPt>
            <c:idx val="0"/>
            <c:bubble3D val="0"/>
            <c:spPr>
              <a:solidFill>
                <a:schemeClr val="accent4">
                  <a:shade val="58000"/>
                </a:schemeClr>
              </a:solidFill>
              <a:ln w="19050">
                <a:solidFill>
                  <a:schemeClr val="lt1"/>
                </a:solidFill>
              </a:ln>
              <a:effectLst/>
            </c:spPr>
            <c:extLst>
              <c:ext xmlns:c16="http://schemas.microsoft.com/office/drawing/2014/chart" uri="{C3380CC4-5D6E-409C-BE32-E72D297353CC}">
                <c16:uniqueId val="{00000001-ACA1-4AF9-BDC7-20DF1F8ED419}"/>
              </c:ext>
            </c:extLst>
          </c:dPt>
          <c:dPt>
            <c:idx val="1"/>
            <c:bubble3D val="0"/>
            <c:spPr>
              <a:solidFill>
                <a:schemeClr val="accent4">
                  <a:shade val="86000"/>
                </a:schemeClr>
              </a:solidFill>
              <a:ln w="19050">
                <a:solidFill>
                  <a:schemeClr val="lt1"/>
                </a:solidFill>
              </a:ln>
              <a:effectLst/>
            </c:spPr>
            <c:extLst>
              <c:ext xmlns:c16="http://schemas.microsoft.com/office/drawing/2014/chart" uri="{C3380CC4-5D6E-409C-BE32-E72D297353CC}">
                <c16:uniqueId val="{00000003-ACA1-4AF9-BDC7-20DF1F8ED419}"/>
              </c:ext>
            </c:extLst>
          </c:dPt>
          <c:dPt>
            <c:idx val="2"/>
            <c:bubble3D val="0"/>
            <c:spPr>
              <a:solidFill>
                <a:schemeClr val="accent4">
                  <a:tint val="86000"/>
                </a:schemeClr>
              </a:solidFill>
              <a:ln w="19050">
                <a:solidFill>
                  <a:schemeClr val="lt1"/>
                </a:solidFill>
              </a:ln>
              <a:effectLst/>
            </c:spPr>
            <c:extLst>
              <c:ext xmlns:c16="http://schemas.microsoft.com/office/drawing/2014/chart" uri="{C3380CC4-5D6E-409C-BE32-E72D297353CC}">
                <c16:uniqueId val="{00000005-ACA1-4AF9-BDC7-20DF1F8ED419}"/>
              </c:ext>
            </c:extLst>
          </c:dPt>
          <c:dPt>
            <c:idx val="3"/>
            <c:bubble3D val="0"/>
            <c:spPr>
              <a:solidFill>
                <a:schemeClr val="accent4">
                  <a:tint val="58000"/>
                </a:schemeClr>
              </a:solidFill>
              <a:ln w="19050">
                <a:solidFill>
                  <a:schemeClr val="lt1"/>
                </a:solidFill>
              </a:ln>
              <a:effectLst/>
            </c:spPr>
            <c:extLst>
              <c:ext xmlns:c16="http://schemas.microsoft.com/office/drawing/2014/chart" uri="{C3380CC4-5D6E-409C-BE32-E72D297353CC}">
                <c16:uniqueId val="{00000007-ACA1-4AF9-BDC7-20DF1F8ED419}"/>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Garamond" panose="02020404030301010803" pitchFamily="18"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BC1</c:v>
                </c:pt>
                <c:pt idx="1">
                  <c:v>BC2</c:v>
                </c:pt>
                <c:pt idx="2">
                  <c:v>BC3</c:v>
                </c:pt>
                <c:pt idx="3">
                  <c:v>Other</c:v>
                </c:pt>
              </c:strCache>
            </c:strRef>
          </c:cat>
          <c:val>
            <c:numRef>
              <c:f>Sheet1!$B$2:$B$5</c:f>
              <c:numCache>
                <c:formatCode>0%</c:formatCode>
                <c:ptCount val="4"/>
                <c:pt idx="0">
                  <c:v>0.3</c:v>
                </c:pt>
                <c:pt idx="1">
                  <c:v>0.35</c:v>
                </c:pt>
                <c:pt idx="2">
                  <c:v>0.15</c:v>
                </c:pt>
                <c:pt idx="3">
                  <c:v>0.15</c:v>
                </c:pt>
              </c:numCache>
            </c:numRef>
          </c:val>
          <c:extLst>
            <c:ext xmlns:c16="http://schemas.microsoft.com/office/drawing/2014/chart" uri="{C3380CC4-5D6E-409C-BE32-E72D297353CC}">
              <c16:uniqueId val="{00000008-ACA1-4AF9-BDC7-20DF1F8ED4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solidFill>
            <a:schemeClr val="tx1"/>
          </a:solidFill>
          <a:latin typeface="Garamond" panose="020204040303010108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23-4621-BBF3-548AC1EBF5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23-4621-BBF3-548AC1EBF5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23-4621-BBF3-548AC1EBF5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23-4621-BBF3-548AC1EBF51D}"/>
              </c:ext>
            </c:extLst>
          </c:dPt>
          <c:cat>
            <c:strRef>
              <c:f>Sheet1!$A$2:$A$4</c:f>
              <c:strCache>
                <c:ptCount val="3"/>
                <c:pt idx="0">
                  <c:v>Run</c:v>
                </c:pt>
                <c:pt idx="1">
                  <c:v>Grow</c:v>
                </c:pt>
                <c:pt idx="2">
                  <c:v>Transform</c:v>
                </c:pt>
              </c:strCache>
            </c:strRef>
          </c:cat>
          <c:val>
            <c:numRef>
              <c:f>Sheet1!$B$2:$B$4</c:f>
              <c:numCache>
                <c:formatCode>0%</c:formatCode>
                <c:ptCount val="3"/>
                <c:pt idx="0">
                  <c:v>0.7</c:v>
                </c:pt>
                <c:pt idx="1">
                  <c:v>0.15</c:v>
                </c:pt>
                <c:pt idx="2">
                  <c:v>0.1</c:v>
                </c:pt>
              </c:numCache>
            </c:numRef>
          </c:val>
          <c:extLst>
            <c:ext xmlns:c16="http://schemas.microsoft.com/office/drawing/2014/chart" uri="{C3380CC4-5D6E-409C-BE32-E72D297353CC}">
              <c16:uniqueId val="{00000008-E923-4621-BBF3-548AC1EBF51D}"/>
            </c:ext>
          </c:extLst>
        </c:ser>
        <c:dLbls>
          <c:showLegendKey val="0"/>
          <c:showVal val="0"/>
          <c:showCatName val="0"/>
          <c:showSerName val="0"/>
          <c:showPercent val="0"/>
          <c:showBubbleSize val="0"/>
          <c:showLeaderLines val="1"/>
        </c:dLbls>
        <c:firstSliceAng val="330"/>
      </c:pieChart>
      <c:spPr>
        <a:noFill/>
        <a:ln>
          <a:noFill/>
        </a:ln>
        <a:effectLst/>
      </c:spPr>
    </c:plotArea>
    <c:legend>
      <c:legendPos val="b"/>
      <c:layout>
        <c:manualLayout>
          <c:xMode val="edge"/>
          <c:yMode val="edge"/>
          <c:x val="0.22996632655725682"/>
          <c:y val="0.86000335771083725"/>
          <c:w val="0.56534534329699193"/>
          <c:h val="6.88064459079230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23" cy="452753"/>
          </a:xfrm>
          <a:prstGeom prst="rect">
            <a:avLst/>
          </a:prstGeom>
        </p:spPr>
        <p:txBody>
          <a:bodyPr vert="horz" lIns="92126" tIns="46063" rIns="92126" bIns="4606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08141" y="0"/>
            <a:ext cx="3067323" cy="452753"/>
          </a:xfrm>
          <a:prstGeom prst="rect">
            <a:avLst/>
          </a:prstGeom>
        </p:spPr>
        <p:txBody>
          <a:bodyPr vert="horz" wrap="square" lIns="92126" tIns="46063" rIns="92126" bIns="46063" numCol="1" anchor="t" anchorCtr="0" compatLnSpc="1">
            <a:prstTxWarp prst="textNoShape">
              <a:avLst/>
            </a:prstTxWarp>
          </a:bodyPr>
          <a:lstStyle>
            <a:lvl1pPr algn="r">
              <a:defRPr sz="1200">
                <a:latin typeface="Calibri" pitchFamily="34" charset="0"/>
              </a:defRPr>
            </a:lvl1pPr>
          </a:lstStyle>
          <a:p>
            <a:pPr>
              <a:defRPr/>
            </a:pPr>
            <a:fld id="{2A52147A-CD42-488D-9276-5A9ED7C5857D}" type="datetimeFigureOut">
              <a:rPr lang="en-US" altLang="en-US"/>
              <a:pPr>
                <a:defRPr/>
              </a:pPr>
              <a:t>4/23/2018</a:t>
            </a:fld>
            <a:endParaRPr lang="en-US" altLang="en-US"/>
          </a:p>
        </p:txBody>
      </p:sp>
      <p:sp>
        <p:nvSpPr>
          <p:cNvPr id="4" name="Footer Placeholder 3"/>
          <p:cNvSpPr>
            <a:spLocks noGrp="1"/>
          </p:cNvSpPr>
          <p:nvPr>
            <p:ph type="ftr" sz="quarter" idx="2"/>
          </p:nvPr>
        </p:nvSpPr>
        <p:spPr>
          <a:xfrm>
            <a:off x="0" y="8597617"/>
            <a:ext cx="3067323" cy="452753"/>
          </a:xfrm>
          <a:prstGeom prst="rect">
            <a:avLst/>
          </a:prstGeom>
        </p:spPr>
        <p:txBody>
          <a:bodyPr vert="horz" lIns="92126" tIns="46063" rIns="92126" bIns="4606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08141" y="8597617"/>
            <a:ext cx="3067323" cy="452753"/>
          </a:xfrm>
          <a:prstGeom prst="rect">
            <a:avLst/>
          </a:prstGeom>
        </p:spPr>
        <p:txBody>
          <a:bodyPr vert="horz" wrap="square" lIns="92126" tIns="46063" rIns="92126" bIns="46063" numCol="1" anchor="b" anchorCtr="0" compatLnSpc="1">
            <a:prstTxWarp prst="textNoShape">
              <a:avLst/>
            </a:prstTxWarp>
          </a:bodyPr>
          <a:lstStyle>
            <a:lvl1pPr algn="r">
              <a:defRPr sz="1200">
                <a:latin typeface="Calibri" pitchFamily="34" charset="0"/>
              </a:defRPr>
            </a:lvl1pPr>
          </a:lstStyle>
          <a:p>
            <a:pPr>
              <a:defRPr/>
            </a:pPr>
            <a:fld id="{30881E5B-5E8C-42C5-A155-152F4DF9EC1A}" type="slidenum">
              <a:rPr lang="en-US" altLang="en-US"/>
              <a:pPr>
                <a:defRPr/>
              </a:pPr>
              <a:t>‹#›</a:t>
            </a:fld>
            <a:endParaRPr lang="en-US" altLang="en-US"/>
          </a:p>
        </p:txBody>
      </p:sp>
    </p:spTree>
    <p:extLst>
      <p:ext uri="{BB962C8B-B14F-4D97-AF65-F5344CB8AC3E}">
        <p14:creationId xmlns:p14="http://schemas.microsoft.com/office/powerpoint/2010/main" val="109306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23" cy="454308"/>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141" y="0"/>
            <a:ext cx="3067323" cy="454308"/>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pitchFamily="34" charset="0"/>
              </a:defRPr>
            </a:lvl1pPr>
          </a:lstStyle>
          <a:p>
            <a:pPr>
              <a:defRPr/>
            </a:pPr>
            <a:fld id="{AF45C94E-D0D1-4A10-8044-193E96A09458}" type="datetimeFigureOut">
              <a:rPr lang="en-US" altLang="en-US"/>
              <a:pPr>
                <a:defRPr/>
              </a:pPr>
              <a:t>4/23/2018</a:t>
            </a:fld>
            <a:endParaRPr lang="en-US" altLang="en-US"/>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7225" y="4356376"/>
            <a:ext cx="5662625" cy="3564449"/>
          </a:xfrm>
          <a:prstGeom prst="rect">
            <a:avLst/>
          </a:prstGeom>
        </p:spPr>
        <p:txBody>
          <a:bodyPr vert="horz" lIns="93315" tIns="46657" rIns="93315"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97618"/>
            <a:ext cx="3067323" cy="454308"/>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141" y="8597618"/>
            <a:ext cx="3067323" cy="454308"/>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pitchFamily="34" charset="0"/>
              </a:defRPr>
            </a:lvl1pPr>
          </a:lstStyle>
          <a:p>
            <a:pPr>
              <a:defRPr/>
            </a:pPr>
            <a:fld id="{FF94B2D0-6B4C-48CF-97F2-D65075F67B53}" type="slidenum">
              <a:rPr lang="en-US" altLang="en-US"/>
              <a:pPr>
                <a:defRPr/>
              </a:pPr>
              <a:t>‹#›</a:t>
            </a:fld>
            <a:endParaRPr lang="en-US" altLang="en-US"/>
          </a:p>
        </p:txBody>
      </p:sp>
    </p:spTree>
    <p:extLst>
      <p:ext uri="{BB962C8B-B14F-4D97-AF65-F5344CB8AC3E}">
        <p14:creationId xmlns:p14="http://schemas.microsoft.com/office/powerpoint/2010/main" val="378519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835" algn="l" rtl="0" eaLnBrk="0" fontAlgn="base" hangingPunct="0">
      <a:spcBef>
        <a:spcPct val="30000"/>
      </a:spcBef>
      <a:spcAft>
        <a:spcPct val="0"/>
      </a:spcAft>
      <a:defRPr sz="1200" kern="1200">
        <a:solidFill>
          <a:schemeClr val="tx1"/>
        </a:solidFill>
        <a:latin typeface="+mn-lt"/>
        <a:ea typeface="+mn-ea"/>
        <a:cs typeface="+mn-cs"/>
      </a:defRPr>
    </a:lvl2pPr>
    <a:lvl3pPr marL="913670" algn="l" rtl="0" eaLnBrk="0" fontAlgn="base" hangingPunct="0">
      <a:spcBef>
        <a:spcPct val="30000"/>
      </a:spcBef>
      <a:spcAft>
        <a:spcPct val="0"/>
      </a:spcAft>
      <a:defRPr sz="1200" kern="1200">
        <a:solidFill>
          <a:schemeClr val="tx1"/>
        </a:solidFill>
        <a:latin typeface="+mn-lt"/>
        <a:ea typeface="+mn-ea"/>
        <a:cs typeface="+mn-cs"/>
      </a:defRPr>
    </a:lvl3pPr>
    <a:lvl4pPr marL="1370505" algn="l" rtl="0" eaLnBrk="0" fontAlgn="base" hangingPunct="0">
      <a:spcBef>
        <a:spcPct val="30000"/>
      </a:spcBef>
      <a:spcAft>
        <a:spcPct val="0"/>
      </a:spcAft>
      <a:defRPr sz="1200" kern="1200">
        <a:solidFill>
          <a:schemeClr val="tx1"/>
        </a:solidFill>
        <a:latin typeface="+mn-lt"/>
        <a:ea typeface="+mn-ea"/>
        <a:cs typeface="+mn-cs"/>
      </a:defRPr>
    </a:lvl4pPr>
    <a:lvl5pPr marL="1827336" algn="l" rtl="0" eaLnBrk="0" fontAlgn="base" hangingPunct="0">
      <a:spcBef>
        <a:spcPct val="30000"/>
      </a:spcBef>
      <a:spcAft>
        <a:spcPct val="0"/>
      </a:spcAft>
      <a:defRPr sz="1200" kern="1200">
        <a:solidFill>
          <a:schemeClr val="tx1"/>
        </a:solidFill>
        <a:latin typeface="+mn-lt"/>
        <a:ea typeface="+mn-ea"/>
        <a:cs typeface="+mn-cs"/>
      </a:defRPr>
    </a:lvl5pPr>
    <a:lvl6pPr marL="2284166" algn="l" defTabSz="913670" rtl="0" eaLnBrk="1" latinLnBrk="0" hangingPunct="1">
      <a:defRPr sz="1200" kern="1200">
        <a:solidFill>
          <a:schemeClr val="tx1"/>
        </a:solidFill>
        <a:latin typeface="+mn-lt"/>
        <a:ea typeface="+mn-ea"/>
        <a:cs typeface="+mn-cs"/>
      </a:defRPr>
    </a:lvl6pPr>
    <a:lvl7pPr marL="2741009" algn="l" defTabSz="913670" rtl="0" eaLnBrk="1" latinLnBrk="0" hangingPunct="1">
      <a:defRPr sz="1200" kern="1200">
        <a:solidFill>
          <a:schemeClr val="tx1"/>
        </a:solidFill>
        <a:latin typeface="+mn-lt"/>
        <a:ea typeface="+mn-ea"/>
        <a:cs typeface="+mn-cs"/>
      </a:defRPr>
    </a:lvl7pPr>
    <a:lvl8pPr marL="3197838" algn="l" defTabSz="913670" rtl="0" eaLnBrk="1" latinLnBrk="0" hangingPunct="1">
      <a:defRPr sz="1200" kern="1200">
        <a:solidFill>
          <a:schemeClr val="tx1"/>
        </a:solidFill>
        <a:latin typeface="+mn-lt"/>
        <a:ea typeface="+mn-ea"/>
        <a:cs typeface="+mn-cs"/>
      </a:defRPr>
    </a:lvl8pPr>
    <a:lvl9pPr marL="3654669" algn="l" defTabSz="9136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1131888"/>
            <a:ext cx="5429250" cy="3054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94B2D0-6B4C-48CF-97F2-D65075F67B53}" type="slidenum">
              <a:rPr lang="en-US" altLang="en-US" smtClean="0"/>
              <a:pPr>
                <a:defRPr/>
              </a:pPr>
              <a:t>0</a:t>
            </a:fld>
            <a:endParaRPr lang="en-US" altLang="en-US"/>
          </a:p>
        </p:txBody>
      </p:sp>
    </p:spTree>
    <p:extLst>
      <p:ext uri="{BB962C8B-B14F-4D97-AF65-F5344CB8AC3E}">
        <p14:creationId xmlns:p14="http://schemas.microsoft.com/office/powerpoint/2010/main" val="197858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94B2D0-6B4C-48CF-97F2-D65075F67B53}" type="slidenum">
              <a:rPr lang="en-US" altLang="en-US" smtClean="0"/>
              <a:pPr>
                <a:defRPr/>
              </a:pPr>
              <a:t>2</a:t>
            </a:fld>
            <a:endParaRPr lang="en-US" altLang="en-US"/>
          </a:p>
        </p:txBody>
      </p:sp>
    </p:spTree>
    <p:extLst>
      <p:ext uri="{BB962C8B-B14F-4D97-AF65-F5344CB8AC3E}">
        <p14:creationId xmlns:p14="http://schemas.microsoft.com/office/powerpoint/2010/main" val="373718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25475"/>
            <a:ext cx="6648450" cy="3740150"/>
          </a:xfrm>
        </p:spPr>
      </p:sp>
      <p:sp>
        <p:nvSpPr>
          <p:cNvPr id="3" name="Notes Placeholder 2"/>
          <p:cNvSpPr>
            <a:spLocks noGrp="1"/>
          </p:cNvSpPr>
          <p:nvPr>
            <p:ph type="body" idx="1"/>
          </p:nvPr>
        </p:nvSpPr>
        <p:spPr/>
        <p:txBody>
          <a:bodyPr/>
          <a:lstStyle/>
          <a:p>
            <a:pPr marL="177547" indent="-177547" defTabSz="946916">
              <a:defRPr/>
            </a:pPr>
            <a:r>
              <a:rPr lang="en-US" b="1" dirty="0"/>
              <a:t>Lecture: </a:t>
            </a:r>
            <a:r>
              <a:rPr lang="en-US" dirty="0"/>
              <a:t>There are four types of value conversations that have been described by the TBM framework. They are:</a:t>
            </a:r>
          </a:p>
          <a:p>
            <a:pPr marL="177547" indent="-177547" defTabSz="946916">
              <a:defRPr/>
            </a:pPr>
            <a:endParaRPr lang="en-US" dirty="0"/>
          </a:p>
          <a:p>
            <a:pPr marL="177547" indent="-177547" defTabSz="946916">
              <a:defRPr/>
            </a:pPr>
            <a:r>
              <a:rPr lang="en-US" b="1" dirty="0"/>
              <a:t>(Click) Cost for Performance</a:t>
            </a:r>
            <a:r>
              <a:rPr lang="en-US" dirty="0"/>
              <a:t>: </a:t>
            </a:r>
          </a:p>
          <a:p>
            <a:pPr marL="419208" lvl="1" indent="-177547" defTabSz="946916">
              <a:buSzTx/>
              <a:defRPr/>
            </a:pPr>
            <a:r>
              <a:rPr lang="en-US" dirty="0"/>
              <a:t>These conversations help ensure that technology is being delivered efficiently to the business. </a:t>
            </a:r>
          </a:p>
          <a:p>
            <a:pPr marL="419208" lvl="1" indent="-177547" defTabSz="946916">
              <a:buSzTx/>
              <a:defRPr/>
            </a:pPr>
            <a:r>
              <a:rPr lang="en-US" dirty="0"/>
              <a:t>They enable technology leaders to measure and improve efficiency and demonstrate that the services and technologies they provide are in line with alternatives, such as cloud options, industry peers or other internal providers. </a:t>
            </a:r>
          </a:p>
          <a:p>
            <a:pPr marL="419208" lvl="1" indent="-177547" defTabSz="946916">
              <a:buSzTx/>
              <a:defRPr/>
            </a:pPr>
            <a:r>
              <a:rPr lang="en-US" dirty="0"/>
              <a:t>Involve tradeoffs (e.g., reducing spare capacity to cut costs) and rooting out waste or unnecessary levels of quality. </a:t>
            </a:r>
          </a:p>
          <a:p>
            <a:pPr marL="419208" lvl="1" indent="-177547" defTabSz="946916">
              <a:buSzTx/>
              <a:defRPr/>
            </a:pPr>
            <a:r>
              <a:rPr lang="en-US" dirty="0"/>
              <a:t>Driven by initiatives such as virtualization, modernization, renegotiating contracts, labor arbitrage, and by insight hunting (searching for and reducing inefficiencies). </a:t>
            </a:r>
          </a:p>
          <a:p>
            <a:pPr marL="177547" indent="-177547" defTabSz="946916">
              <a:defRPr/>
            </a:pPr>
            <a:endParaRPr lang="en-US" b="1" dirty="0"/>
          </a:p>
          <a:p>
            <a:pPr marL="177547" indent="-177547" defTabSz="946916">
              <a:defRPr/>
            </a:pPr>
            <a:r>
              <a:rPr lang="en-US" b="1" dirty="0"/>
              <a:t>(Click) Business-Aligned Portfolio</a:t>
            </a:r>
            <a:r>
              <a:rPr lang="en-US" dirty="0"/>
              <a:t>: </a:t>
            </a:r>
          </a:p>
          <a:p>
            <a:pPr marL="419208" lvl="1" indent="-177547" defTabSz="946916">
              <a:buSzTx/>
              <a:defRPr/>
            </a:pPr>
            <a:r>
              <a:rPr lang="en-US" dirty="0"/>
              <a:t>These help ensure that the </a:t>
            </a:r>
            <a:r>
              <a:rPr lang="en-US" i="1" dirty="0"/>
              <a:t>portfolios</a:t>
            </a:r>
            <a:r>
              <a:rPr lang="en-US" dirty="0"/>
              <a:t> of services, projects, vendors, technologies, data centers and other types are optimized to deliver the most value for the level of spending or investment. </a:t>
            </a:r>
          </a:p>
          <a:p>
            <a:pPr marL="419208" lvl="1" indent="-177547" defTabSz="946916">
              <a:buSzTx/>
              <a:defRPr/>
            </a:pPr>
            <a:r>
              <a:rPr lang="en-US" dirty="0"/>
              <a:t>They enable IT to focus its time and resources on the right services, technologies, and providers for the business. </a:t>
            </a:r>
          </a:p>
          <a:p>
            <a:pPr marL="419208" lvl="1" indent="-177547" defTabSz="946916">
              <a:buSzTx/>
              <a:defRPr/>
            </a:pPr>
            <a:r>
              <a:rPr lang="en-US" dirty="0"/>
              <a:t>Involve tradeoffs, namely, the shifting of resources or time between items in each portfolio. </a:t>
            </a:r>
          </a:p>
          <a:p>
            <a:pPr marL="419208" lvl="1" indent="-177547" defTabSz="946916">
              <a:buSzTx/>
              <a:defRPr/>
            </a:pPr>
            <a:r>
              <a:rPr lang="en-US" dirty="0"/>
              <a:t>Driven by initiatives such as rationalization (e.g., </a:t>
            </a:r>
            <a:r>
              <a:rPr lang="en-US" i="1" dirty="0"/>
              <a:t>application</a:t>
            </a:r>
            <a:r>
              <a:rPr lang="en-US" dirty="0"/>
              <a:t> rationalization) and consolidation (e.g., data center consolidation), which help simplify a portfolio. </a:t>
            </a:r>
          </a:p>
          <a:p>
            <a:pPr marL="177547" indent="-177547" defTabSz="946916">
              <a:defRPr/>
            </a:pPr>
            <a:endParaRPr lang="en-US" b="1" dirty="0"/>
          </a:p>
          <a:p>
            <a:pPr marL="177547" indent="-177547" defTabSz="946916">
              <a:defRPr/>
            </a:pPr>
            <a:r>
              <a:rPr lang="en-US" b="1" dirty="0"/>
              <a:t>(Click) Investment in Innovation</a:t>
            </a:r>
            <a:r>
              <a:rPr lang="en-US" dirty="0"/>
              <a:t>: </a:t>
            </a:r>
          </a:p>
          <a:p>
            <a:pPr marL="419208" lvl="1" indent="-177547" defTabSz="946916">
              <a:buSzTx/>
              <a:defRPr/>
            </a:pPr>
            <a:r>
              <a:rPr lang="en-US" dirty="0"/>
              <a:t>These help ensure that the technology organization spends adequate resources on new and enhanced services and on business innovation and that it governs those investments wisely. </a:t>
            </a:r>
          </a:p>
          <a:p>
            <a:pPr marL="419208" lvl="1" indent="-177547" defTabSz="946916">
              <a:buSzTx/>
              <a:defRPr/>
            </a:pPr>
            <a:r>
              <a:rPr lang="en-US" dirty="0"/>
              <a:t>They provide for a more comprehensive oversight of project costs, helping shift to a service-oriented approach to managing investments, funding the innovation program and driving (or justifying) shared investments.</a:t>
            </a:r>
          </a:p>
          <a:p>
            <a:pPr marL="177547" indent="-177547" defTabSz="946916">
              <a:defRPr/>
            </a:pPr>
            <a:endParaRPr lang="en-US" b="1" dirty="0"/>
          </a:p>
          <a:p>
            <a:pPr marL="177547" indent="-177547" defTabSz="946916">
              <a:defRPr/>
            </a:pPr>
            <a:r>
              <a:rPr lang="en-US" b="1" dirty="0"/>
              <a:t>(Click) Enterprise Agility: </a:t>
            </a:r>
          </a:p>
          <a:p>
            <a:pPr marL="419208" lvl="1" indent="-177547" defTabSz="946916">
              <a:buSzTx/>
              <a:defRPr/>
            </a:pPr>
            <a:r>
              <a:rPr lang="en-US" dirty="0"/>
              <a:t>These help ensure the technology organization can respond quickly to changing needs of the business and also help the business respond to market opportunities or threats. </a:t>
            </a:r>
          </a:p>
          <a:p>
            <a:pPr marL="419208" lvl="1" indent="-177547" defTabSz="946916">
              <a:buSzTx/>
              <a:defRPr/>
            </a:pPr>
            <a:r>
              <a:rPr lang="en-US" dirty="0"/>
              <a:t>They enable changes to the existing cost and investment structures to more flexible models, leveraging the cloud, exploiting decentralized IT decisions, and using data to make better decisions faster.</a:t>
            </a:r>
          </a:p>
          <a:p>
            <a:pPr marL="177547" indent="-177547" defTabSz="946916">
              <a:defRPr/>
            </a:pPr>
            <a:endParaRPr lang="en-US" dirty="0"/>
          </a:p>
          <a:p>
            <a:pPr marL="0" indent="0" defTabSz="946916">
              <a:buNone/>
              <a:defRPr/>
            </a:pPr>
            <a:r>
              <a:rPr lang="en-US" dirty="0"/>
              <a:t>The four conversations are positioned to optimize </a:t>
            </a:r>
            <a:r>
              <a:rPr lang="en-US" b="1" dirty="0"/>
              <a:t>run-the-business </a:t>
            </a:r>
            <a:r>
              <a:rPr lang="en-US" dirty="0"/>
              <a:t>(RtB) spending and shift money to </a:t>
            </a:r>
            <a:r>
              <a:rPr lang="en-US" b="1" dirty="0"/>
              <a:t>change-the-business </a:t>
            </a:r>
            <a:r>
              <a:rPr lang="en-US" dirty="0"/>
              <a:t>efforts.</a:t>
            </a:r>
          </a:p>
          <a:p>
            <a:pPr marL="177547" indent="-177547" defTabSz="946916">
              <a:defRPr/>
            </a:pPr>
            <a:endParaRPr lang="en-US" dirty="0"/>
          </a:p>
          <a:p>
            <a:pPr lvl="0"/>
            <a:r>
              <a:rPr lang="en-US" b="1" dirty="0"/>
              <a:t>(Click) Run-the-business: </a:t>
            </a:r>
          </a:p>
          <a:p>
            <a:pPr lvl="1"/>
            <a:r>
              <a:rPr lang="en-US" dirty="0"/>
              <a:t>Refers to spending and investments used for ongoing operations of the business. </a:t>
            </a:r>
          </a:p>
          <a:p>
            <a:pPr lvl="1"/>
            <a:r>
              <a:rPr lang="en-US" dirty="0"/>
              <a:t>May include both operating and </a:t>
            </a:r>
            <a:r>
              <a:rPr lang="en-US" i="1" dirty="0"/>
              <a:t>capital expenditure</a:t>
            </a:r>
            <a:r>
              <a:rPr lang="en-US" dirty="0"/>
              <a:t>s. </a:t>
            </a:r>
          </a:p>
          <a:p>
            <a:pPr lvl="2"/>
            <a:r>
              <a:rPr lang="en-US" dirty="0"/>
              <a:t>Operating expenditures that qualify often include internal and external labor, </a:t>
            </a:r>
            <a:r>
              <a:rPr lang="en-US" i="1" dirty="0"/>
              <a:t>depreciation</a:t>
            </a:r>
            <a:r>
              <a:rPr lang="en-US" dirty="0"/>
              <a:t> and </a:t>
            </a:r>
            <a:r>
              <a:rPr lang="en-US" i="1" dirty="0"/>
              <a:t>amortization</a:t>
            </a:r>
            <a:r>
              <a:rPr lang="en-US" dirty="0"/>
              <a:t> of assets, facilities expenses, utilities, and telecommunication services. </a:t>
            </a:r>
          </a:p>
          <a:p>
            <a:pPr lvl="2"/>
            <a:r>
              <a:rPr lang="en-US" dirty="0"/>
              <a:t>Capital expenditures that qualify hardware refreshes or upgrades that do not qualify as grow- or </a:t>
            </a:r>
            <a:r>
              <a:rPr lang="en-US" i="1" dirty="0"/>
              <a:t>transform-the-business</a:t>
            </a:r>
            <a:r>
              <a:rPr lang="en-US" dirty="0"/>
              <a:t>. </a:t>
            </a:r>
          </a:p>
          <a:p>
            <a:pPr lvl="2"/>
            <a:r>
              <a:rPr lang="en-US" dirty="0"/>
              <a:t>Mostly includes non-discretionary expenditures, although some discretionary expenses such as training and travel may also be run-the-business. </a:t>
            </a:r>
          </a:p>
          <a:p>
            <a:pPr lvl="2"/>
            <a:r>
              <a:rPr lang="en-US" dirty="0"/>
              <a:t>Most mandatory expenditures such as compliance, safety or risk investments are also run-the-business. </a:t>
            </a:r>
          </a:p>
          <a:p>
            <a:pPr lvl="2"/>
            <a:endParaRPr lang="en-US" dirty="0"/>
          </a:p>
          <a:p>
            <a:pPr lvl="0"/>
            <a:r>
              <a:rPr lang="en-US" b="1" dirty="0"/>
              <a:t>(Click) Change-the-Business: </a:t>
            </a:r>
          </a:p>
          <a:p>
            <a:pPr lvl="1"/>
            <a:r>
              <a:rPr lang="en-US" dirty="0"/>
              <a:t>Refers to spending and investments used to grow or transform the business. </a:t>
            </a:r>
          </a:p>
          <a:p>
            <a:pPr lvl="1"/>
            <a:r>
              <a:rPr lang="en-US" dirty="0"/>
              <a:t>May include both operating and </a:t>
            </a:r>
            <a:r>
              <a:rPr lang="en-US" i="1" dirty="0"/>
              <a:t>capital expenditure</a:t>
            </a:r>
            <a:r>
              <a:rPr lang="en-US" dirty="0"/>
              <a:t>s. </a:t>
            </a:r>
          </a:p>
          <a:p>
            <a:pPr lvl="2"/>
            <a:r>
              <a:rPr lang="en-US" dirty="0"/>
              <a:t>Operating expenditures that qualify often include project spending that occurs before capitalization begins and operational resources on services that are categorized as change-the-business. </a:t>
            </a:r>
          </a:p>
          <a:p>
            <a:pPr lvl="2"/>
            <a:r>
              <a:rPr lang="en-US" dirty="0"/>
              <a:t>Capital expenditures that qualify include the purchases and/or development of new assets that directly enable business growth or transformation. </a:t>
            </a:r>
          </a:p>
          <a:p>
            <a:pPr lvl="2"/>
            <a:r>
              <a:rPr lang="en-US" dirty="0"/>
              <a:t>Is a superset of both </a:t>
            </a:r>
            <a:r>
              <a:rPr lang="en-US" i="1" dirty="0"/>
              <a:t>grow-the-business</a:t>
            </a:r>
            <a:r>
              <a:rPr lang="en-US" dirty="0"/>
              <a:t> and </a:t>
            </a:r>
            <a:r>
              <a:rPr lang="en-US" i="1" dirty="0"/>
              <a:t>transform-the-business</a:t>
            </a:r>
            <a:r>
              <a:rPr lang="en-US" dirty="0"/>
              <a:t> classifications. </a:t>
            </a:r>
          </a:p>
          <a:p>
            <a:pPr lvl="2"/>
            <a:r>
              <a:rPr lang="en-US" dirty="0"/>
              <a:t>Is usually comprised of discretionary spending.</a:t>
            </a:r>
          </a:p>
          <a:p>
            <a:pPr lvl="2"/>
            <a:endParaRPr lang="en-US" b="1" dirty="0"/>
          </a:p>
          <a:p>
            <a:pPr lvl="0"/>
            <a:r>
              <a:rPr lang="en-US" sz="1400" b="1" dirty="0"/>
              <a:t>Transition:</a:t>
            </a:r>
            <a:r>
              <a:rPr lang="en-US" sz="1400" dirty="0"/>
              <a:t> Great, so now you know how different value conversations are structured and how they might help run-the-business or change-the-business. But what tools does TBM provide to assist in when and where to have your value conversations?</a:t>
            </a:r>
            <a:endParaRPr lang="en-US" sz="1400" b="1" dirty="0"/>
          </a:p>
        </p:txBody>
      </p:sp>
      <p:sp>
        <p:nvSpPr>
          <p:cNvPr id="7" name="Footer Placeholder 6"/>
          <p:cNvSpPr>
            <a:spLocks noGrp="1"/>
          </p:cNvSpPr>
          <p:nvPr>
            <p:ph type="ftr" sz="quarter" idx="10"/>
          </p:nvPr>
        </p:nvSpPr>
        <p:spPr/>
        <p:txBody>
          <a:bodyPr/>
          <a:lstStyle/>
          <a:p>
            <a:r>
              <a:rPr lang="en-US"/>
              <a:t>© 2017 Technology Business Management Council, Ltd. All Rights Reserved.</a:t>
            </a:r>
            <a:endParaRPr lang="en-US" dirty="0"/>
          </a:p>
        </p:txBody>
      </p:sp>
      <p:sp>
        <p:nvSpPr>
          <p:cNvPr id="8" name="Slide Number Placeholder 7"/>
          <p:cNvSpPr>
            <a:spLocks noGrp="1"/>
          </p:cNvSpPr>
          <p:nvPr>
            <p:ph type="sldNum" sz="quarter" idx="11"/>
          </p:nvPr>
        </p:nvSpPr>
        <p:spPr/>
        <p:txBody>
          <a:bodyPr/>
          <a:lstStyle/>
          <a:p>
            <a:fld id="{120394FA-DB15-4F1F-B2B6-465A9D23EE6C}" type="slidenum">
              <a:rPr lang="en-US" smtClean="0"/>
              <a:pPr/>
              <a:t>5</a:t>
            </a:fld>
            <a:endParaRPr lang="en-US" dirty="0"/>
          </a:p>
        </p:txBody>
      </p:sp>
      <p:sp>
        <p:nvSpPr>
          <p:cNvPr id="9" name="Header Placeholder 8"/>
          <p:cNvSpPr>
            <a:spLocks noGrp="1"/>
          </p:cNvSpPr>
          <p:nvPr>
            <p:ph type="hdr" sz="quarter" idx="12"/>
          </p:nvPr>
        </p:nvSpPr>
        <p:spPr/>
        <p:txBody>
          <a:bodyPr/>
          <a:lstStyle/>
          <a:p>
            <a:pPr>
              <a:defRPr/>
            </a:pPr>
            <a:r>
              <a:rPr lang="en-US"/>
              <a:t>TBM Council Course Template</a:t>
            </a:r>
            <a:endParaRPr lang="en-US" dirty="0"/>
          </a:p>
        </p:txBody>
      </p:sp>
    </p:spTree>
    <p:extLst>
      <p:ext uri="{BB962C8B-B14F-4D97-AF65-F5344CB8AC3E}">
        <p14:creationId xmlns:p14="http://schemas.microsoft.com/office/powerpoint/2010/main" val="254767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94B2D0-6B4C-48CF-97F2-D65075F67B53}" type="slidenum">
              <a:rPr lang="en-US" altLang="en-US" smtClean="0"/>
              <a:pPr>
                <a:defRPr/>
              </a:pPr>
              <a:t>7</a:t>
            </a:fld>
            <a:endParaRPr lang="en-US" altLang="en-US"/>
          </a:p>
        </p:txBody>
      </p:sp>
    </p:spTree>
    <p:extLst>
      <p:ext uri="{BB962C8B-B14F-4D97-AF65-F5344CB8AC3E}">
        <p14:creationId xmlns:p14="http://schemas.microsoft.com/office/powerpoint/2010/main" val="4184257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facebook.com/KPMGUS" TargetMode="External"/><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hyperlink" Target="http://www.youtube.com/user/KPMGMediaChannel" TargetMode="External"/><Relationship Id="rId1" Type="http://schemas.openxmlformats.org/officeDocument/2006/relationships/slideMaster" Target="../slideMasters/slideMaster2.xml"/><Relationship Id="rId6" Type="http://schemas.openxmlformats.org/officeDocument/2006/relationships/hyperlink" Target="http://twitter.com/kpmg_us" TargetMode="Externa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hyperlink" Target="https://plus.google.com/106458718593123764181/posts#106458718593123764181/posts" TargetMode="External"/><Relationship Id="rId4" Type="http://schemas.openxmlformats.org/officeDocument/2006/relationships/hyperlink" Target="http://www.linkedin.com/company/kpmg-us" TargetMode="External"/><Relationship Id="rId9" Type="http://schemas.openxmlformats.org/officeDocument/2006/relationships/image" Target="../media/image11.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5.xml"/><Relationship Id="rId7" Type="http://schemas.openxmlformats.org/officeDocument/2006/relationships/image" Target="../media/image15.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3012560" y="1600201"/>
            <a:ext cx="0" cy="19564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hasCustomPrompt="1"/>
          </p:nvPr>
        </p:nvSpPr>
        <p:spPr>
          <a:xfrm>
            <a:off x="3319206" y="1717507"/>
            <a:ext cx="5594023" cy="464646"/>
          </a:xfrm>
        </p:spPr>
        <p:txBody>
          <a:bodyPr wrap="square" anchor="b" anchorCtr="0">
            <a:spAutoFit/>
          </a:bodyPr>
          <a:lstStyle>
            <a:lvl1pPr>
              <a:defRPr sz="2775" b="1" baseline="0">
                <a:solidFill>
                  <a:schemeClr val="accent1"/>
                </a:solidFill>
              </a:defRPr>
            </a:lvl1pPr>
          </a:lstStyle>
          <a:p>
            <a:r>
              <a:rPr lang="en-US" dirty="0"/>
              <a:t>&lt;Presentation Title Here&gt;</a:t>
            </a:r>
          </a:p>
        </p:txBody>
      </p:sp>
      <p:sp>
        <p:nvSpPr>
          <p:cNvPr id="19" name="Text Placeholder 18"/>
          <p:cNvSpPr>
            <a:spLocks noGrp="1"/>
          </p:cNvSpPr>
          <p:nvPr userDrawn="1">
            <p:ph type="body" sz="quarter" idx="13" hasCustomPrompt="1"/>
          </p:nvPr>
        </p:nvSpPr>
        <p:spPr>
          <a:xfrm>
            <a:off x="3319201" y="2305052"/>
            <a:ext cx="5594024" cy="406400"/>
          </a:xfrm>
          <a:prstGeom prst="rect">
            <a:avLst/>
          </a:prstGeom>
        </p:spPr>
        <p:txBody>
          <a:bodyPr/>
          <a:lstStyle>
            <a:lvl1pPr marL="0" indent="0">
              <a:buNone/>
              <a:defRPr b="1">
                <a:solidFill>
                  <a:schemeClr val="tx2"/>
                </a:solidFill>
              </a:defRPr>
            </a:lvl1pPr>
            <a:lvl2pPr marL="288815" indent="0">
              <a:buNone/>
              <a:defRPr>
                <a:solidFill>
                  <a:schemeClr val="tx1"/>
                </a:solidFill>
              </a:defRPr>
            </a:lvl2pPr>
            <a:lvl3pPr marL="569693" indent="0">
              <a:buNone/>
              <a:defRPr>
                <a:solidFill>
                  <a:schemeClr val="tx1"/>
                </a:solidFill>
              </a:defRPr>
            </a:lvl3pPr>
            <a:lvl4pPr marL="855333" indent="0">
              <a:buNone/>
              <a:defRPr>
                <a:solidFill>
                  <a:schemeClr val="tx1"/>
                </a:solidFill>
              </a:defRPr>
            </a:lvl4pPr>
            <a:lvl5pPr marL="1140972" indent="0">
              <a:buNone/>
              <a:defRPr>
                <a:solidFill>
                  <a:schemeClr val="tx1"/>
                </a:solidFill>
              </a:defRPr>
            </a:lvl5pPr>
          </a:lstStyle>
          <a:p>
            <a:pPr lvl="0"/>
            <a:r>
              <a:rPr lang="en-US" dirty="0"/>
              <a:t>&lt;Presenter Name Here&gt;</a:t>
            </a:r>
          </a:p>
        </p:txBody>
      </p:sp>
      <p:sp>
        <p:nvSpPr>
          <p:cNvPr id="21" name="Text Placeholder 20"/>
          <p:cNvSpPr>
            <a:spLocks noGrp="1"/>
          </p:cNvSpPr>
          <p:nvPr userDrawn="1">
            <p:ph type="body" sz="quarter" idx="14" hasCustomPrompt="1"/>
          </p:nvPr>
        </p:nvSpPr>
        <p:spPr>
          <a:xfrm>
            <a:off x="3318444" y="2711452"/>
            <a:ext cx="5595371" cy="374650"/>
          </a:xfrm>
          <a:prstGeom prst="rect">
            <a:avLst/>
          </a:prstGeom>
        </p:spPr>
        <p:txBody>
          <a:bodyPr>
            <a:normAutofit/>
          </a:bodyPr>
          <a:lstStyle>
            <a:lvl1pPr marL="0" indent="0">
              <a:buNone/>
              <a:defRPr sz="1350" b="0">
                <a:solidFill>
                  <a:schemeClr val="tx2"/>
                </a:solidFill>
              </a:defRPr>
            </a:lvl1pPr>
            <a:lvl2pPr marL="288815" indent="0">
              <a:buNone/>
              <a:defRPr b="0">
                <a:solidFill>
                  <a:schemeClr val="bg1"/>
                </a:solidFill>
              </a:defRPr>
            </a:lvl2pPr>
            <a:lvl3pPr marL="569693" indent="0">
              <a:buNone/>
              <a:defRPr b="0">
                <a:solidFill>
                  <a:schemeClr val="bg1"/>
                </a:solidFill>
              </a:defRPr>
            </a:lvl3pPr>
            <a:lvl4pPr marL="855333" indent="0">
              <a:buNone/>
              <a:defRPr b="0">
                <a:solidFill>
                  <a:schemeClr val="bg1"/>
                </a:solidFill>
              </a:defRPr>
            </a:lvl4pPr>
            <a:lvl5pPr marL="1140972" indent="0">
              <a:buNone/>
              <a:defRPr b="0">
                <a:solidFill>
                  <a:schemeClr val="bg1"/>
                </a:solidFill>
              </a:defRPr>
            </a:lvl5pPr>
          </a:lstStyle>
          <a:p>
            <a:pPr lvl="0"/>
            <a:r>
              <a:rPr lang="en-US" dirty="0"/>
              <a:t>&lt;Presenter Title Here&gt;</a:t>
            </a:r>
          </a:p>
        </p:txBody>
      </p:sp>
      <p:sp>
        <p:nvSpPr>
          <p:cNvPr id="23" name="Text Placeholder 22"/>
          <p:cNvSpPr>
            <a:spLocks noGrp="1"/>
          </p:cNvSpPr>
          <p:nvPr userDrawn="1">
            <p:ph type="body" sz="quarter" idx="15" hasCustomPrompt="1"/>
          </p:nvPr>
        </p:nvSpPr>
        <p:spPr>
          <a:xfrm>
            <a:off x="3318444" y="3190841"/>
            <a:ext cx="5595371" cy="311191"/>
          </a:xfrm>
          <a:prstGeom prst="rect">
            <a:avLst/>
          </a:prstGeom>
        </p:spPr>
        <p:txBody>
          <a:bodyPr>
            <a:noAutofit/>
          </a:bodyPr>
          <a:lstStyle>
            <a:lvl1pPr marL="0" indent="0">
              <a:buNone/>
              <a:defRPr sz="1050" b="0" baseline="0">
                <a:solidFill>
                  <a:schemeClr val="tx2"/>
                </a:solidFill>
              </a:defRPr>
            </a:lvl1pPr>
            <a:lvl2pPr marL="288815" indent="0">
              <a:buNone/>
              <a:defRPr sz="1425" b="0">
                <a:solidFill>
                  <a:schemeClr val="bg1"/>
                </a:solidFill>
              </a:defRPr>
            </a:lvl2pPr>
            <a:lvl3pPr marL="569693" indent="0">
              <a:buNone/>
              <a:defRPr sz="1200" b="0">
                <a:solidFill>
                  <a:schemeClr val="bg1"/>
                </a:solidFill>
              </a:defRPr>
            </a:lvl3pPr>
            <a:lvl4pPr marL="855333" indent="0">
              <a:buNone/>
              <a:defRPr sz="1125" b="0">
                <a:solidFill>
                  <a:schemeClr val="bg1"/>
                </a:solidFill>
              </a:defRPr>
            </a:lvl4pPr>
            <a:lvl5pPr marL="1140972" indent="0">
              <a:buNone/>
              <a:defRPr sz="1125" b="0">
                <a:solidFill>
                  <a:schemeClr val="bg1"/>
                </a:solidFill>
              </a:defRPr>
            </a:lvl5pPr>
          </a:lstStyle>
          <a:p>
            <a:pPr lvl="0"/>
            <a:r>
              <a:rPr lang="en-US" dirty="0"/>
              <a:t>&lt;Presentation Date Here&gt;</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506"/>
            <a:ext cx="9144000" cy="1038225"/>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105275"/>
            <a:ext cx="9144000" cy="1038225"/>
          </a:xfrm>
          <a:prstGeom prst="rect">
            <a:avLst/>
          </a:prstGeom>
        </p:spPr>
      </p:pic>
      <p:grpSp>
        <p:nvGrpSpPr>
          <p:cNvPr id="13" name="Group 12"/>
          <p:cNvGrpSpPr>
            <a:grpSpLocks noChangeAspect="1"/>
          </p:cNvGrpSpPr>
          <p:nvPr userDrawn="1"/>
        </p:nvGrpSpPr>
        <p:grpSpPr>
          <a:xfrm>
            <a:off x="404645" y="2144053"/>
            <a:ext cx="2301270" cy="903174"/>
            <a:chOff x="2970213" y="1633538"/>
            <a:chExt cx="3203575" cy="1257300"/>
          </a:xfrm>
        </p:grpSpPr>
        <p:sp>
          <p:nvSpPr>
            <p:cNvPr id="14" name="Freeform 8"/>
            <p:cNvSpPr>
              <a:spLocks noChangeAspect="1" noEditPoints="1"/>
            </p:cNvSpPr>
            <p:nvPr/>
          </p:nvSpPr>
          <p:spPr bwMode="auto">
            <a:xfrm>
              <a:off x="2970213" y="2641600"/>
              <a:ext cx="3203575" cy="249238"/>
            </a:xfrm>
            <a:custGeom>
              <a:avLst/>
              <a:gdLst>
                <a:gd name="T0" fmla="*/ 1991 w 33994"/>
                <a:gd name="T1" fmla="*/ 64 h 2645"/>
                <a:gd name="T2" fmla="*/ 1272 w 33994"/>
                <a:gd name="T3" fmla="*/ 555 h 2645"/>
                <a:gd name="T4" fmla="*/ 718 w 33994"/>
                <a:gd name="T5" fmla="*/ 2581 h 2645"/>
                <a:gd name="T6" fmla="*/ 0 w 33994"/>
                <a:gd name="T7" fmla="*/ 555 h 2645"/>
                <a:gd name="T8" fmla="*/ 5171 w 33994"/>
                <a:gd name="T9" fmla="*/ 1881 h 2645"/>
                <a:gd name="T10" fmla="*/ 3194 w 33994"/>
                <a:gd name="T11" fmla="*/ 2581 h 2645"/>
                <a:gd name="T12" fmla="*/ 4133 w 33994"/>
                <a:gd name="T13" fmla="*/ 64 h 2645"/>
                <a:gd name="T14" fmla="*/ 4620 w 33994"/>
                <a:gd name="T15" fmla="*/ 1258 h 2645"/>
                <a:gd name="T16" fmla="*/ 5171 w 33994"/>
                <a:gd name="T17" fmla="*/ 1881 h 2645"/>
                <a:gd name="T18" fmla="*/ 4150 w 33994"/>
                <a:gd name="T19" fmla="*/ 1070 h 2645"/>
                <a:gd name="T20" fmla="*/ 4125 w 33994"/>
                <a:gd name="T21" fmla="*/ 533 h 2645"/>
                <a:gd name="T22" fmla="*/ 3749 w 33994"/>
                <a:gd name="T23" fmla="*/ 1070 h 2645"/>
                <a:gd name="T24" fmla="*/ 4168 w 33994"/>
                <a:gd name="T25" fmla="*/ 1539 h 2645"/>
                <a:gd name="T26" fmla="*/ 3749 w 33994"/>
                <a:gd name="T27" fmla="*/ 2112 h 2645"/>
                <a:gd name="T28" fmla="*/ 4616 w 33994"/>
                <a:gd name="T29" fmla="*/ 1816 h 2645"/>
                <a:gd name="T30" fmla="*/ 7697 w 33994"/>
                <a:gd name="T31" fmla="*/ 1706 h 2645"/>
                <a:gd name="T32" fmla="*/ 6278 w 33994"/>
                <a:gd name="T33" fmla="*/ 64 h 2645"/>
                <a:gd name="T34" fmla="*/ 6833 w 33994"/>
                <a:gd name="T35" fmla="*/ 2581 h 2645"/>
                <a:gd name="T36" fmla="*/ 6840 w 33994"/>
                <a:gd name="T37" fmla="*/ 651 h 2645"/>
                <a:gd name="T38" fmla="*/ 7899 w 33994"/>
                <a:gd name="T39" fmla="*/ 2581 h 2645"/>
                <a:gd name="T40" fmla="*/ 8568 w 33994"/>
                <a:gd name="T41" fmla="*/ 651 h 2645"/>
                <a:gd name="T42" fmla="*/ 9122 w 33994"/>
                <a:gd name="T43" fmla="*/ 2581 h 2645"/>
                <a:gd name="T44" fmla="*/ 8287 w 33994"/>
                <a:gd name="T45" fmla="*/ 64 h 2645"/>
                <a:gd name="T46" fmla="*/ 13062 w 33994"/>
                <a:gd name="T47" fmla="*/ 2410 h 2645"/>
                <a:gd name="T48" fmla="*/ 13062 w 33994"/>
                <a:gd name="T49" fmla="*/ 235 h 2645"/>
                <a:gd name="T50" fmla="*/ 13933 w 33994"/>
                <a:gd name="T51" fmla="*/ 398 h 2645"/>
                <a:gd name="T52" fmla="*/ 11750 w 33994"/>
                <a:gd name="T53" fmla="*/ 1322 h 2645"/>
                <a:gd name="T54" fmla="*/ 13993 w 33994"/>
                <a:gd name="T55" fmla="*/ 2183 h 2645"/>
                <a:gd name="T56" fmla="*/ 13062 w 33994"/>
                <a:gd name="T57" fmla="*/ 2410 h 2645"/>
                <a:gd name="T58" fmla="*/ 16558 w 33994"/>
                <a:gd name="T59" fmla="*/ 2645 h 2645"/>
                <a:gd name="T60" fmla="*/ 16558 w 33994"/>
                <a:gd name="T61" fmla="*/ 0 h 2645"/>
                <a:gd name="T62" fmla="*/ 17593 w 33994"/>
                <a:gd name="T63" fmla="*/ 1322 h 2645"/>
                <a:gd name="T64" fmla="*/ 15524 w 33994"/>
                <a:gd name="T65" fmla="*/ 1322 h 2645"/>
                <a:gd name="T66" fmla="*/ 17593 w 33994"/>
                <a:gd name="T67" fmla="*/ 1322 h 2645"/>
                <a:gd name="T68" fmla="*/ 20253 w 33994"/>
                <a:gd name="T69" fmla="*/ 2410 h 2645"/>
                <a:gd name="T70" fmla="*/ 19589 w 33994"/>
                <a:gd name="T71" fmla="*/ 64 h 2645"/>
                <a:gd name="T72" fmla="*/ 19333 w 33994"/>
                <a:gd name="T73" fmla="*/ 1642 h 2645"/>
                <a:gd name="T74" fmla="*/ 21174 w 33994"/>
                <a:gd name="T75" fmla="*/ 1642 h 2645"/>
                <a:gd name="T76" fmla="*/ 20918 w 33994"/>
                <a:gd name="T77" fmla="*/ 64 h 2645"/>
                <a:gd name="T78" fmla="*/ 24777 w 33994"/>
                <a:gd name="T79" fmla="*/ 2197 h 2645"/>
                <a:gd name="T80" fmla="*/ 23270 w 33994"/>
                <a:gd name="T81" fmla="*/ 64 h 2645"/>
                <a:gd name="T82" fmla="*/ 22950 w 33994"/>
                <a:gd name="T83" fmla="*/ 2581 h 2645"/>
                <a:gd name="T84" fmla="*/ 23206 w 33994"/>
                <a:gd name="T85" fmla="*/ 427 h 2645"/>
                <a:gd name="T86" fmla="*/ 24713 w 33994"/>
                <a:gd name="T87" fmla="*/ 2581 h 2645"/>
                <a:gd name="T88" fmla="*/ 25033 w 33994"/>
                <a:gd name="T89" fmla="*/ 64 h 2645"/>
                <a:gd name="T90" fmla="*/ 24777 w 33994"/>
                <a:gd name="T91" fmla="*/ 2197 h 2645"/>
                <a:gd name="T92" fmla="*/ 26958 w 33994"/>
                <a:gd name="T93" fmla="*/ 1322 h 2645"/>
                <a:gd name="T94" fmla="*/ 28639 w 33994"/>
                <a:gd name="T95" fmla="*/ 565 h 2645"/>
                <a:gd name="T96" fmla="*/ 27992 w 33994"/>
                <a:gd name="T97" fmla="*/ 0 h 2645"/>
                <a:gd name="T98" fmla="*/ 27992 w 33994"/>
                <a:gd name="T99" fmla="*/ 2645 h 2645"/>
                <a:gd name="T100" fmla="*/ 28714 w 33994"/>
                <a:gd name="T101" fmla="*/ 2033 h 2645"/>
                <a:gd name="T102" fmla="*/ 30490 w 33994"/>
                <a:gd name="T103" fmla="*/ 2581 h 2645"/>
                <a:gd name="T104" fmla="*/ 30746 w 33994"/>
                <a:gd name="T105" fmla="*/ 64 h 2645"/>
                <a:gd name="T106" fmla="*/ 30490 w 33994"/>
                <a:gd name="T107" fmla="*/ 2581 h 2645"/>
                <a:gd name="T108" fmla="*/ 32820 w 33994"/>
                <a:gd name="T109" fmla="*/ 64 h 2645"/>
                <a:gd name="T110" fmla="*/ 32565 w 33994"/>
                <a:gd name="T111" fmla="*/ 2581 h 2645"/>
                <a:gd name="T112" fmla="*/ 33994 w 33994"/>
                <a:gd name="T113" fmla="*/ 2346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994" h="2645">
                  <a:moveTo>
                    <a:pt x="0" y="64"/>
                  </a:moveTo>
                  <a:cubicBezTo>
                    <a:pt x="1991" y="64"/>
                    <a:pt x="1991" y="64"/>
                    <a:pt x="1991" y="64"/>
                  </a:cubicBezTo>
                  <a:cubicBezTo>
                    <a:pt x="1991" y="555"/>
                    <a:pt x="1991" y="555"/>
                    <a:pt x="1991" y="555"/>
                  </a:cubicBezTo>
                  <a:cubicBezTo>
                    <a:pt x="1272" y="555"/>
                    <a:pt x="1272" y="555"/>
                    <a:pt x="1272" y="555"/>
                  </a:cubicBezTo>
                  <a:cubicBezTo>
                    <a:pt x="1272" y="2581"/>
                    <a:pt x="1272" y="2581"/>
                    <a:pt x="1272" y="2581"/>
                  </a:cubicBezTo>
                  <a:cubicBezTo>
                    <a:pt x="718" y="2581"/>
                    <a:pt x="718" y="2581"/>
                    <a:pt x="718" y="2581"/>
                  </a:cubicBezTo>
                  <a:cubicBezTo>
                    <a:pt x="718" y="555"/>
                    <a:pt x="718" y="555"/>
                    <a:pt x="718" y="555"/>
                  </a:cubicBezTo>
                  <a:cubicBezTo>
                    <a:pt x="0" y="555"/>
                    <a:pt x="0" y="555"/>
                    <a:pt x="0" y="555"/>
                  </a:cubicBezTo>
                  <a:lnTo>
                    <a:pt x="0" y="64"/>
                  </a:lnTo>
                  <a:close/>
                  <a:moveTo>
                    <a:pt x="5171" y="1881"/>
                  </a:moveTo>
                  <a:cubicBezTo>
                    <a:pt x="5171" y="2407"/>
                    <a:pt x="4673" y="2581"/>
                    <a:pt x="4225" y="2581"/>
                  </a:cubicBezTo>
                  <a:cubicBezTo>
                    <a:pt x="3194" y="2581"/>
                    <a:pt x="3194" y="2581"/>
                    <a:pt x="3194" y="2581"/>
                  </a:cubicBezTo>
                  <a:cubicBezTo>
                    <a:pt x="3194" y="64"/>
                    <a:pt x="3194" y="64"/>
                    <a:pt x="3194" y="64"/>
                  </a:cubicBezTo>
                  <a:cubicBezTo>
                    <a:pt x="4133" y="64"/>
                    <a:pt x="4133" y="64"/>
                    <a:pt x="4133" y="64"/>
                  </a:cubicBezTo>
                  <a:cubicBezTo>
                    <a:pt x="4573" y="64"/>
                    <a:pt x="5053" y="156"/>
                    <a:pt x="5053" y="704"/>
                  </a:cubicBezTo>
                  <a:cubicBezTo>
                    <a:pt x="5053" y="985"/>
                    <a:pt x="4879" y="1177"/>
                    <a:pt x="4620" y="1258"/>
                  </a:cubicBezTo>
                  <a:cubicBezTo>
                    <a:pt x="4620" y="1265"/>
                    <a:pt x="4620" y="1265"/>
                    <a:pt x="4620" y="1265"/>
                  </a:cubicBezTo>
                  <a:cubicBezTo>
                    <a:pt x="4950" y="1308"/>
                    <a:pt x="5171" y="1553"/>
                    <a:pt x="5171" y="1881"/>
                  </a:cubicBezTo>
                  <a:close/>
                  <a:moveTo>
                    <a:pt x="3749" y="1070"/>
                  </a:moveTo>
                  <a:cubicBezTo>
                    <a:pt x="4150" y="1070"/>
                    <a:pt x="4150" y="1070"/>
                    <a:pt x="4150" y="1070"/>
                  </a:cubicBezTo>
                  <a:cubicBezTo>
                    <a:pt x="4321" y="1070"/>
                    <a:pt x="4499" y="999"/>
                    <a:pt x="4499" y="796"/>
                  </a:cubicBezTo>
                  <a:cubicBezTo>
                    <a:pt x="4499" y="586"/>
                    <a:pt x="4300" y="533"/>
                    <a:pt x="4125" y="533"/>
                  </a:cubicBezTo>
                  <a:cubicBezTo>
                    <a:pt x="3749" y="533"/>
                    <a:pt x="3749" y="533"/>
                    <a:pt x="3749" y="533"/>
                  </a:cubicBezTo>
                  <a:lnTo>
                    <a:pt x="3749" y="1070"/>
                  </a:lnTo>
                  <a:close/>
                  <a:moveTo>
                    <a:pt x="4616" y="1816"/>
                  </a:moveTo>
                  <a:cubicBezTo>
                    <a:pt x="4616" y="1578"/>
                    <a:pt x="4349" y="1539"/>
                    <a:pt x="4168" y="1539"/>
                  </a:cubicBezTo>
                  <a:cubicBezTo>
                    <a:pt x="3749" y="1539"/>
                    <a:pt x="3749" y="1539"/>
                    <a:pt x="3749" y="1539"/>
                  </a:cubicBezTo>
                  <a:cubicBezTo>
                    <a:pt x="3749" y="2112"/>
                    <a:pt x="3749" y="2112"/>
                    <a:pt x="3749" y="2112"/>
                  </a:cubicBezTo>
                  <a:cubicBezTo>
                    <a:pt x="4246" y="2112"/>
                    <a:pt x="4246" y="2112"/>
                    <a:pt x="4246" y="2112"/>
                  </a:cubicBezTo>
                  <a:cubicBezTo>
                    <a:pt x="4421" y="2112"/>
                    <a:pt x="4616" y="2037"/>
                    <a:pt x="4616" y="1816"/>
                  </a:cubicBezTo>
                  <a:close/>
                  <a:moveTo>
                    <a:pt x="7704" y="1706"/>
                  </a:moveTo>
                  <a:cubicBezTo>
                    <a:pt x="7697" y="1706"/>
                    <a:pt x="7697" y="1706"/>
                    <a:pt x="7697" y="1706"/>
                  </a:cubicBezTo>
                  <a:cubicBezTo>
                    <a:pt x="7117" y="64"/>
                    <a:pt x="7117" y="64"/>
                    <a:pt x="7117" y="64"/>
                  </a:cubicBezTo>
                  <a:cubicBezTo>
                    <a:pt x="6278" y="64"/>
                    <a:pt x="6278" y="64"/>
                    <a:pt x="6278" y="64"/>
                  </a:cubicBezTo>
                  <a:cubicBezTo>
                    <a:pt x="6278" y="2581"/>
                    <a:pt x="6278" y="2581"/>
                    <a:pt x="6278" y="2581"/>
                  </a:cubicBezTo>
                  <a:cubicBezTo>
                    <a:pt x="6833" y="2581"/>
                    <a:pt x="6833" y="2581"/>
                    <a:pt x="6833" y="2581"/>
                  </a:cubicBezTo>
                  <a:cubicBezTo>
                    <a:pt x="6833" y="651"/>
                    <a:pt x="6833" y="651"/>
                    <a:pt x="6833" y="651"/>
                  </a:cubicBezTo>
                  <a:cubicBezTo>
                    <a:pt x="6840" y="651"/>
                    <a:pt x="6840" y="651"/>
                    <a:pt x="6840" y="651"/>
                  </a:cubicBezTo>
                  <a:cubicBezTo>
                    <a:pt x="7476" y="2581"/>
                    <a:pt x="7476" y="2581"/>
                    <a:pt x="7476" y="2581"/>
                  </a:cubicBezTo>
                  <a:cubicBezTo>
                    <a:pt x="7899" y="2581"/>
                    <a:pt x="7899" y="2581"/>
                    <a:pt x="7899" y="2581"/>
                  </a:cubicBezTo>
                  <a:cubicBezTo>
                    <a:pt x="8560" y="651"/>
                    <a:pt x="8560" y="651"/>
                    <a:pt x="8560" y="651"/>
                  </a:cubicBezTo>
                  <a:cubicBezTo>
                    <a:pt x="8568" y="651"/>
                    <a:pt x="8568" y="651"/>
                    <a:pt x="8568" y="651"/>
                  </a:cubicBezTo>
                  <a:cubicBezTo>
                    <a:pt x="8568" y="2581"/>
                    <a:pt x="8568" y="2581"/>
                    <a:pt x="8568" y="2581"/>
                  </a:cubicBezTo>
                  <a:cubicBezTo>
                    <a:pt x="9122" y="2581"/>
                    <a:pt x="9122" y="2581"/>
                    <a:pt x="9122" y="2581"/>
                  </a:cubicBezTo>
                  <a:cubicBezTo>
                    <a:pt x="9122" y="64"/>
                    <a:pt x="9122" y="64"/>
                    <a:pt x="9122" y="64"/>
                  </a:cubicBezTo>
                  <a:cubicBezTo>
                    <a:pt x="8287" y="64"/>
                    <a:pt x="8287" y="64"/>
                    <a:pt x="8287" y="64"/>
                  </a:cubicBezTo>
                  <a:lnTo>
                    <a:pt x="7704" y="1706"/>
                  </a:lnTo>
                  <a:close/>
                  <a:moveTo>
                    <a:pt x="13062" y="2410"/>
                  </a:moveTo>
                  <a:cubicBezTo>
                    <a:pt x="12415" y="2410"/>
                    <a:pt x="12027" y="1902"/>
                    <a:pt x="12027" y="1322"/>
                  </a:cubicBezTo>
                  <a:cubicBezTo>
                    <a:pt x="12027" y="743"/>
                    <a:pt x="12415" y="235"/>
                    <a:pt x="13062" y="235"/>
                  </a:cubicBezTo>
                  <a:cubicBezTo>
                    <a:pt x="13328" y="235"/>
                    <a:pt x="13609" y="402"/>
                    <a:pt x="13709" y="565"/>
                  </a:cubicBezTo>
                  <a:cubicBezTo>
                    <a:pt x="13933" y="398"/>
                    <a:pt x="13933" y="398"/>
                    <a:pt x="13933" y="398"/>
                  </a:cubicBezTo>
                  <a:cubicBezTo>
                    <a:pt x="13712" y="117"/>
                    <a:pt x="13375" y="0"/>
                    <a:pt x="13062" y="0"/>
                  </a:cubicBezTo>
                  <a:cubicBezTo>
                    <a:pt x="12312" y="0"/>
                    <a:pt x="11750" y="558"/>
                    <a:pt x="11750" y="1322"/>
                  </a:cubicBezTo>
                  <a:cubicBezTo>
                    <a:pt x="11750" y="2087"/>
                    <a:pt x="12312" y="2645"/>
                    <a:pt x="13062" y="2645"/>
                  </a:cubicBezTo>
                  <a:cubicBezTo>
                    <a:pt x="13478" y="2645"/>
                    <a:pt x="13826" y="2442"/>
                    <a:pt x="13993" y="2183"/>
                  </a:cubicBezTo>
                  <a:cubicBezTo>
                    <a:pt x="13783" y="2033"/>
                    <a:pt x="13783" y="2033"/>
                    <a:pt x="13783" y="2033"/>
                  </a:cubicBezTo>
                  <a:cubicBezTo>
                    <a:pt x="13595" y="2325"/>
                    <a:pt x="13325" y="2410"/>
                    <a:pt x="13062" y="2410"/>
                  </a:cubicBezTo>
                  <a:close/>
                  <a:moveTo>
                    <a:pt x="17870" y="1322"/>
                  </a:moveTo>
                  <a:cubicBezTo>
                    <a:pt x="17870" y="2087"/>
                    <a:pt x="17308" y="2645"/>
                    <a:pt x="16558" y="2645"/>
                  </a:cubicBezTo>
                  <a:cubicBezTo>
                    <a:pt x="15808" y="2645"/>
                    <a:pt x="15247" y="2087"/>
                    <a:pt x="15247" y="1322"/>
                  </a:cubicBezTo>
                  <a:cubicBezTo>
                    <a:pt x="15247" y="558"/>
                    <a:pt x="15808" y="0"/>
                    <a:pt x="16558" y="0"/>
                  </a:cubicBezTo>
                  <a:cubicBezTo>
                    <a:pt x="17308" y="0"/>
                    <a:pt x="17870" y="558"/>
                    <a:pt x="17870" y="1322"/>
                  </a:cubicBezTo>
                  <a:close/>
                  <a:moveTo>
                    <a:pt x="17593" y="1322"/>
                  </a:moveTo>
                  <a:cubicBezTo>
                    <a:pt x="17593" y="743"/>
                    <a:pt x="17205" y="235"/>
                    <a:pt x="16558" y="235"/>
                  </a:cubicBezTo>
                  <a:cubicBezTo>
                    <a:pt x="15911" y="235"/>
                    <a:pt x="15524" y="743"/>
                    <a:pt x="15524" y="1322"/>
                  </a:cubicBezTo>
                  <a:cubicBezTo>
                    <a:pt x="15524" y="1902"/>
                    <a:pt x="15911" y="2410"/>
                    <a:pt x="16558" y="2410"/>
                  </a:cubicBezTo>
                  <a:cubicBezTo>
                    <a:pt x="17205" y="2410"/>
                    <a:pt x="17593" y="1902"/>
                    <a:pt x="17593" y="1322"/>
                  </a:cubicBezTo>
                  <a:close/>
                  <a:moveTo>
                    <a:pt x="20918" y="1614"/>
                  </a:moveTo>
                  <a:cubicBezTo>
                    <a:pt x="20918" y="2339"/>
                    <a:pt x="20445" y="2410"/>
                    <a:pt x="20253" y="2410"/>
                  </a:cubicBezTo>
                  <a:cubicBezTo>
                    <a:pt x="20061" y="2410"/>
                    <a:pt x="19589" y="2339"/>
                    <a:pt x="19589" y="1614"/>
                  </a:cubicBezTo>
                  <a:cubicBezTo>
                    <a:pt x="19589" y="64"/>
                    <a:pt x="19589" y="64"/>
                    <a:pt x="19589" y="64"/>
                  </a:cubicBezTo>
                  <a:cubicBezTo>
                    <a:pt x="19333" y="64"/>
                    <a:pt x="19333" y="64"/>
                    <a:pt x="19333" y="64"/>
                  </a:cubicBezTo>
                  <a:cubicBezTo>
                    <a:pt x="19333" y="1642"/>
                    <a:pt x="19333" y="1642"/>
                    <a:pt x="19333" y="1642"/>
                  </a:cubicBezTo>
                  <a:cubicBezTo>
                    <a:pt x="19333" y="2062"/>
                    <a:pt x="19500" y="2645"/>
                    <a:pt x="20253" y="2645"/>
                  </a:cubicBezTo>
                  <a:cubicBezTo>
                    <a:pt x="21007" y="2645"/>
                    <a:pt x="21174" y="2062"/>
                    <a:pt x="21174" y="1642"/>
                  </a:cubicBezTo>
                  <a:cubicBezTo>
                    <a:pt x="21174" y="64"/>
                    <a:pt x="21174" y="64"/>
                    <a:pt x="21174" y="64"/>
                  </a:cubicBezTo>
                  <a:cubicBezTo>
                    <a:pt x="20918" y="64"/>
                    <a:pt x="20918" y="64"/>
                    <a:pt x="20918" y="64"/>
                  </a:cubicBezTo>
                  <a:lnTo>
                    <a:pt x="20918" y="1614"/>
                  </a:lnTo>
                  <a:close/>
                  <a:moveTo>
                    <a:pt x="24777" y="2197"/>
                  </a:moveTo>
                  <a:cubicBezTo>
                    <a:pt x="24770" y="2197"/>
                    <a:pt x="24770" y="2197"/>
                    <a:pt x="24770" y="2197"/>
                  </a:cubicBezTo>
                  <a:cubicBezTo>
                    <a:pt x="23270" y="64"/>
                    <a:pt x="23270" y="64"/>
                    <a:pt x="23270" y="64"/>
                  </a:cubicBezTo>
                  <a:cubicBezTo>
                    <a:pt x="22950" y="64"/>
                    <a:pt x="22950" y="64"/>
                    <a:pt x="22950" y="64"/>
                  </a:cubicBezTo>
                  <a:cubicBezTo>
                    <a:pt x="22950" y="2581"/>
                    <a:pt x="22950" y="2581"/>
                    <a:pt x="22950" y="2581"/>
                  </a:cubicBezTo>
                  <a:cubicBezTo>
                    <a:pt x="23206" y="2581"/>
                    <a:pt x="23206" y="2581"/>
                    <a:pt x="23206" y="2581"/>
                  </a:cubicBezTo>
                  <a:cubicBezTo>
                    <a:pt x="23206" y="427"/>
                    <a:pt x="23206" y="427"/>
                    <a:pt x="23206" y="427"/>
                  </a:cubicBezTo>
                  <a:cubicBezTo>
                    <a:pt x="23213" y="427"/>
                    <a:pt x="23213" y="427"/>
                    <a:pt x="23213" y="427"/>
                  </a:cubicBezTo>
                  <a:cubicBezTo>
                    <a:pt x="24713" y="2581"/>
                    <a:pt x="24713" y="2581"/>
                    <a:pt x="24713" y="2581"/>
                  </a:cubicBezTo>
                  <a:cubicBezTo>
                    <a:pt x="25033" y="2581"/>
                    <a:pt x="25033" y="2581"/>
                    <a:pt x="25033" y="2581"/>
                  </a:cubicBezTo>
                  <a:cubicBezTo>
                    <a:pt x="25033" y="64"/>
                    <a:pt x="25033" y="64"/>
                    <a:pt x="25033" y="64"/>
                  </a:cubicBezTo>
                  <a:cubicBezTo>
                    <a:pt x="24777" y="64"/>
                    <a:pt x="24777" y="64"/>
                    <a:pt x="24777" y="64"/>
                  </a:cubicBezTo>
                  <a:lnTo>
                    <a:pt x="24777" y="2197"/>
                  </a:lnTo>
                  <a:close/>
                  <a:moveTo>
                    <a:pt x="27992" y="2410"/>
                  </a:moveTo>
                  <a:cubicBezTo>
                    <a:pt x="27345" y="2410"/>
                    <a:pt x="26958" y="1902"/>
                    <a:pt x="26958" y="1322"/>
                  </a:cubicBezTo>
                  <a:cubicBezTo>
                    <a:pt x="26958" y="743"/>
                    <a:pt x="27345" y="235"/>
                    <a:pt x="27992" y="235"/>
                  </a:cubicBezTo>
                  <a:cubicBezTo>
                    <a:pt x="28259" y="235"/>
                    <a:pt x="28540" y="402"/>
                    <a:pt x="28639" y="565"/>
                  </a:cubicBezTo>
                  <a:cubicBezTo>
                    <a:pt x="28863" y="398"/>
                    <a:pt x="28863" y="398"/>
                    <a:pt x="28863" y="398"/>
                  </a:cubicBezTo>
                  <a:cubicBezTo>
                    <a:pt x="28643" y="117"/>
                    <a:pt x="28305" y="0"/>
                    <a:pt x="27992" y="0"/>
                  </a:cubicBezTo>
                  <a:cubicBezTo>
                    <a:pt x="27242" y="0"/>
                    <a:pt x="26680" y="558"/>
                    <a:pt x="26680" y="1322"/>
                  </a:cubicBezTo>
                  <a:cubicBezTo>
                    <a:pt x="26680" y="2087"/>
                    <a:pt x="27242" y="2645"/>
                    <a:pt x="27992" y="2645"/>
                  </a:cubicBezTo>
                  <a:cubicBezTo>
                    <a:pt x="28408" y="2645"/>
                    <a:pt x="28757" y="2442"/>
                    <a:pt x="28924" y="2183"/>
                  </a:cubicBezTo>
                  <a:cubicBezTo>
                    <a:pt x="28714" y="2033"/>
                    <a:pt x="28714" y="2033"/>
                    <a:pt x="28714" y="2033"/>
                  </a:cubicBezTo>
                  <a:cubicBezTo>
                    <a:pt x="28526" y="2325"/>
                    <a:pt x="28255" y="2410"/>
                    <a:pt x="27992" y="2410"/>
                  </a:cubicBezTo>
                  <a:close/>
                  <a:moveTo>
                    <a:pt x="30490" y="2581"/>
                  </a:moveTo>
                  <a:cubicBezTo>
                    <a:pt x="30746" y="2581"/>
                    <a:pt x="30746" y="2581"/>
                    <a:pt x="30746" y="2581"/>
                  </a:cubicBezTo>
                  <a:cubicBezTo>
                    <a:pt x="30746" y="64"/>
                    <a:pt x="30746" y="64"/>
                    <a:pt x="30746" y="64"/>
                  </a:cubicBezTo>
                  <a:cubicBezTo>
                    <a:pt x="30490" y="64"/>
                    <a:pt x="30490" y="64"/>
                    <a:pt x="30490" y="64"/>
                  </a:cubicBezTo>
                  <a:lnTo>
                    <a:pt x="30490" y="2581"/>
                  </a:lnTo>
                  <a:close/>
                  <a:moveTo>
                    <a:pt x="32820" y="2346"/>
                  </a:moveTo>
                  <a:cubicBezTo>
                    <a:pt x="32820" y="64"/>
                    <a:pt x="32820" y="64"/>
                    <a:pt x="32820" y="64"/>
                  </a:cubicBezTo>
                  <a:cubicBezTo>
                    <a:pt x="32565" y="64"/>
                    <a:pt x="32565" y="64"/>
                    <a:pt x="32565" y="64"/>
                  </a:cubicBezTo>
                  <a:cubicBezTo>
                    <a:pt x="32565" y="2581"/>
                    <a:pt x="32565" y="2581"/>
                    <a:pt x="32565" y="2581"/>
                  </a:cubicBezTo>
                  <a:cubicBezTo>
                    <a:pt x="33994" y="2581"/>
                    <a:pt x="33994" y="2581"/>
                    <a:pt x="33994" y="2581"/>
                  </a:cubicBezTo>
                  <a:cubicBezTo>
                    <a:pt x="33994" y="2346"/>
                    <a:pt x="33994" y="2346"/>
                    <a:pt x="33994" y="2346"/>
                  </a:cubicBezTo>
                  <a:lnTo>
                    <a:pt x="32820" y="23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ChangeAspect="1"/>
            </p:cNvSpPr>
            <p:nvPr/>
          </p:nvSpPr>
          <p:spPr bwMode="auto">
            <a:xfrm>
              <a:off x="4230688" y="1774825"/>
              <a:ext cx="546100" cy="533400"/>
            </a:xfrm>
            <a:custGeom>
              <a:avLst/>
              <a:gdLst>
                <a:gd name="T0" fmla="*/ 209 w 344"/>
                <a:gd name="T1" fmla="*/ 0 h 336"/>
                <a:gd name="T2" fmla="*/ 0 w 344"/>
                <a:gd name="T3" fmla="*/ 0 h 336"/>
                <a:gd name="T4" fmla="*/ 0 w 344"/>
                <a:gd name="T5" fmla="*/ 336 h 336"/>
                <a:gd name="T6" fmla="*/ 344 w 344"/>
                <a:gd name="T7" fmla="*/ 336 h 336"/>
                <a:gd name="T8" fmla="*/ 344 w 344"/>
                <a:gd name="T9" fmla="*/ 132 h 336"/>
                <a:gd name="T10" fmla="*/ 209 w 344"/>
                <a:gd name="T11" fmla="*/ 132 h 336"/>
                <a:gd name="T12" fmla="*/ 209 w 344"/>
                <a:gd name="T13" fmla="*/ 0 h 336"/>
                <a:gd name="T14" fmla="*/ 209 w 344"/>
                <a:gd name="T15" fmla="*/ 0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36">
                  <a:moveTo>
                    <a:pt x="209" y="0"/>
                  </a:moveTo>
                  <a:lnTo>
                    <a:pt x="0" y="0"/>
                  </a:lnTo>
                  <a:lnTo>
                    <a:pt x="0" y="336"/>
                  </a:lnTo>
                  <a:lnTo>
                    <a:pt x="344" y="336"/>
                  </a:lnTo>
                  <a:lnTo>
                    <a:pt x="344" y="132"/>
                  </a:lnTo>
                  <a:lnTo>
                    <a:pt x="209" y="132"/>
                  </a:lnTo>
                  <a:lnTo>
                    <a:pt x="209" y="0"/>
                  </a:lnTo>
                  <a:lnTo>
                    <a:pt x="209" y="0"/>
                  </a:lnTo>
                  <a:close/>
                </a:path>
              </a:pathLst>
            </a:custGeom>
            <a:solidFill>
              <a:srgbClr val="F89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noChangeAspect="1"/>
            </p:cNvSpPr>
            <p:nvPr/>
          </p:nvSpPr>
          <p:spPr bwMode="auto">
            <a:xfrm>
              <a:off x="4562475" y="1633538"/>
              <a:ext cx="350838" cy="350838"/>
            </a:xfrm>
            <a:custGeom>
              <a:avLst/>
              <a:gdLst>
                <a:gd name="T0" fmla="*/ 221 w 221"/>
                <a:gd name="T1" fmla="*/ 0 h 221"/>
                <a:gd name="T2" fmla="*/ 0 w 221"/>
                <a:gd name="T3" fmla="*/ 0 h 221"/>
                <a:gd name="T4" fmla="*/ 0 w 221"/>
                <a:gd name="T5" fmla="*/ 89 h 221"/>
                <a:gd name="T6" fmla="*/ 135 w 221"/>
                <a:gd name="T7" fmla="*/ 89 h 221"/>
                <a:gd name="T8" fmla="*/ 135 w 221"/>
                <a:gd name="T9" fmla="*/ 221 h 221"/>
                <a:gd name="T10" fmla="*/ 221 w 221"/>
                <a:gd name="T11" fmla="*/ 221 h 221"/>
                <a:gd name="T12" fmla="*/ 221 w 221"/>
                <a:gd name="T13" fmla="*/ 0 h 221"/>
                <a:gd name="T14" fmla="*/ 221 w 221"/>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21">
                  <a:moveTo>
                    <a:pt x="221" y="0"/>
                  </a:moveTo>
                  <a:lnTo>
                    <a:pt x="0" y="0"/>
                  </a:lnTo>
                  <a:lnTo>
                    <a:pt x="0" y="89"/>
                  </a:lnTo>
                  <a:lnTo>
                    <a:pt x="135" y="89"/>
                  </a:lnTo>
                  <a:lnTo>
                    <a:pt x="135" y="221"/>
                  </a:lnTo>
                  <a:lnTo>
                    <a:pt x="221" y="221"/>
                  </a:lnTo>
                  <a:lnTo>
                    <a:pt x="221" y="0"/>
                  </a:lnTo>
                  <a:lnTo>
                    <a:pt x="221" y="0"/>
                  </a:lnTo>
                  <a:close/>
                </a:path>
              </a:pathLst>
            </a:custGeom>
            <a:solidFill>
              <a:srgbClr val="F16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7210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819150"/>
            <a:ext cx="8229601" cy="365760"/>
          </a:xfrm>
          <a:prstGeom prst="rect">
            <a:avLst/>
          </a:prstGeom>
        </p:spPr>
        <p:txBody>
          <a:bodyPr anchor="t" anchorCtr="0">
            <a:noAutofit/>
          </a:bodyPr>
          <a:lstStyle>
            <a:lvl1pPr marL="0" indent="0">
              <a:buNone/>
              <a:defRPr sz="2400" b="0">
                <a:solidFill>
                  <a:schemeClr val="accent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12" name="Chart Placeholder 11"/>
          <p:cNvSpPr>
            <a:spLocks noGrp="1"/>
          </p:cNvSpPr>
          <p:nvPr>
            <p:ph type="chart" sz="quarter" idx="11"/>
          </p:nvPr>
        </p:nvSpPr>
        <p:spPr>
          <a:xfrm>
            <a:off x="457201" y="1292241"/>
            <a:ext cx="8229601" cy="3336925"/>
          </a:xfrm>
          <a:prstGeom prst="rect">
            <a:avLst/>
          </a:prstGeom>
        </p:spPr>
        <p:txBody>
          <a:bodyPr vert="horz" lIns="0" tIns="0" rIns="0" bIns="0" rtlCol="0">
            <a:normAutofit/>
          </a:bodyPr>
          <a:lstStyle>
            <a:lvl1pPr>
              <a:defRPr lang="en-US"/>
            </a:lvl1pPr>
          </a:lstStyle>
          <a:p>
            <a:pPr lvl="0"/>
            <a:r>
              <a:rPr lang="en-US"/>
              <a:t>Click icon to add chart</a:t>
            </a:r>
          </a:p>
        </p:txBody>
      </p:sp>
    </p:spTree>
    <p:extLst>
      <p:ext uri="{BB962C8B-B14F-4D97-AF65-F5344CB8AC3E}">
        <p14:creationId xmlns:p14="http://schemas.microsoft.com/office/powerpoint/2010/main" val="33139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2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an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836357" y="2266950"/>
            <a:ext cx="4850446" cy="520045"/>
          </a:xfrm>
        </p:spPr>
        <p:txBody>
          <a:bodyPr anchor="ctr" anchorCtr="0">
            <a:spAutoFit/>
          </a:bodyPr>
          <a:lstStyle>
            <a:lvl1pPr>
              <a:defRPr>
                <a:solidFill>
                  <a:srgbClr val="FFFFFF"/>
                </a:solidFill>
              </a:defRPr>
            </a:lvl1pPr>
          </a:lstStyle>
          <a:p>
            <a:r>
              <a:rPr lang="en-US"/>
              <a:t>Click to edit Master title style</a:t>
            </a:r>
            <a:endParaRPr lang="en-US" dirty="0"/>
          </a:p>
        </p:txBody>
      </p:sp>
      <p:grpSp>
        <p:nvGrpSpPr>
          <p:cNvPr id="6" name="Group 5"/>
          <p:cNvGrpSpPr/>
          <p:nvPr userDrawn="1"/>
        </p:nvGrpSpPr>
        <p:grpSpPr>
          <a:xfrm>
            <a:off x="-1143000" y="509553"/>
            <a:ext cx="4172909" cy="4124394"/>
            <a:chOff x="1694491" y="3522260"/>
            <a:chExt cx="490359" cy="484658"/>
          </a:xfrm>
        </p:grpSpPr>
        <p:sp>
          <p:nvSpPr>
            <p:cNvPr id="10" name="Freeform 9"/>
            <p:cNvSpPr>
              <a:spLocks noChangeAspect="1"/>
            </p:cNvSpPr>
            <p:nvPr/>
          </p:nvSpPr>
          <p:spPr bwMode="auto">
            <a:xfrm>
              <a:off x="1694491" y="3623753"/>
              <a:ext cx="392288" cy="383165"/>
            </a:xfrm>
            <a:custGeom>
              <a:avLst/>
              <a:gdLst>
                <a:gd name="T0" fmla="*/ 209 w 344"/>
                <a:gd name="T1" fmla="*/ 0 h 336"/>
                <a:gd name="T2" fmla="*/ 0 w 344"/>
                <a:gd name="T3" fmla="*/ 0 h 336"/>
                <a:gd name="T4" fmla="*/ 0 w 344"/>
                <a:gd name="T5" fmla="*/ 336 h 336"/>
                <a:gd name="T6" fmla="*/ 344 w 344"/>
                <a:gd name="T7" fmla="*/ 336 h 336"/>
                <a:gd name="T8" fmla="*/ 344 w 344"/>
                <a:gd name="T9" fmla="*/ 132 h 336"/>
                <a:gd name="T10" fmla="*/ 209 w 344"/>
                <a:gd name="T11" fmla="*/ 132 h 336"/>
                <a:gd name="T12" fmla="*/ 209 w 344"/>
                <a:gd name="T13" fmla="*/ 0 h 336"/>
                <a:gd name="T14" fmla="*/ 209 w 344"/>
                <a:gd name="T15" fmla="*/ 0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36">
                  <a:moveTo>
                    <a:pt x="209" y="0"/>
                  </a:moveTo>
                  <a:lnTo>
                    <a:pt x="0" y="0"/>
                  </a:lnTo>
                  <a:lnTo>
                    <a:pt x="0" y="336"/>
                  </a:lnTo>
                  <a:lnTo>
                    <a:pt x="344" y="336"/>
                  </a:lnTo>
                  <a:lnTo>
                    <a:pt x="344" y="132"/>
                  </a:lnTo>
                  <a:lnTo>
                    <a:pt x="209" y="132"/>
                  </a:lnTo>
                  <a:lnTo>
                    <a:pt x="209" y="0"/>
                  </a:lnTo>
                  <a:lnTo>
                    <a:pt x="209" y="0"/>
                  </a:lnTo>
                  <a:close/>
                </a:path>
              </a:pathLst>
            </a:custGeom>
            <a:noFill/>
            <a:ln w="31750">
              <a:solidFill>
                <a:srgbClr val="FFCC66">
                  <a:alpha val="55686"/>
                </a:srgbClr>
              </a:solid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ChangeAspect="1"/>
            </p:cNvSpPr>
            <p:nvPr/>
          </p:nvSpPr>
          <p:spPr bwMode="auto">
            <a:xfrm>
              <a:off x="1932828" y="3522260"/>
              <a:ext cx="252022" cy="252022"/>
            </a:xfrm>
            <a:custGeom>
              <a:avLst/>
              <a:gdLst>
                <a:gd name="T0" fmla="*/ 221 w 221"/>
                <a:gd name="T1" fmla="*/ 0 h 221"/>
                <a:gd name="T2" fmla="*/ 0 w 221"/>
                <a:gd name="T3" fmla="*/ 0 h 221"/>
                <a:gd name="T4" fmla="*/ 0 w 221"/>
                <a:gd name="T5" fmla="*/ 89 h 221"/>
                <a:gd name="T6" fmla="*/ 135 w 221"/>
                <a:gd name="T7" fmla="*/ 89 h 221"/>
                <a:gd name="T8" fmla="*/ 135 w 221"/>
                <a:gd name="T9" fmla="*/ 221 h 221"/>
                <a:gd name="T10" fmla="*/ 221 w 221"/>
                <a:gd name="T11" fmla="*/ 221 h 221"/>
                <a:gd name="T12" fmla="*/ 221 w 221"/>
                <a:gd name="T13" fmla="*/ 0 h 221"/>
                <a:gd name="T14" fmla="*/ 221 w 221"/>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21">
                  <a:moveTo>
                    <a:pt x="221" y="0"/>
                  </a:moveTo>
                  <a:lnTo>
                    <a:pt x="0" y="0"/>
                  </a:lnTo>
                  <a:lnTo>
                    <a:pt x="0" y="89"/>
                  </a:lnTo>
                  <a:lnTo>
                    <a:pt x="135" y="89"/>
                  </a:lnTo>
                  <a:lnTo>
                    <a:pt x="135" y="221"/>
                  </a:lnTo>
                  <a:lnTo>
                    <a:pt x="221" y="221"/>
                  </a:lnTo>
                  <a:lnTo>
                    <a:pt x="221" y="0"/>
                  </a:lnTo>
                  <a:lnTo>
                    <a:pt x="221" y="0"/>
                  </a:lnTo>
                  <a:close/>
                </a:path>
              </a:pathLst>
            </a:custGeom>
            <a:noFill/>
            <a:ln w="31750">
              <a:solidFill>
                <a:srgbClr val="FFCC66">
                  <a:alpha val="55686"/>
                </a:srgbClr>
              </a:solid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33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3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6" name="Content Placeholder 5"/>
          <p:cNvSpPr>
            <a:spLocks noGrp="1"/>
          </p:cNvSpPr>
          <p:nvPr>
            <p:ph sz="quarter" idx="13"/>
          </p:nvPr>
        </p:nvSpPr>
        <p:spPr>
          <a:xfrm>
            <a:off x="457200" y="941832"/>
            <a:ext cx="8229600" cy="3712464"/>
          </a:xfrm>
        </p:spPr>
        <p:txBody>
          <a:bodyPr vert="horz" lIns="0" tIns="0" rIns="0" bIns="0" rtlCol="0">
            <a:normAutofit/>
          </a:bodyPr>
          <a:lstStyle>
            <a:lvl1pPr>
              <a:defRPr lang="en-US" sz="2100" dirty="0" smtClean="0"/>
            </a:lvl1pPr>
            <a:lvl2pPr>
              <a:defRPr lang="en-US" sz="1800" dirty="0" smtClean="0"/>
            </a:lvl2pPr>
            <a:lvl3pPr>
              <a:defRPr lang="en-US" sz="1500" dirty="0" smtClean="0"/>
            </a:lvl3pPr>
            <a:lvl4pPr>
              <a:defRPr lang="en-US" sz="1350" dirty="0" smtClean="0"/>
            </a:lvl4pPr>
            <a:lvl5pPr>
              <a:defRPr lang="en-US" sz="1350" dirty="0"/>
            </a:lvl5pPr>
          </a:lstStyle>
          <a:p>
            <a:pPr lvl="0">
              <a:buSzPct val="80000"/>
              <a:buFont typeface="Wingdings 3" panose="05040102010807070707" pitchFamily="18" charset="2"/>
              <a:buChar char=""/>
            </a:pPr>
            <a:r>
              <a:rPr lang="en-US" dirty="0"/>
              <a:t>Click to edit Master text styles</a:t>
            </a:r>
          </a:p>
          <a:p>
            <a:pPr lvl="1">
              <a:buClrTx/>
              <a:buFont typeface="Wingdings" panose="05000000000000000000" pitchFamily="2" charset="2"/>
              <a:buChar char="§"/>
            </a:pPr>
            <a:r>
              <a:rPr lang="en-US" dirty="0"/>
              <a:t>Second level</a:t>
            </a:r>
          </a:p>
          <a:p>
            <a:pPr lvl="2">
              <a:buClrTx/>
              <a:buChar char="§"/>
            </a:pPr>
            <a:r>
              <a:rPr lang="en-US" dirty="0"/>
              <a:t>Third level</a:t>
            </a:r>
          </a:p>
          <a:p>
            <a:pPr lvl="3">
              <a:buClrTx/>
            </a:pPr>
            <a:r>
              <a:rPr lang="en-US" dirty="0"/>
              <a:t>Fourth level</a:t>
            </a:r>
          </a:p>
          <a:p>
            <a:pPr lvl="4">
              <a:buClrTx/>
              <a:buChar char="§"/>
            </a:pPr>
            <a:r>
              <a:rPr lang="en-US" dirty="0"/>
              <a:t>Fifth level</a:t>
            </a:r>
          </a:p>
        </p:txBody>
      </p:sp>
    </p:spTree>
    <p:custDataLst>
      <p:tags r:id="rId1"/>
    </p:custDataLst>
    <p:extLst>
      <p:ext uri="{BB962C8B-B14F-4D97-AF65-F5344CB8AC3E}">
        <p14:creationId xmlns:p14="http://schemas.microsoft.com/office/powerpoint/2010/main" val="127494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612">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bg1"/>
        </a:solidFill>
        <a:effectLst/>
      </p:bgPr>
    </p:bg>
    <p:spTree>
      <p:nvGrpSpPr>
        <p:cNvPr id="1" name=""/>
        <p:cNvGrpSpPr/>
        <p:nvPr/>
      </p:nvGrpSpPr>
      <p:grpSpPr>
        <a:xfrm>
          <a:off x="0" y="0"/>
          <a:ext cx="0" cy="0"/>
          <a:chOff x="0" y="0"/>
          <a:chExt cx="0" cy="0"/>
        </a:xfrm>
      </p:grpSpPr>
      <p:pic>
        <p:nvPicPr>
          <p:cNvPr id="12" name="Picture 11" descr="widescreen_cover1.jpg"/>
          <p:cNvPicPr>
            <a:picLocks noChangeAspect="1"/>
          </p:cNvPicPr>
          <p:nvPr userDrawn="1"/>
        </p:nvPicPr>
        <p:blipFill>
          <a:blip r:embed="rId2" cstate="print"/>
          <a:stretch>
            <a:fillRect/>
          </a:stretch>
        </p:blipFill>
        <p:spPr>
          <a:xfrm>
            <a:off x="6764" y="0"/>
            <a:ext cx="9130473" cy="5143500"/>
          </a:xfrm>
          <a:prstGeom prst="rect">
            <a:avLst/>
          </a:prstGeom>
        </p:spPr>
      </p:pic>
      <p:sp>
        <p:nvSpPr>
          <p:cNvPr id="47123" name="Freeform 19"/>
          <p:cNvSpPr>
            <a:spLocks noChangeAspect="1"/>
          </p:cNvSpPr>
          <p:nvPr userDrawn="1"/>
        </p:nvSpPr>
        <p:spPr bwMode="gray">
          <a:xfrm>
            <a:off x="0" y="2"/>
            <a:ext cx="4573588" cy="4011961"/>
          </a:xfrm>
          <a:custGeom>
            <a:avLst/>
            <a:gdLst/>
            <a:ahLst/>
            <a:cxnLst>
              <a:cxn ang="0">
                <a:pos x="0" y="0"/>
              </a:cxn>
              <a:cxn ang="0">
                <a:pos x="0" y="2985"/>
              </a:cxn>
              <a:cxn ang="0">
                <a:pos x="2518" y="2985"/>
              </a:cxn>
              <a:cxn ang="0">
                <a:pos x="3402" y="0"/>
              </a:cxn>
              <a:cxn ang="0">
                <a:pos x="0" y="0"/>
              </a:cxn>
            </a:cxnLst>
            <a:rect l="0" t="0" r="r" b="b"/>
            <a:pathLst>
              <a:path w="3402" h="2985">
                <a:moveTo>
                  <a:pt x="0" y="0"/>
                </a:moveTo>
                <a:lnTo>
                  <a:pt x="0" y="2985"/>
                </a:lnTo>
                <a:lnTo>
                  <a:pt x="2518" y="2985"/>
                </a:lnTo>
                <a:lnTo>
                  <a:pt x="3402" y="0"/>
                </a:lnTo>
                <a:lnTo>
                  <a:pt x="0"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47106" name="Text Placeholder 50"/>
          <p:cNvSpPr>
            <a:spLocks noGrp="1"/>
          </p:cNvSpPr>
          <p:nvPr>
            <p:ph type="subTitle" idx="1"/>
          </p:nvPr>
        </p:nvSpPr>
        <p:spPr>
          <a:xfrm>
            <a:off x="323852" y="2859794"/>
            <a:ext cx="3095625" cy="863333"/>
          </a:xfrm>
        </p:spPr>
        <p:txBody>
          <a:bodyPr>
            <a:noAutofit/>
          </a:bodyPr>
          <a:lstStyle>
            <a:lvl1pPr>
              <a:defRPr sz="1200" b="0">
                <a:solidFill>
                  <a:schemeClr val="bg1"/>
                </a:solidFill>
                <a:latin typeface="Arial" charset="0"/>
                <a:cs typeface="Arial" charset="0"/>
              </a:defRPr>
            </a:lvl1pPr>
          </a:lstStyle>
          <a:p>
            <a:r>
              <a:rPr lang="en-US"/>
              <a:t>Click to edit Master subtitle style</a:t>
            </a:r>
            <a:endParaRPr dirty="0"/>
          </a:p>
        </p:txBody>
      </p:sp>
      <p:sp>
        <p:nvSpPr>
          <p:cNvPr id="47113" name="Title Placeholder 45"/>
          <p:cNvSpPr>
            <a:spLocks noGrp="1"/>
          </p:cNvSpPr>
          <p:nvPr>
            <p:ph type="ctrTitle"/>
          </p:nvPr>
        </p:nvSpPr>
        <p:spPr>
          <a:xfrm>
            <a:off x="323529" y="1275956"/>
            <a:ext cx="3456310" cy="1368003"/>
          </a:xfrm>
        </p:spPr>
        <p:txBody>
          <a:bodyPr anchor="t">
            <a:noAutofit/>
          </a:bodyPr>
          <a:lstStyle>
            <a:lvl1pPr>
              <a:defRPr sz="3000">
                <a:latin typeface="Arial" charset="0"/>
                <a:cs typeface="Arial" charset="0"/>
              </a:defRPr>
            </a:lvl1pPr>
          </a:lstStyle>
          <a:p>
            <a:r>
              <a:rPr lang="en-US"/>
              <a:t>Click to edit Master title style</a:t>
            </a:r>
            <a:endParaRPr lang="en-US" dirty="0"/>
          </a:p>
        </p:txBody>
      </p:sp>
      <p:grpSp>
        <p:nvGrpSpPr>
          <p:cNvPr id="3" name="Group 2"/>
          <p:cNvGrpSpPr>
            <a:grpSpLocks noChangeAspect="1"/>
          </p:cNvGrpSpPr>
          <p:nvPr userDrawn="1"/>
        </p:nvGrpSpPr>
        <p:grpSpPr>
          <a:xfrm>
            <a:off x="180000" y="1"/>
            <a:ext cx="2049042" cy="1209600"/>
            <a:chOff x="128464" y="1"/>
            <a:chExt cx="2160000" cy="1275101"/>
          </a:xfrm>
        </p:grpSpPr>
        <p:sp>
          <p:nvSpPr>
            <p:cNvPr id="13" name="Freeform 14"/>
            <p:cNvSpPr>
              <a:spLocks noChangeAspect="1" noEditPoints="1"/>
            </p:cNvSpPr>
            <p:nvPr userDrawn="1"/>
          </p:nvSpPr>
          <p:spPr bwMode="white">
            <a:xfrm>
              <a:off x="301741" y="328035"/>
              <a:ext cx="1765830" cy="646810"/>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14" name="Freeform 15"/>
            <p:cNvSpPr>
              <a:spLocks noChangeAspect="1" noEditPoints="1"/>
            </p:cNvSpPr>
            <p:nvPr userDrawn="1"/>
          </p:nvSpPr>
          <p:spPr bwMode="hidden">
            <a:xfrm>
              <a:off x="128464" y="1"/>
              <a:ext cx="2160000" cy="1275101"/>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dirty="0">
                <a:solidFill>
                  <a:srgbClr val="000000"/>
                </a:solidFill>
                <a:cs typeface="Arial" charset="0"/>
              </a:endParaRPr>
            </a:p>
          </p:txBody>
        </p:sp>
      </p:grpSp>
    </p:spTree>
    <p:extLst>
      <p:ext uri="{BB962C8B-B14F-4D97-AF65-F5344CB8AC3E}">
        <p14:creationId xmlns:p14="http://schemas.microsoft.com/office/powerpoint/2010/main" val="336481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descr="widescreen_cover2.jpg"/>
          <p:cNvPicPr>
            <a:picLocks noChangeAspect="1"/>
          </p:cNvPicPr>
          <p:nvPr userDrawn="1"/>
        </p:nvPicPr>
        <p:blipFill>
          <a:blip r:embed="rId2" cstate="print"/>
          <a:stretch>
            <a:fillRect/>
          </a:stretch>
        </p:blipFill>
        <p:spPr>
          <a:xfrm>
            <a:off x="6764" y="0"/>
            <a:ext cx="9130473" cy="5143500"/>
          </a:xfrm>
          <a:prstGeom prst="rect">
            <a:avLst/>
          </a:prstGeom>
        </p:spPr>
      </p:pic>
      <p:sp>
        <p:nvSpPr>
          <p:cNvPr id="47123" name="Freeform 19"/>
          <p:cNvSpPr>
            <a:spLocks noChangeAspect="1"/>
          </p:cNvSpPr>
          <p:nvPr userDrawn="1"/>
        </p:nvSpPr>
        <p:spPr bwMode="gray">
          <a:xfrm>
            <a:off x="0" y="2"/>
            <a:ext cx="4573588" cy="4011961"/>
          </a:xfrm>
          <a:custGeom>
            <a:avLst/>
            <a:gdLst/>
            <a:ahLst/>
            <a:cxnLst>
              <a:cxn ang="0">
                <a:pos x="0" y="0"/>
              </a:cxn>
              <a:cxn ang="0">
                <a:pos x="0" y="2985"/>
              </a:cxn>
              <a:cxn ang="0">
                <a:pos x="2518" y="2985"/>
              </a:cxn>
              <a:cxn ang="0">
                <a:pos x="3402" y="0"/>
              </a:cxn>
              <a:cxn ang="0">
                <a:pos x="0" y="0"/>
              </a:cxn>
            </a:cxnLst>
            <a:rect l="0" t="0" r="r" b="b"/>
            <a:pathLst>
              <a:path w="3402" h="2985">
                <a:moveTo>
                  <a:pt x="0" y="0"/>
                </a:moveTo>
                <a:lnTo>
                  <a:pt x="0" y="2985"/>
                </a:lnTo>
                <a:lnTo>
                  <a:pt x="2518" y="2985"/>
                </a:lnTo>
                <a:lnTo>
                  <a:pt x="3402" y="0"/>
                </a:lnTo>
                <a:lnTo>
                  <a:pt x="0"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47106" name="Text Placeholder 50"/>
          <p:cNvSpPr>
            <a:spLocks noGrp="1"/>
          </p:cNvSpPr>
          <p:nvPr>
            <p:ph type="subTitle" idx="1"/>
          </p:nvPr>
        </p:nvSpPr>
        <p:spPr>
          <a:xfrm>
            <a:off x="323852" y="2859794"/>
            <a:ext cx="3095625" cy="863333"/>
          </a:xfrm>
        </p:spPr>
        <p:txBody>
          <a:bodyPr>
            <a:noAutofit/>
          </a:bodyPr>
          <a:lstStyle>
            <a:lvl1pPr>
              <a:defRPr sz="1200" b="0">
                <a:solidFill>
                  <a:schemeClr val="bg1"/>
                </a:solidFill>
                <a:latin typeface="Arial" charset="0"/>
                <a:cs typeface="Arial" charset="0"/>
              </a:defRPr>
            </a:lvl1pPr>
          </a:lstStyle>
          <a:p>
            <a:r>
              <a:rPr lang="en-US"/>
              <a:t>Click to edit Master subtitle style</a:t>
            </a:r>
            <a:endParaRPr dirty="0"/>
          </a:p>
        </p:txBody>
      </p:sp>
      <p:sp>
        <p:nvSpPr>
          <p:cNvPr id="47113" name="Title Placeholder 45"/>
          <p:cNvSpPr>
            <a:spLocks noGrp="1"/>
          </p:cNvSpPr>
          <p:nvPr>
            <p:ph type="ctrTitle"/>
          </p:nvPr>
        </p:nvSpPr>
        <p:spPr>
          <a:xfrm>
            <a:off x="323529" y="1275956"/>
            <a:ext cx="3456310" cy="1368003"/>
          </a:xfrm>
        </p:spPr>
        <p:txBody>
          <a:bodyPr anchor="t">
            <a:noAutofit/>
          </a:bodyPr>
          <a:lstStyle>
            <a:lvl1pPr>
              <a:defRPr sz="3000">
                <a:latin typeface="Arial" charset="0"/>
                <a:cs typeface="Arial" charset="0"/>
              </a:defRPr>
            </a:lvl1pPr>
          </a:lstStyle>
          <a:p>
            <a:r>
              <a:rPr lang="en-US"/>
              <a:t>Click to edit Master title style</a:t>
            </a:r>
            <a:endParaRPr lang="en-US" dirty="0"/>
          </a:p>
        </p:txBody>
      </p:sp>
      <p:grpSp>
        <p:nvGrpSpPr>
          <p:cNvPr id="11" name="Group 10"/>
          <p:cNvGrpSpPr>
            <a:grpSpLocks noChangeAspect="1"/>
          </p:cNvGrpSpPr>
          <p:nvPr userDrawn="1"/>
        </p:nvGrpSpPr>
        <p:grpSpPr>
          <a:xfrm>
            <a:off x="180000" y="1"/>
            <a:ext cx="2049042" cy="1209600"/>
            <a:chOff x="128464" y="1"/>
            <a:chExt cx="2160000" cy="1275101"/>
          </a:xfrm>
        </p:grpSpPr>
        <p:sp>
          <p:nvSpPr>
            <p:cNvPr id="12" name="Freeform 14"/>
            <p:cNvSpPr>
              <a:spLocks noChangeAspect="1" noEditPoints="1"/>
            </p:cNvSpPr>
            <p:nvPr userDrawn="1"/>
          </p:nvSpPr>
          <p:spPr bwMode="white">
            <a:xfrm>
              <a:off x="301741" y="328035"/>
              <a:ext cx="1765830" cy="646810"/>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13" name="Freeform 15"/>
            <p:cNvSpPr>
              <a:spLocks noChangeAspect="1" noEditPoints="1"/>
            </p:cNvSpPr>
            <p:nvPr userDrawn="1"/>
          </p:nvSpPr>
          <p:spPr bwMode="hidden">
            <a:xfrm>
              <a:off x="128464" y="1"/>
              <a:ext cx="2160000" cy="1275101"/>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dirty="0">
                <a:solidFill>
                  <a:srgbClr val="000000"/>
                </a:solidFill>
                <a:cs typeface="Arial" charset="0"/>
              </a:endParaRPr>
            </a:p>
          </p:txBody>
        </p:sp>
      </p:grpSp>
    </p:spTree>
    <p:extLst>
      <p:ext uri="{BB962C8B-B14F-4D97-AF65-F5344CB8AC3E}">
        <p14:creationId xmlns:p14="http://schemas.microsoft.com/office/powerpoint/2010/main" val="2229269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11" name="Picture 10" descr="widescreen_cover3.jpg"/>
          <p:cNvPicPr>
            <a:picLocks noChangeAspect="1"/>
          </p:cNvPicPr>
          <p:nvPr userDrawn="1"/>
        </p:nvPicPr>
        <p:blipFill>
          <a:blip r:embed="rId2" cstate="print"/>
          <a:stretch>
            <a:fillRect/>
          </a:stretch>
        </p:blipFill>
        <p:spPr>
          <a:xfrm>
            <a:off x="6764" y="0"/>
            <a:ext cx="9130473" cy="5143500"/>
          </a:xfrm>
          <a:prstGeom prst="rect">
            <a:avLst/>
          </a:prstGeom>
        </p:spPr>
      </p:pic>
      <p:sp>
        <p:nvSpPr>
          <p:cNvPr id="65551" name="Freeform 15"/>
          <p:cNvSpPr>
            <a:spLocks noChangeAspect="1"/>
          </p:cNvSpPr>
          <p:nvPr userDrawn="1"/>
        </p:nvSpPr>
        <p:spPr bwMode="gray">
          <a:xfrm>
            <a:off x="0" y="412624"/>
            <a:ext cx="4451350" cy="3599339"/>
          </a:xfrm>
          <a:custGeom>
            <a:avLst/>
            <a:gdLst/>
            <a:ahLst/>
            <a:cxnLst>
              <a:cxn ang="0">
                <a:pos x="336" y="0"/>
              </a:cxn>
              <a:cxn ang="0">
                <a:pos x="0" y="1134"/>
              </a:cxn>
              <a:cxn ang="0">
                <a:pos x="0" y="2268"/>
              </a:cxn>
              <a:cxn ang="0">
                <a:pos x="2132" y="2268"/>
              </a:cxn>
              <a:cxn ang="0">
                <a:pos x="2804" y="0"/>
              </a:cxn>
              <a:cxn ang="0">
                <a:pos x="336" y="0"/>
              </a:cxn>
            </a:cxnLst>
            <a:rect l="0" t="0" r="r" b="b"/>
            <a:pathLst>
              <a:path w="2804" h="2268">
                <a:moveTo>
                  <a:pt x="336" y="0"/>
                </a:moveTo>
                <a:lnTo>
                  <a:pt x="0" y="1134"/>
                </a:lnTo>
                <a:lnTo>
                  <a:pt x="0" y="2268"/>
                </a:lnTo>
                <a:lnTo>
                  <a:pt x="2132" y="2268"/>
                </a:lnTo>
                <a:lnTo>
                  <a:pt x="2804" y="0"/>
                </a:lnTo>
                <a:lnTo>
                  <a:pt x="336"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65543" name="Text Placeholder 50"/>
          <p:cNvSpPr>
            <a:spLocks noGrp="1"/>
          </p:cNvSpPr>
          <p:nvPr>
            <p:ph type="subTitle" idx="1"/>
          </p:nvPr>
        </p:nvSpPr>
        <p:spPr>
          <a:xfrm>
            <a:off x="684213" y="3004213"/>
            <a:ext cx="2735262" cy="791675"/>
          </a:xfrm>
        </p:spPr>
        <p:txBody>
          <a:bodyPr>
            <a:noAutofit/>
          </a:bodyPr>
          <a:lstStyle>
            <a:lvl1pPr>
              <a:defRPr sz="1200" b="0">
                <a:solidFill>
                  <a:schemeClr val="bg1"/>
                </a:solidFill>
              </a:defRPr>
            </a:lvl1pPr>
          </a:lstStyle>
          <a:p>
            <a:r>
              <a:rPr lang="en-US"/>
              <a:t>Click to edit Master subtitle style</a:t>
            </a:r>
            <a:endParaRPr lang="en-US" dirty="0"/>
          </a:p>
        </p:txBody>
      </p:sp>
      <p:sp>
        <p:nvSpPr>
          <p:cNvPr id="65545" name="Title Placeholder 45"/>
          <p:cNvSpPr>
            <a:spLocks noGrp="1"/>
          </p:cNvSpPr>
          <p:nvPr>
            <p:ph type="ctrTitle"/>
          </p:nvPr>
        </p:nvSpPr>
        <p:spPr>
          <a:xfrm>
            <a:off x="684213" y="1347375"/>
            <a:ext cx="3022600" cy="1440401"/>
          </a:xfrm>
        </p:spPr>
        <p:txBody>
          <a:bodyPr anchor="t">
            <a:noAutofit/>
          </a:bodyPr>
          <a:lstStyle>
            <a:lvl1pPr>
              <a:defRPr sz="3000"/>
            </a:lvl1pPr>
          </a:lstStyle>
          <a:p>
            <a:r>
              <a:rPr lang="en-US"/>
              <a:t>Click to edit Master title style</a:t>
            </a:r>
            <a:endParaRPr lang="en-US" dirty="0"/>
          </a:p>
        </p:txBody>
      </p:sp>
      <p:grpSp>
        <p:nvGrpSpPr>
          <p:cNvPr id="8" name="Group 7"/>
          <p:cNvGrpSpPr>
            <a:grpSpLocks noChangeAspect="1"/>
          </p:cNvGrpSpPr>
          <p:nvPr userDrawn="1"/>
        </p:nvGrpSpPr>
        <p:grpSpPr>
          <a:xfrm>
            <a:off x="539554" y="410400"/>
            <a:ext cx="1585568" cy="936000"/>
            <a:chOff x="128464" y="1"/>
            <a:chExt cx="2160000" cy="1275101"/>
          </a:xfrm>
        </p:grpSpPr>
        <p:sp>
          <p:nvSpPr>
            <p:cNvPr id="9" name="Freeform 14"/>
            <p:cNvSpPr>
              <a:spLocks noChangeAspect="1" noEditPoints="1"/>
            </p:cNvSpPr>
            <p:nvPr userDrawn="1"/>
          </p:nvSpPr>
          <p:spPr bwMode="white">
            <a:xfrm>
              <a:off x="301741" y="328035"/>
              <a:ext cx="1765830" cy="646810"/>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10" name="Freeform 15"/>
            <p:cNvSpPr>
              <a:spLocks noChangeAspect="1" noEditPoints="1"/>
            </p:cNvSpPr>
            <p:nvPr userDrawn="1"/>
          </p:nvSpPr>
          <p:spPr bwMode="hidden">
            <a:xfrm>
              <a:off x="128464" y="1"/>
              <a:ext cx="2160000" cy="1275101"/>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dirty="0">
                <a:solidFill>
                  <a:srgbClr val="000000"/>
                </a:solidFill>
                <a:cs typeface="Arial" charset="0"/>
              </a:endParaRPr>
            </a:p>
          </p:txBody>
        </p:sp>
      </p:grpSp>
    </p:spTree>
    <p:extLst>
      <p:ext uri="{BB962C8B-B14F-4D97-AF65-F5344CB8AC3E}">
        <p14:creationId xmlns:p14="http://schemas.microsoft.com/office/powerpoint/2010/main" val="3448757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4" name="Group 26"/>
          <p:cNvGrpSpPr>
            <a:grpSpLocks noChangeAspect="1"/>
          </p:cNvGrpSpPr>
          <p:nvPr userDrawn="1"/>
        </p:nvGrpSpPr>
        <p:grpSpPr bwMode="auto">
          <a:xfrm>
            <a:off x="0" y="0"/>
            <a:ext cx="9144000" cy="5143500"/>
            <a:chOff x="0" y="942"/>
            <a:chExt cx="5758" cy="2901"/>
          </a:xfrm>
        </p:grpSpPr>
        <p:sp>
          <p:nvSpPr>
            <p:cNvPr id="5" name="Freeform 19"/>
            <p:cNvSpPr>
              <a:spLocks noChangeAspect="1"/>
            </p:cNvSpPr>
            <p:nvPr userDrawn="1"/>
          </p:nvSpPr>
          <p:spPr bwMode="gray">
            <a:xfrm>
              <a:off x="0" y="942"/>
              <a:ext cx="2879" cy="1452"/>
            </a:xfrm>
            <a:custGeom>
              <a:avLst/>
              <a:gdLst/>
              <a:ahLst/>
              <a:cxnLst>
                <a:cxn ang="0">
                  <a:pos x="2879" y="0"/>
                </a:cxn>
                <a:cxn ang="0">
                  <a:pos x="0" y="0"/>
                </a:cxn>
                <a:cxn ang="0">
                  <a:pos x="0" y="1621"/>
                </a:cxn>
                <a:cxn ang="0">
                  <a:pos x="2399" y="1621"/>
                </a:cxn>
                <a:cxn ang="0">
                  <a:pos x="2879" y="0"/>
                </a:cxn>
              </a:cxnLst>
              <a:rect l="0" t="0" r="r" b="b"/>
              <a:pathLst>
                <a:path w="2879" h="1621">
                  <a:moveTo>
                    <a:pt x="2879" y="0"/>
                  </a:moveTo>
                  <a:lnTo>
                    <a:pt x="0" y="0"/>
                  </a:lnTo>
                  <a:lnTo>
                    <a:pt x="0" y="1621"/>
                  </a:lnTo>
                  <a:lnTo>
                    <a:pt x="2399" y="1621"/>
                  </a:lnTo>
                  <a:lnTo>
                    <a:pt x="2879"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6" name="Freeform 20"/>
            <p:cNvSpPr>
              <a:spLocks noChangeAspect="1"/>
            </p:cNvSpPr>
            <p:nvPr userDrawn="1"/>
          </p:nvSpPr>
          <p:spPr bwMode="gray">
            <a:xfrm>
              <a:off x="1434" y="1784"/>
              <a:ext cx="4324" cy="2059"/>
            </a:xfrm>
            <a:custGeom>
              <a:avLst/>
              <a:gdLst/>
              <a:ahLst/>
              <a:cxnLst>
                <a:cxn ang="0">
                  <a:pos x="4324" y="0"/>
                </a:cxn>
                <a:cxn ang="0">
                  <a:pos x="681" y="0"/>
                </a:cxn>
                <a:cxn ang="0">
                  <a:pos x="0" y="2299"/>
                </a:cxn>
                <a:cxn ang="0">
                  <a:pos x="4324" y="2299"/>
                </a:cxn>
                <a:cxn ang="0">
                  <a:pos x="4324" y="0"/>
                </a:cxn>
              </a:cxnLst>
              <a:rect l="0" t="0" r="r" b="b"/>
              <a:pathLst>
                <a:path w="4324" h="2299">
                  <a:moveTo>
                    <a:pt x="4324" y="0"/>
                  </a:moveTo>
                  <a:lnTo>
                    <a:pt x="681" y="0"/>
                  </a:lnTo>
                  <a:lnTo>
                    <a:pt x="0" y="2299"/>
                  </a:lnTo>
                  <a:lnTo>
                    <a:pt x="4324" y="2299"/>
                  </a:lnTo>
                  <a:lnTo>
                    <a:pt x="4324"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7" name="Freeform 21"/>
            <p:cNvSpPr>
              <a:spLocks noChangeAspect="1"/>
            </p:cNvSpPr>
            <p:nvPr userDrawn="1"/>
          </p:nvSpPr>
          <p:spPr bwMode="gray">
            <a:xfrm>
              <a:off x="1913" y="1784"/>
              <a:ext cx="688" cy="610"/>
            </a:xfrm>
            <a:custGeom>
              <a:avLst/>
              <a:gdLst/>
              <a:ahLst/>
              <a:cxnLst>
                <a:cxn ang="0">
                  <a:pos x="0" y="681"/>
                </a:cxn>
                <a:cxn ang="0">
                  <a:pos x="486" y="681"/>
                </a:cxn>
                <a:cxn ang="0">
                  <a:pos x="688" y="0"/>
                </a:cxn>
                <a:cxn ang="0">
                  <a:pos x="202" y="0"/>
                </a:cxn>
                <a:cxn ang="0">
                  <a:pos x="0" y="681"/>
                </a:cxn>
              </a:cxnLst>
              <a:rect l="0" t="0" r="r" b="b"/>
              <a:pathLst>
                <a:path w="688" h="681">
                  <a:moveTo>
                    <a:pt x="0" y="681"/>
                  </a:moveTo>
                  <a:lnTo>
                    <a:pt x="486" y="681"/>
                  </a:lnTo>
                  <a:lnTo>
                    <a:pt x="688" y="0"/>
                  </a:lnTo>
                  <a:lnTo>
                    <a:pt x="202" y="0"/>
                  </a:lnTo>
                  <a:lnTo>
                    <a:pt x="0" y="681"/>
                  </a:lnTo>
                  <a:close/>
                </a:path>
              </a:pathLst>
            </a:custGeom>
            <a:solidFill>
              <a:srgbClr val="00257A"/>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grpSp>
      <p:sp>
        <p:nvSpPr>
          <p:cNvPr id="20" name="Title 19"/>
          <p:cNvSpPr>
            <a:spLocks noGrp="1"/>
          </p:cNvSpPr>
          <p:nvPr>
            <p:ph type="title"/>
          </p:nvPr>
        </p:nvSpPr>
        <p:spPr bwMode="gray">
          <a:xfrm>
            <a:off x="4283968" y="2139702"/>
            <a:ext cx="4536504" cy="1440160"/>
          </a:xfrm>
        </p:spPr>
        <p:txBody>
          <a:bodyPr anchor="t">
            <a:noAutofit/>
          </a:bodyPr>
          <a:lstStyle>
            <a:lvl1pPr algn="r">
              <a:defRPr sz="3000"/>
            </a:lvl1pPr>
          </a:lstStyle>
          <a:p>
            <a:r>
              <a:rPr lang="en-US"/>
              <a:t>Click to edit Master title style</a:t>
            </a:r>
            <a:endParaRPr lang="en-GB" dirty="0"/>
          </a:p>
        </p:txBody>
      </p:sp>
      <p:sp>
        <p:nvSpPr>
          <p:cNvPr id="22" name="Text Placeholder 21"/>
          <p:cNvSpPr>
            <a:spLocks noGrp="1"/>
          </p:cNvSpPr>
          <p:nvPr>
            <p:ph type="body" sz="quarter" idx="10"/>
          </p:nvPr>
        </p:nvSpPr>
        <p:spPr bwMode="gray">
          <a:xfrm>
            <a:off x="4283968" y="3939903"/>
            <a:ext cx="4536504" cy="792088"/>
          </a:xfrm>
        </p:spPr>
        <p:txBody>
          <a:bodyPr>
            <a:noAutofit/>
          </a:bodyPr>
          <a:lstStyle>
            <a:lvl1pPr algn="r">
              <a:defRPr sz="1200" b="0">
                <a:solidFill>
                  <a:schemeClr val="bg1"/>
                </a:solidFill>
              </a:defRPr>
            </a:lvl1pPr>
          </a:lstStyle>
          <a:p>
            <a:pPr lvl="0"/>
            <a:r>
              <a:rPr lang="en-US"/>
              <a:t>Click to edit Master text styles</a:t>
            </a:r>
          </a:p>
        </p:txBody>
      </p:sp>
      <p:grpSp>
        <p:nvGrpSpPr>
          <p:cNvPr id="17" name="Group 16"/>
          <p:cNvGrpSpPr>
            <a:grpSpLocks noChangeAspect="1"/>
          </p:cNvGrpSpPr>
          <p:nvPr userDrawn="1"/>
        </p:nvGrpSpPr>
        <p:grpSpPr>
          <a:xfrm>
            <a:off x="180000" y="1"/>
            <a:ext cx="2049042" cy="1209600"/>
            <a:chOff x="128464" y="1"/>
            <a:chExt cx="2160000" cy="1275101"/>
          </a:xfrm>
        </p:grpSpPr>
        <p:sp>
          <p:nvSpPr>
            <p:cNvPr id="18" name="Freeform 14"/>
            <p:cNvSpPr>
              <a:spLocks noChangeAspect="1" noEditPoints="1"/>
            </p:cNvSpPr>
            <p:nvPr userDrawn="1"/>
          </p:nvSpPr>
          <p:spPr bwMode="white">
            <a:xfrm>
              <a:off x="301741" y="328035"/>
              <a:ext cx="1765830" cy="646810"/>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19" name="Freeform 15"/>
            <p:cNvSpPr>
              <a:spLocks noChangeAspect="1" noEditPoints="1"/>
            </p:cNvSpPr>
            <p:nvPr userDrawn="1"/>
          </p:nvSpPr>
          <p:spPr bwMode="hidden">
            <a:xfrm>
              <a:off x="128464" y="1"/>
              <a:ext cx="2160000" cy="1275101"/>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dirty="0">
                <a:solidFill>
                  <a:srgbClr val="000000"/>
                </a:solidFill>
                <a:cs typeface="Arial" charset="0"/>
              </a:endParaRPr>
            </a:p>
          </p:txBody>
        </p:sp>
      </p:grpSp>
    </p:spTree>
    <p:extLst>
      <p:ext uri="{BB962C8B-B14F-4D97-AF65-F5344CB8AC3E}">
        <p14:creationId xmlns:p14="http://schemas.microsoft.com/office/powerpoint/2010/main" val="339665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457201" y="914400"/>
            <a:ext cx="8229602" cy="371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73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916"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a:t>Click to edit Master title style</a:t>
            </a:r>
            <a:endParaRPr lang="en-GB" dirty="0"/>
          </a:p>
        </p:txBody>
      </p:sp>
      <p:sp>
        <p:nvSpPr>
          <p:cNvPr id="6" name="Text Placeholder 5"/>
          <p:cNvSpPr>
            <a:spLocks noGrp="1"/>
          </p:cNvSpPr>
          <p:nvPr>
            <p:ph type="body" sz="quarter" idx="10"/>
          </p:nvPr>
        </p:nvSpPr>
        <p:spPr bwMode="gray">
          <a:xfrm>
            <a:off x="2483770" y="844092"/>
            <a:ext cx="4249166" cy="3671874"/>
          </a:xfrm>
        </p:spPr>
        <p:txBody>
          <a:bodyPr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2760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1783274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492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8" name="Text Placeholder 4"/>
          <p:cNvSpPr>
            <a:spLocks noGrp="1"/>
          </p:cNvSpPr>
          <p:nvPr>
            <p:ph type="body" sz="quarter" idx="10"/>
          </p:nvPr>
        </p:nvSpPr>
        <p:spPr bwMode="gray">
          <a:xfrm>
            <a:off x="251520" y="844095"/>
            <a:ext cx="4248472" cy="3671873"/>
          </a:xfrm>
        </p:spPr>
        <p:txBody>
          <a:bodyPr/>
          <a:lstStyle>
            <a:lvl3pPr marL="273038" indent="-273038">
              <a:defRPr/>
            </a:lvl3pPr>
            <a:lvl4pPr marL="536548" indent="-263513">
              <a:defRPr/>
            </a:lvl4pPr>
            <a:lvl5pPr marL="809585" indent="-271451">
              <a:defRPr/>
            </a:lvl5pPr>
            <a:lvl6pPr marL="1071509" indent="-26510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4"/>
          <p:cNvSpPr>
            <a:spLocks noGrp="1"/>
          </p:cNvSpPr>
          <p:nvPr>
            <p:ph type="body" sz="quarter" idx="11"/>
          </p:nvPr>
        </p:nvSpPr>
        <p:spPr bwMode="gray">
          <a:xfrm>
            <a:off x="4716018" y="844095"/>
            <a:ext cx="4248472" cy="3671873"/>
          </a:xfrm>
        </p:spPr>
        <p:txBody>
          <a:bodyPr/>
          <a:lstStyle>
            <a:lvl3pPr marL="273038" indent="-273038">
              <a:defRPr/>
            </a:lvl3pPr>
            <a:lvl4pPr marL="536548" indent="-263513">
              <a:defRPr/>
            </a:lvl4pPr>
            <a:lvl5pPr marL="809585" indent="-271451">
              <a:defRPr/>
            </a:lvl5pPr>
            <a:lvl6pPr marL="1071509" indent="-265100" defTabSz="1071509">
              <a:tabLs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0700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a:p>
        </p:txBody>
      </p:sp>
      <p:sp>
        <p:nvSpPr>
          <p:cNvPr id="10" name="Text Placeholder 9"/>
          <p:cNvSpPr>
            <a:spLocks noGrp="1"/>
          </p:cNvSpPr>
          <p:nvPr>
            <p:ph type="body" sz="quarter" idx="10"/>
          </p:nvPr>
        </p:nvSpPr>
        <p:spPr bwMode="gray">
          <a:xfrm>
            <a:off x="251520" y="844092"/>
            <a:ext cx="4248472" cy="1727658"/>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9"/>
          <p:cNvSpPr>
            <a:spLocks noGrp="1"/>
          </p:cNvSpPr>
          <p:nvPr>
            <p:ph type="body" sz="quarter" idx="11"/>
          </p:nvPr>
        </p:nvSpPr>
        <p:spPr bwMode="gray">
          <a:xfrm>
            <a:off x="4716018" y="844092"/>
            <a:ext cx="4248472" cy="1727658"/>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9"/>
          <p:cNvSpPr>
            <a:spLocks noGrp="1"/>
          </p:cNvSpPr>
          <p:nvPr>
            <p:ph type="body" sz="quarter" idx="12"/>
          </p:nvPr>
        </p:nvSpPr>
        <p:spPr bwMode="gray">
          <a:xfrm>
            <a:off x="251520" y="2787774"/>
            <a:ext cx="4248472" cy="1727658"/>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9"/>
          <p:cNvSpPr>
            <a:spLocks noGrp="1"/>
          </p:cNvSpPr>
          <p:nvPr>
            <p:ph type="body" sz="quarter" idx="13"/>
          </p:nvPr>
        </p:nvSpPr>
        <p:spPr bwMode="gray">
          <a:xfrm>
            <a:off x="4716018" y="2787774"/>
            <a:ext cx="4248472" cy="1727658"/>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65185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p>
            <a:r>
              <a:rPr lang="en-US"/>
              <a:t>Click to edit Master title style</a:t>
            </a:r>
            <a:endParaRPr lang="en-GB" dirty="0"/>
          </a:p>
        </p:txBody>
      </p:sp>
      <p:sp>
        <p:nvSpPr>
          <p:cNvPr id="9" name="Text Placeholder 4"/>
          <p:cNvSpPr>
            <a:spLocks noGrp="1"/>
          </p:cNvSpPr>
          <p:nvPr>
            <p:ph type="body" sz="quarter" idx="11"/>
          </p:nvPr>
        </p:nvSpPr>
        <p:spPr bwMode="gray">
          <a:xfrm>
            <a:off x="4716018" y="843558"/>
            <a:ext cx="4248472" cy="367240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2" hasCustomPrompt="1"/>
          </p:nvPr>
        </p:nvSpPr>
        <p:spPr bwMode="gray">
          <a:xfrm>
            <a:off x="251520" y="843558"/>
            <a:ext cx="4248150" cy="3672408"/>
          </a:xfrm>
        </p:spPr>
        <p:txBody>
          <a:bodyPr rtlCol="0" anchor="ctr">
            <a:noAutofit/>
          </a:bodyPr>
          <a:lstStyle>
            <a:lvl1pPr algn="ctr">
              <a:defRPr/>
            </a:lvl1pPr>
          </a:lstStyle>
          <a:p>
            <a:pPr lvl="0"/>
            <a:r>
              <a:rPr lang="en-US" noProof="0" dirty="0"/>
              <a:t>Chart</a:t>
            </a:r>
            <a:endParaRPr lang="en-GB" noProof="0" dirty="0"/>
          </a:p>
        </p:txBody>
      </p:sp>
    </p:spTree>
    <p:extLst>
      <p:ext uri="{BB962C8B-B14F-4D97-AF65-F5344CB8AC3E}">
        <p14:creationId xmlns:p14="http://schemas.microsoft.com/office/powerpoint/2010/main" val="211221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p>
            <a:r>
              <a:rPr lang="en-US"/>
              <a:t>Click to edit Master title style</a:t>
            </a:r>
            <a:endParaRPr lang="en-GB" dirty="0"/>
          </a:p>
        </p:txBody>
      </p:sp>
      <p:sp>
        <p:nvSpPr>
          <p:cNvPr id="9" name="Text Placeholder 4"/>
          <p:cNvSpPr>
            <a:spLocks noGrp="1"/>
          </p:cNvSpPr>
          <p:nvPr>
            <p:ph type="body" sz="quarter" idx="11"/>
          </p:nvPr>
        </p:nvSpPr>
        <p:spPr bwMode="gray">
          <a:xfrm>
            <a:off x="4716018" y="843558"/>
            <a:ext cx="4248472" cy="367240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able Placeholder 6"/>
          <p:cNvSpPr>
            <a:spLocks noGrp="1"/>
          </p:cNvSpPr>
          <p:nvPr>
            <p:ph type="tbl" sz="quarter" idx="12" hasCustomPrompt="1"/>
          </p:nvPr>
        </p:nvSpPr>
        <p:spPr bwMode="gray">
          <a:xfrm>
            <a:off x="251520" y="843558"/>
            <a:ext cx="4248472" cy="3672408"/>
          </a:xfrm>
        </p:spPr>
        <p:txBody>
          <a:bodyPr rtlCol="0" anchor="ctr">
            <a:noAutofit/>
          </a:bodyPr>
          <a:lstStyle>
            <a:lvl1pPr algn="ctr">
              <a:defRPr/>
            </a:lvl1pPr>
          </a:lstStyle>
          <a:p>
            <a:pPr lvl="0"/>
            <a:r>
              <a:rPr lang="en-US" noProof="0" dirty="0"/>
              <a:t>Table</a:t>
            </a:r>
            <a:endParaRPr lang="en-GB" noProof="0" dirty="0"/>
          </a:p>
        </p:txBody>
      </p:sp>
    </p:spTree>
    <p:extLst>
      <p:ext uri="{BB962C8B-B14F-4D97-AF65-F5344CB8AC3E}">
        <p14:creationId xmlns:p14="http://schemas.microsoft.com/office/powerpoint/2010/main" val="118658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6" name="Text Placeholder 4"/>
          <p:cNvSpPr>
            <a:spLocks noGrp="1"/>
          </p:cNvSpPr>
          <p:nvPr>
            <p:ph type="body" sz="quarter" idx="10"/>
          </p:nvPr>
        </p:nvSpPr>
        <p:spPr bwMode="gray">
          <a:xfrm>
            <a:off x="251521" y="843558"/>
            <a:ext cx="8712968" cy="172819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11"/>
          </p:nvPr>
        </p:nvSpPr>
        <p:spPr bwMode="gray">
          <a:xfrm>
            <a:off x="251521" y="2787774"/>
            <a:ext cx="8712968" cy="172819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21236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p>
            <a:r>
              <a:rPr lang="en-US"/>
              <a:t>Click to edit Master title style</a:t>
            </a:r>
            <a:endParaRPr lang="en-GB" dirty="0"/>
          </a:p>
        </p:txBody>
      </p:sp>
      <p:sp>
        <p:nvSpPr>
          <p:cNvPr id="7" name="Text Placeholder 4"/>
          <p:cNvSpPr>
            <a:spLocks noGrp="1"/>
          </p:cNvSpPr>
          <p:nvPr>
            <p:ph type="body" sz="quarter" idx="11"/>
          </p:nvPr>
        </p:nvSpPr>
        <p:spPr bwMode="gray">
          <a:xfrm>
            <a:off x="251521" y="2787774"/>
            <a:ext cx="8712968" cy="1728192"/>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7"/>
          <p:cNvSpPr>
            <a:spLocks noGrp="1"/>
          </p:cNvSpPr>
          <p:nvPr>
            <p:ph type="chart" sz="quarter" idx="12" hasCustomPrompt="1"/>
          </p:nvPr>
        </p:nvSpPr>
        <p:spPr bwMode="gray">
          <a:xfrm>
            <a:off x="251522" y="843559"/>
            <a:ext cx="8712967" cy="1728192"/>
          </a:xfrm>
        </p:spPr>
        <p:txBody>
          <a:bodyPr rtlCol="0" anchor="ctr">
            <a:noAutofit/>
          </a:bodyPr>
          <a:lstStyle>
            <a:lvl1pPr algn="ctr">
              <a:defRPr/>
            </a:lvl1pPr>
          </a:lstStyle>
          <a:p>
            <a:pPr lvl="0"/>
            <a:r>
              <a:rPr lang="en-US" noProof="0" dirty="0"/>
              <a:t>Chart</a:t>
            </a:r>
            <a:endParaRPr lang="en-GB" noProof="0" dirty="0"/>
          </a:p>
        </p:txBody>
      </p:sp>
    </p:spTree>
    <p:extLst>
      <p:ext uri="{BB962C8B-B14F-4D97-AF65-F5344CB8AC3E}">
        <p14:creationId xmlns:p14="http://schemas.microsoft.com/office/powerpoint/2010/main" val="3983030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9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1" y="914400"/>
            <a:ext cx="8229601" cy="3714750"/>
          </a:xfrm>
          <a:prstGeom prst="rect">
            <a:avLst/>
          </a:prstGeom>
        </p:spPr>
        <p:txBody>
          <a:bodyPr/>
          <a:lstStyle>
            <a:lvl1pPr marL="0" indent="0">
              <a:buNone/>
              <a:defRPr>
                <a:solidFill>
                  <a:schemeClr val="accent1"/>
                </a:solidFill>
              </a:defRPr>
            </a:lvl1pPr>
            <a:lvl2pPr marL="0" indent="0">
              <a:buNone/>
              <a:defRPr b="0">
                <a:solidFill>
                  <a:schemeClr val="tx2"/>
                </a:solidFill>
              </a:defRPr>
            </a:lvl2pPr>
            <a:lvl3pPr marL="0" indent="0">
              <a:buNone/>
              <a:defRPr b="0">
                <a:solidFill>
                  <a:schemeClr val="tx2"/>
                </a:solidFill>
              </a:defRPr>
            </a:lvl3pPr>
            <a:lvl4pPr marL="227013" indent="-169863">
              <a:buClrTx/>
              <a:buFont typeface="Wingdings" panose="05000000000000000000" pitchFamily="2" charset="2"/>
              <a:buChar char="§"/>
              <a:defRPr>
                <a:solidFill>
                  <a:schemeClr val="tx2"/>
                </a:solidFill>
              </a:defRPr>
            </a:lvl4pPr>
            <a:lvl5pPr marL="514350" indent="-171450">
              <a:buClrTx/>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168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83770" y="843560"/>
            <a:ext cx="2016125"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2" name="Text Placeholder 20"/>
          <p:cNvSpPr>
            <a:spLocks noGrp="1"/>
          </p:cNvSpPr>
          <p:nvPr>
            <p:ph type="body" sz="quarter" idx="26"/>
          </p:nvPr>
        </p:nvSpPr>
        <p:spPr bwMode="gray">
          <a:xfrm>
            <a:off x="251522" y="843560"/>
            <a:ext cx="2016125" cy="576233"/>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6" name="Title 5"/>
          <p:cNvSpPr>
            <a:spLocks noGrp="1"/>
          </p:cNvSpPr>
          <p:nvPr>
            <p:ph type="title"/>
          </p:nvPr>
        </p:nvSpPr>
        <p:spPr bwMode="gray"/>
        <p:txBody>
          <a:bodyPr/>
          <a:lstStyle/>
          <a:p>
            <a:pPr lvl="0"/>
            <a:r>
              <a:rPr lang="en-US"/>
              <a:t>Click to edit Master title style</a:t>
            </a:r>
            <a:endParaRPr lang="en-GB" dirty="0"/>
          </a:p>
        </p:txBody>
      </p:sp>
      <p:sp>
        <p:nvSpPr>
          <p:cNvPr id="30" name="Text Placeholder 29"/>
          <p:cNvSpPr>
            <a:spLocks noGrp="1"/>
          </p:cNvSpPr>
          <p:nvPr>
            <p:ph type="body" sz="quarter" idx="13"/>
          </p:nvPr>
        </p:nvSpPr>
        <p:spPr bwMode="gray">
          <a:xfrm>
            <a:off x="251522" y="1635647"/>
            <a:ext cx="2016125" cy="288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p:cNvSpPr>
            <a:spLocks noGrp="1"/>
          </p:cNvSpPr>
          <p:nvPr>
            <p:ph type="body" sz="quarter" idx="28"/>
          </p:nvPr>
        </p:nvSpPr>
        <p:spPr bwMode="gray">
          <a:xfrm>
            <a:off x="2483770" y="1635647"/>
            <a:ext cx="2016125" cy="288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29"/>
          </p:nvPr>
        </p:nvSpPr>
        <p:spPr bwMode="gray">
          <a:xfrm>
            <a:off x="4716018" y="1635647"/>
            <a:ext cx="2016125" cy="288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9"/>
          <p:cNvSpPr>
            <a:spLocks noGrp="1"/>
          </p:cNvSpPr>
          <p:nvPr>
            <p:ph type="body" sz="quarter" idx="30"/>
          </p:nvPr>
        </p:nvSpPr>
        <p:spPr bwMode="gray">
          <a:xfrm>
            <a:off x="6948266" y="1635647"/>
            <a:ext cx="2016125" cy="288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0"/>
          <p:cNvSpPr>
            <a:spLocks noGrp="1"/>
          </p:cNvSpPr>
          <p:nvPr>
            <p:ph type="body" sz="quarter" idx="31"/>
          </p:nvPr>
        </p:nvSpPr>
        <p:spPr bwMode="gray">
          <a:xfrm>
            <a:off x="4716018" y="843560"/>
            <a:ext cx="2016125"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9" name="Text Placeholder 20"/>
          <p:cNvSpPr>
            <a:spLocks noGrp="1"/>
          </p:cNvSpPr>
          <p:nvPr>
            <p:ph type="body" sz="quarter" idx="32"/>
          </p:nvPr>
        </p:nvSpPr>
        <p:spPr bwMode="gray">
          <a:xfrm>
            <a:off x="6948266" y="843560"/>
            <a:ext cx="2016125"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Tree>
    <p:extLst>
      <p:ext uri="{BB962C8B-B14F-4D97-AF65-F5344CB8AC3E}">
        <p14:creationId xmlns:p14="http://schemas.microsoft.com/office/powerpoint/2010/main" val="1986454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r>
              <a:rPr lang="en-US"/>
              <a:t>Click to edit Master title style</a:t>
            </a:r>
            <a:endParaRPr lang="en-GB" dirty="0"/>
          </a:p>
        </p:txBody>
      </p:sp>
      <p:sp>
        <p:nvSpPr>
          <p:cNvPr id="26" name="Text Placeholder 29"/>
          <p:cNvSpPr>
            <a:spLocks noGrp="1"/>
          </p:cNvSpPr>
          <p:nvPr>
            <p:ph type="body" sz="quarter" idx="13"/>
          </p:nvPr>
        </p:nvSpPr>
        <p:spPr bwMode="gray">
          <a:xfrm>
            <a:off x="251522" y="1635647"/>
            <a:ext cx="1584299" cy="2880320"/>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0"/>
          <p:cNvSpPr>
            <a:spLocks noGrp="1"/>
          </p:cNvSpPr>
          <p:nvPr>
            <p:ph type="body" sz="quarter" idx="27"/>
          </p:nvPr>
        </p:nvSpPr>
        <p:spPr bwMode="gray">
          <a:xfrm>
            <a:off x="2033717" y="843560"/>
            <a:ext cx="1584300"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5" name="Text Placeholder 20"/>
          <p:cNvSpPr>
            <a:spLocks noGrp="1"/>
          </p:cNvSpPr>
          <p:nvPr>
            <p:ph type="body" sz="quarter" idx="26"/>
          </p:nvPr>
        </p:nvSpPr>
        <p:spPr bwMode="gray">
          <a:xfrm>
            <a:off x="251522" y="843560"/>
            <a:ext cx="1584299" cy="576233"/>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6" name="Text Placeholder 20"/>
          <p:cNvSpPr>
            <a:spLocks noGrp="1"/>
          </p:cNvSpPr>
          <p:nvPr>
            <p:ph type="body" sz="quarter" idx="28"/>
          </p:nvPr>
        </p:nvSpPr>
        <p:spPr bwMode="gray">
          <a:xfrm>
            <a:off x="3815915" y="843560"/>
            <a:ext cx="1584300"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7" name="Text Placeholder 20"/>
          <p:cNvSpPr>
            <a:spLocks noGrp="1"/>
          </p:cNvSpPr>
          <p:nvPr>
            <p:ph type="body" sz="quarter" idx="29"/>
          </p:nvPr>
        </p:nvSpPr>
        <p:spPr bwMode="gray">
          <a:xfrm>
            <a:off x="5598113" y="843560"/>
            <a:ext cx="1584300"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9" name="Text Placeholder 20"/>
          <p:cNvSpPr>
            <a:spLocks noGrp="1"/>
          </p:cNvSpPr>
          <p:nvPr>
            <p:ph type="body" sz="quarter" idx="30"/>
          </p:nvPr>
        </p:nvSpPr>
        <p:spPr bwMode="gray">
          <a:xfrm>
            <a:off x="7380312" y="843560"/>
            <a:ext cx="1584300" cy="576233"/>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0499" tIns="40499" rIns="40499" bIns="40499" rtlCol="0" anchor="ctr" anchorCtr="1">
            <a:noAutofit/>
          </a:bodyPr>
          <a:lstStyle>
            <a:lvl1pPr marL="0" algn="ctr" defTabSz="914355"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lvl="0"/>
            <a:r>
              <a:rPr lang="en-US"/>
              <a:t>Click to edit Master text styles</a:t>
            </a:r>
          </a:p>
        </p:txBody>
      </p:sp>
      <p:sp>
        <p:nvSpPr>
          <p:cNvPr id="13" name="Text Placeholder 29"/>
          <p:cNvSpPr>
            <a:spLocks noGrp="1"/>
          </p:cNvSpPr>
          <p:nvPr>
            <p:ph type="body" sz="quarter" idx="31"/>
          </p:nvPr>
        </p:nvSpPr>
        <p:spPr bwMode="gray">
          <a:xfrm>
            <a:off x="2051722" y="1635647"/>
            <a:ext cx="1584299" cy="2880320"/>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9"/>
          <p:cNvSpPr>
            <a:spLocks noGrp="1"/>
          </p:cNvSpPr>
          <p:nvPr>
            <p:ph type="body" sz="quarter" idx="32"/>
          </p:nvPr>
        </p:nvSpPr>
        <p:spPr bwMode="gray">
          <a:xfrm>
            <a:off x="3851922" y="1635647"/>
            <a:ext cx="1584299" cy="2880320"/>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9"/>
          <p:cNvSpPr>
            <a:spLocks noGrp="1"/>
          </p:cNvSpPr>
          <p:nvPr>
            <p:ph type="body" sz="quarter" idx="33"/>
          </p:nvPr>
        </p:nvSpPr>
        <p:spPr bwMode="gray">
          <a:xfrm>
            <a:off x="5580114" y="1635647"/>
            <a:ext cx="1584299" cy="2880320"/>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9"/>
          <p:cNvSpPr>
            <a:spLocks noGrp="1"/>
          </p:cNvSpPr>
          <p:nvPr>
            <p:ph type="body" sz="quarter" idx="34"/>
          </p:nvPr>
        </p:nvSpPr>
        <p:spPr bwMode="gray">
          <a:xfrm>
            <a:off x="7380314" y="1635647"/>
            <a:ext cx="1584299" cy="2880320"/>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2160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5" name="AutoShape 20"/>
          <p:cNvSpPr>
            <a:spLocks noChangeArrowheads="1"/>
          </p:cNvSpPr>
          <p:nvPr userDrawn="1"/>
        </p:nvSpPr>
        <p:spPr bwMode="gray">
          <a:xfrm rot="19080000" flipH="1">
            <a:off x="4890938" y="1645954"/>
            <a:ext cx="1226753" cy="31209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68579" tIns="34289" rIns="68579" bIns="34289" anchor="ctr">
            <a:noAutofit/>
          </a:bodyPr>
          <a:lstStyle/>
          <a:p>
            <a:pPr algn="ctr" defTabSz="685783"/>
            <a:endParaRPr lang="en-CA" dirty="0">
              <a:solidFill>
                <a:srgbClr val="000000"/>
              </a:solidFill>
              <a:cs typeface="Arial" charset="0"/>
            </a:endParaRPr>
          </a:p>
        </p:txBody>
      </p:sp>
      <p:sp>
        <p:nvSpPr>
          <p:cNvPr id="26" name="AutoShape 17"/>
          <p:cNvSpPr>
            <a:spLocks noChangeArrowheads="1"/>
          </p:cNvSpPr>
          <p:nvPr userDrawn="1"/>
        </p:nvSpPr>
        <p:spPr bwMode="gray">
          <a:xfrm rot="2520000" flipH="1">
            <a:off x="4890938" y="3446154"/>
            <a:ext cx="1226753" cy="31209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68579" tIns="34289" rIns="68579" bIns="34289" anchor="ctr">
            <a:noAutofit/>
          </a:bodyPr>
          <a:lstStyle/>
          <a:p>
            <a:pPr defTabSz="685783"/>
            <a:endParaRPr lang="en-CA" dirty="0">
              <a:solidFill>
                <a:srgbClr val="000000"/>
              </a:solidFill>
              <a:cs typeface="Arial" charset="0"/>
            </a:endParaRPr>
          </a:p>
        </p:txBody>
      </p:sp>
      <p:sp>
        <p:nvSpPr>
          <p:cNvPr id="27" name="AutoShape 20"/>
          <p:cNvSpPr>
            <a:spLocks noChangeArrowheads="1"/>
          </p:cNvSpPr>
          <p:nvPr userDrawn="1"/>
        </p:nvSpPr>
        <p:spPr bwMode="gray">
          <a:xfrm rot="2520000">
            <a:off x="3078707" y="1645954"/>
            <a:ext cx="1226753" cy="31209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68579" tIns="34289" rIns="68579" bIns="34289" anchor="ctr">
            <a:noAutofit/>
          </a:bodyPr>
          <a:lstStyle/>
          <a:p>
            <a:pPr algn="ctr" defTabSz="685783"/>
            <a:endParaRPr lang="en-CA" dirty="0">
              <a:solidFill>
                <a:srgbClr val="000000"/>
              </a:solidFill>
              <a:cs typeface="Arial" charset="0"/>
            </a:endParaRPr>
          </a:p>
        </p:txBody>
      </p:sp>
      <p:sp>
        <p:nvSpPr>
          <p:cNvPr id="28" name="AutoShape 17"/>
          <p:cNvSpPr>
            <a:spLocks noChangeArrowheads="1"/>
          </p:cNvSpPr>
          <p:nvPr userDrawn="1"/>
        </p:nvSpPr>
        <p:spPr bwMode="gray">
          <a:xfrm rot="19080000">
            <a:off x="3078707" y="3446154"/>
            <a:ext cx="1226753" cy="31209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lIns="68579" tIns="34289" rIns="68579" bIns="34289" anchor="ctr">
            <a:noAutofit/>
          </a:bodyPr>
          <a:lstStyle/>
          <a:p>
            <a:pPr defTabSz="685783"/>
            <a:endParaRPr lang="en-CA" dirty="0">
              <a:solidFill>
                <a:srgbClr val="000000"/>
              </a:solidFill>
              <a:cs typeface="Arial" charset="0"/>
            </a:endParaRPr>
          </a:p>
        </p:txBody>
      </p:sp>
      <p:sp>
        <p:nvSpPr>
          <p:cNvPr id="29" name="Text Placeholder 10"/>
          <p:cNvSpPr>
            <a:spLocks noGrp="1"/>
          </p:cNvSpPr>
          <p:nvPr>
            <p:ph type="body" sz="quarter" idx="41"/>
          </p:nvPr>
        </p:nvSpPr>
        <p:spPr bwMode="gray">
          <a:xfrm>
            <a:off x="4023867" y="2345765"/>
            <a:ext cx="1180956" cy="672738"/>
          </a:xfrm>
          <a:prstGeom prst="ellipse">
            <a:avLst/>
          </a:prstGeom>
          <a:solidFill>
            <a:srgbClr val="AA5CAA"/>
          </a:solidFill>
          <a:ln>
            <a:noFill/>
          </a:ln>
        </p:spPr>
        <p:txBody>
          <a:bodyPr lIns="40499" tIns="40499" rIns="40499" bIns="40499" anchor="ctr" anchorCtr="1">
            <a:noAutofit/>
          </a:bodyPr>
          <a:lstStyle>
            <a:lvl1pPr algn="ctr">
              <a:defRPr>
                <a:solidFill>
                  <a:schemeClr val="bg1"/>
                </a:solidFill>
              </a:defRPr>
            </a:lvl1pPr>
          </a:lstStyle>
          <a:p>
            <a:pPr lvl="0"/>
            <a:r>
              <a:rPr lang="en-US"/>
              <a:t>Click to edit Master text styles</a:t>
            </a:r>
          </a:p>
        </p:txBody>
      </p:sp>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11" name="Text Placeholder 20"/>
          <p:cNvSpPr>
            <a:spLocks noGrp="1"/>
          </p:cNvSpPr>
          <p:nvPr>
            <p:ph type="body" sz="quarter" idx="21"/>
          </p:nvPr>
        </p:nvSpPr>
        <p:spPr bwMode="gray">
          <a:xfrm>
            <a:off x="251521" y="1203598"/>
            <a:ext cx="3312368" cy="1368152"/>
          </a:xfrm>
          <a:solidFill>
            <a:schemeClr val="bg1"/>
          </a:solidFill>
          <a:ln w="12700">
            <a:solidFill>
              <a:srgbClr val="007C92"/>
            </a:solidFill>
          </a:ln>
        </p:spPr>
        <p:txBody>
          <a:bodyPr lIns="40499" tIns="40499" rIns="40499" bIns="40499">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0"/>
          <p:cNvSpPr>
            <a:spLocks noGrp="1"/>
          </p:cNvSpPr>
          <p:nvPr>
            <p:ph type="body" sz="quarter" idx="26"/>
          </p:nvPr>
        </p:nvSpPr>
        <p:spPr bwMode="gray">
          <a:xfrm>
            <a:off x="251521" y="843559"/>
            <a:ext cx="3312368"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16" name="Text Placeholder 20"/>
          <p:cNvSpPr>
            <a:spLocks noGrp="1"/>
          </p:cNvSpPr>
          <p:nvPr>
            <p:ph type="body" sz="quarter" idx="33"/>
          </p:nvPr>
        </p:nvSpPr>
        <p:spPr bwMode="gray">
          <a:xfrm>
            <a:off x="251521" y="2787775"/>
            <a:ext cx="3312368"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19" name="Text Placeholder 20"/>
          <p:cNvSpPr>
            <a:spLocks noGrp="1"/>
          </p:cNvSpPr>
          <p:nvPr>
            <p:ph type="body" sz="quarter" idx="36"/>
          </p:nvPr>
        </p:nvSpPr>
        <p:spPr bwMode="gray">
          <a:xfrm>
            <a:off x="251521" y="3147814"/>
            <a:ext cx="3312368" cy="1368152"/>
          </a:xfrm>
          <a:solidFill>
            <a:schemeClr val="bg1"/>
          </a:solidFill>
          <a:ln w="12700">
            <a:solidFill>
              <a:srgbClr val="007C92"/>
            </a:solidFill>
          </a:ln>
        </p:spPr>
        <p:txBody>
          <a:bodyPr lIns="40499" tIns="40499" rIns="40499" bIns="40499">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0"/>
          <p:cNvSpPr>
            <a:spLocks noGrp="1"/>
          </p:cNvSpPr>
          <p:nvPr>
            <p:ph type="body" sz="quarter" idx="42"/>
          </p:nvPr>
        </p:nvSpPr>
        <p:spPr bwMode="gray">
          <a:xfrm>
            <a:off x="5652121" y="1203598"/>
            <a:ext cx="3312368" cy="1368152"/>
          </a:xfrm>
          <a:solidFill>
            <a:schemeClr val="bg1"/>
          </a:solidFill>
          <a:ln w="12700">
            <a:solidFill>
              <a:srgbClr val="007C92"/>
            </a:solidFill>
          </a:ln>
        </p:spPr>
        <p:txBody>
          <a:bodyPr lIns="40499" tIns="40499" rIns="40499" bIns="40499">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0"/>
          <p:cNvSpPr>
            <a:spLocks noGrp="1"/>
          </p:cNvSpPr>
          <p:nvPr>
            <p:ph type="body" sz="quarter" idx="43"/>
          </p:nvPr>
        </p:nvSpPr>
        <p:spPr bwMode="gray">
          <a:xfrm>
            <a:off x="5652121" y="843559"/>
            <a:ext cx="3312368"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32" name="Text Placeholder 20"/>
          <p:cNvSpPr>
            <a:spLocks noGrp="1"/>
          </p:cNvSpPr>
          <p:nvPr>
            <p:ph type="body" sz="quarter" idx="44"/>
          </p:nvPr>
        </p:nvSpPr>
        <p:spPr bwMode="gray">
          <a:xfrm>
            <a:off x="5652121" y="2787775"/>
            <a:ext cx="3312368"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33" name="Text Placeholder 20"/>
          <p:cNvSpPr>
            <a:spLocks noGrp="1"/>
          </p:cNvSpPr>
          <p:nvPr>
            <p:ph type="body" sz="quarter" idx="45"/>
          </p:nvPr>
        </p:nvSpPr>
        <p:spPr bwMode="gray">
          <a:xfrm>
            <a:off x="5652121" y="3147814"/>
            <a:ext cx="3312368" cy="1368152"/>
          </a:xfrm>
          <a:solidFill>
            <a:schemeClr val="bg1"/>
          </a:solidFill>
          <a:ln w="12700">
            <a:solidFill>
              <a:srgbClr val="007C92"/>
            </a:solidFill>
          </a:ln>
        </p:spPr>
        <p:txBody>
          <a:bodyPr lIns="40499" tIns="40499" rIns="40499" bIns="40499">
            <a:noAutofit/>
          </a:bodyPr>
          <a:lstStyle>
            <a:lvl1pPr>
              <a:defRPr sz="1600"/>
            </a:lvl1pPr>
            <a:lvl2pPr>
              <a:defRPr sz="1600"/>
            </a:lvl2pPr>
            <a:lvl3pPr>
              <a:defRPr sz="1600"/>
            </a:lvl3pPr>
            <a:lvl4pPr>
              <a:defRPr sz="1600"/>
            </a:lvl4pPr>
            <a:lvl5pPr>
              <a:defRPr sz="1600"/>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182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21" name="Text Placeholder 20"/>
          <p:cNvSpPr>
            <a:spLocks noGrp="1"/>
          </p:cNvSpPr>
          <p:nvPr>
            <p:ph type="body" sz="quarter" idx="21"/>
          </p:nvPr>
        </p:nvSpPr>
        <p:spPr bwMode="gray">
          <a:xfrm>
            <a:off x="251520" y="1203598"/>
            <a:ext cx="4248472" cy="3312368"/>
          </a:xfrm>
          <a:solidFill>
            <a:schemeClr val="bg1"/>
          </a:solidFill>
          <a:ln w="12700">
            <a:solidFill>
              <a:srgbClr val="007C92"/>
            </a:solidFill>
          </a:ln>
        </p:spPr>
        <p:txBody>
          <a:bodyPr lIns="40499" tIns="40499" rIns="40499" bIns="40499">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0"/>
          <p:cNvSpPr>
            <a:spLocks noGrp="1"/>
          </p:cNvSpPr>
          <p:nvPr>
            <p:ph type="body" sz="quarter" idx="26"/>
          </p:nvPr>
        </p:nvSpPr>
        <p:spPr bwMode="gray">
          <a:xfrm>
            <a:off x="251520" y="843559"/>
            <a:ext cx="4254012"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7" name="Text Placeholder 20"/>
          <p:cNvSpPr>
            <a:spLocks noGrp="1"/>
          </p:cNvSpPr>
          <p:nvPr>
            <p:ph type="body" sz="quarter" idx="27"/>
          </p:nvPr>
        </p:nvSpPr>
        <p:spPr bwMode="gray">
          <a:xfrm>
            <a:off x="4716018" y="1203598"/>
            <a:ext cx="4248472" cy="3312368"/>
          </a:xfrm>
          <a:solidFill>
            <a:schemeClr val="bg1"/>
          </a:solidFill>
          <a:ln w="12700">
            <a:solidFill>
              <a:srgbClr val="007C92"/>
            </a:solidFill>
          </a:ln>
        </p:spPr>
        <p:txBody>
          <a:bodyPr lIns="40499" tIns="40499" rIns="40499" bIns="40499">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0"/>
          <p:cNvSpPr>
            <a:spLocks noGrp="1"/>
          </p:cNvSpPr>
          <p:nvPr>
            <p:ph type="body" sz="quarter" idx="28"/>
          </p:nvPr>
        </p:nvSpPr>
        <p:spPr bwMode="gray">
          <a:xfrm>
            <a:off x="4716016" y="843559"/>
            <a:ext cx="4254012"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Tree>
    <p:extLst>
      <p:ext uri="{BB962C8B-B14F-4D97-AF65-F5344CB8AC3E}">
        <p14:creationId xmlns:p14="http://schemas.microsoft.com/office/powerpoint/2010/main" val="39782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11" name="Text Placeholder 20"/>
          <p:cNvSpPr>
            <a:spLocks noGrp="1"/>
          </p:cNvSpPr>
          <p:nvPr>
            <p:ph type="body" sz="quarter" idx="21"/>
          </p:nvPr>
        </p:nvSpPr>
        <p:spPr bwMode="gray">
          <a:xfrm>
            <a:off x="251520" y="1203598"/>
            <a:ext cx="4248472" cy="1368152"/>
          </a:xfrm>
          <a:solidFill>
            <a:schemeClr val="bg1"/>
          </a:solidFill>
          <a:ln w="12700">
            <a:solidFill>
              <a:srgbClr val="007C92"/>
            </a:solidFill>
          </a:ln>
        </p:spPr>
        <p:txBody>
          <a:bodyPr lIns="40499" tIns="40499" rIns="40499" bIns="40499">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0"/>
          <p:cNvSpPr>
            <a:spLocks noGrp="1"/>
          </p:cNvSpPr>
          <p:nvPr>
            <p:ph type="body" sz="quarter" idx="26"/>
          </p:nvPr>
        </p:nvSpPr>
        <p:spPr bwMode="gray">
          <a:xfrm>
            <a:off x="251520" y="843559"/>
            <a:ext cx="4254012"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13" name="Text Placeholder 20"/>
          <p:cNvSpPr>
            <a:spLocks noGrp="1"/>
          </p:cNvSpPr>
          <p:nvPr>
            <p:ph type="body" sz="quarter" idx="30"/>
          </p:nvPr>
        </p:nvSpPr>
        <p:spPr bwMode="gray">
          <a:xfrm>
            <a:off x="4716018" y="1203598"/>
            <a:ext cx="4248472" cy="1368152"/>
          </a:xfrm>
          <a:solidFill>
            <a:schemeClr val="bg1"/>
          </a:solidFill>
          <a:ln w="12700">
            <a:solidFill>
              <a:srgbClr val="007C92"/>
            </a:solidFill>
          </a:ln>
        </p:spPr>
        <p:txBody>
          <a:bodyPr lIns="40499" tIns="40499" rIns="40499" bIns="40499">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0"/>
          <p:cNvSpPr>
            <a:spLocks noGrp="1"/>
          </p:cNvSpPr>
          <p:nvPr>
            <p:ph type="body" sz="quarter" idx="31"/>
          </p:nvPr>
        </p:nvSpPr>
        <p:spPr bwMode="gray">
          <a:xfrm>
            <a:off x="4716016" y="843559"/>
            <a:ext cx="4254012"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15" name="Text Placeholder 20"/>
          <p:cNvSpPr>
            <a:spLocks noGrp="1"/>
          </p:cNvSpPr>
          <p:nvPr>
            <p:ph type="body" sz="quarter" idx="32"/>
          </p:nvPr>
        </p:nvSpPr>
        <p:spPr bwMode="gray">
          <a:xfrm>
            <a:off x="251520" y="3147814"/>
            <a:ext cx="4248472" cy="1368152"/>
          </a:xfrm>
          <a:solidFill>
            <a:srgbClr val="BFDEE4"/>
          </a:solidFill>
          <a:ln w="12700">
            <a:solidFill>
              <a:srgbClr val="007C92"/>
            </a:solidFill>
          </a:ln>
        </p:spPr>
        <p:txBody>
          <a:bodyPr lIns="40499" tIns="40499" rIns="40499" bIns="40499">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0"/>
          <p:cNvSpPr>
            <a:spLocks noGrp="1"/>
          </p:cNvSpPr>
          <p:nvPr>
            <p:ph type="body" sz="quarter" idx="33"/>
          </p:nvPr>
        </p:nvSpPr>
        <p:spPr bwMode="gray">
          <a:xfrm>
            <a:off x="251520" y="2787775"/>
            <a:ext cx="4254012"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
        <p:nvSpPr>
          <p:cNvPr id="17" name="Text Placeholder 20"/>
          <p:cNvSpPr>
            <a:spLocks noGrp="1"/>
          </p:cNvSpPr>
          <p:nvPr>
            <p:ph type="body" sz="quarter" idx="34"/>
          </p:nvPr>
        </p:nvSpPr>
        <p:spPr bwMode="gray">
          <a:xfrm>
            <a:off x="4716018" y="3147814"/>
            <a:ext cx="4248472" cy="1368152"/>
          </a:xfrm>
          <a:solidFill>
            <a:srgbClr val="BFDEE4"/>
          </a:solidFill>
          <a:ln w="12700">
            <a:solidFill>
              <a:srgbClr val="007C92"/>
            </a:solidFill>
          </a:ln>
        </p:spPr>
        <p:txBody>
          <a:bodyPr lIns="40499" tIns="40499" rIns="40499" bIns="40499">
            <a:noAutofit/>
          </a:bodyPr>
          <a:lstStyle>
            <a:lvl5pPr>
              <a:defRPr/>
            </a:lvl5pPr>
            <a:lvl6pPr>
              <a:defRPr baseline="0"/>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20"/>
          <p:cNvSpPr>
            <a:spLocks noGrp="1"/>
          </p:cNvSpPr>
          <p:nvPr>
            <p:ph type="body" sz="quarter" idx="35"/>
          </p:nvPr>
        </p:nvSpPr>
        <p:spPr bwMode="gray">
          <a:xfrm>
            <a:off x="4716016" y="2787775"/>
            <a:ext cx="4254012" cy="288032"/>
          </a:xfrm>
          <a:solidFill>
            <a:srgbClr val="409DAD"/>
          </a:solidFill>
          <a:ln w="12700">
            <a:solidFill>
              <a:srgbClr val="409DAD"/>
            </a:solidFill>
          </a:ln>
        </p:spPr>
        <p:txBody>
          <a:bodyPr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lvl="0"/>
            <a:r>
              <a:rPr lang="en-US"/>
              <a:t>Click to edit Master text styles</a:t>
            </a:r>
          </a:p>
        </p:txBody>
      </p:sp>
    </p:spTree>
    <p:extLst>
      <p:ext uri="{BB962C8B-B14F-4D97-AF65-F5344CB8AC3E}">
        <p14:creationId xmlns:p14="http://schemas.microsoft.com/office/powerpoint/2010/main" val="299343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a:t>Click to edit Master title style</a:t>
            </a:r>
            <a:endParaRPr lang="en-GB"/>
          </a:p>
        </p:txBody>
      </p:sp>
      <p:sp>
        <p:nvSpPr>
          <p:cNvPr id="13" name="Table Placeholder 12"/>
          <p:cNvSpPr>
            <a:spLocks noGrp="1"/>
          </p:cNvSpPr>
          <p:nvPr>
            <p:ph type="tbl" sz="quarter" idx="14"/>
          </p:nvPr>
        </p:nvSpPr>
        <p:spPr bwMode="gray">
          <a:xfrm>
            <a:off x="251520" y="843559"/>
            <a:ext cx="2808312" cy="1728192"/>
          </a:xfrm>
        </p:spPr>
        <p:txBody>
          <a:bodyPr rtlCol="0">
            <a:noAutofit/>
          </a:bodyPr>
          <a:lstStyle/>
          <a:p>
            <a:pPr lvl="0"/>
            <a:r>
              <a:rPr lang="en-US" noProof="0"/>
              <a:t>Click icon to add table</a:t>
            </a:r>
            <a:endParaRPr lang="en-GB" noProof="0" dirty="0"/>
          </a:p>
        </p:txBody>
      </p:sp>
      <p:sp>
        <p:nvSpPr>
          <p:cNvPr id="18" name="Text Placeholder 17"/>
          <p:cNvSpPr>
            <a:spLocks noGrp="1"/>
          </p:cNvSpPr>
          <p:nvPr>
            <p:ph type="body" sz="quarter" idx="16"/>
          </p:nvPr>
        </p:nvSpPr>
        <p:spPr bwMode="gray">
          <a:xfrm>
            <a:off x="251520" y="2787774"/>
            <a:ext cx="2808312" cy="172819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able Placeholder 12"/>
          <p:cNvSpPr>
            <a:spLocks noGrp="1"/>
          </p:cNvSpPr>
          <p:nvPr>
            <p:ph type="tbl" sz="quarter" idx="21"/>
          </p:nvPr>
        </p:nvSpPr>
        <p:spPr bwMode="gray">
          <a:xfrm>
            <a:off x="3203848" y="843559"/>
            <a:ext cx="2808312" cy="1728192"/>
          </a:xfrm>
        </p:spPr>
        <p:txBody>
          <a:bodyPr rtlCol="0">
            <a:noAutofit/>
          </a:bodyPr>
          <a:lstStyle/>
          <a:p>
            <a:pPr lvl="0"/>
            <a:r>
              <a:rPr lang="en-US" noProof="0"/>
              <a:t>Click icon to add table</a:t>
            </a:r>
            <a:endParaRPr lang="en-GB" noProof="0" dirty="0"/>
          </a:p>
        </p:txBody>
      </p:sp>
      <p:sp>
        <p:nvSpPr>
          <p:cNvPr id="21" name="Table Placeholder 12"/>
          <p:cNvSpPr>
            <a:spLocks noGrp="1"/>
          </p:cNvSpPr>
          <p:nvPr>
            <p:ph type="tbl" sz="quarter" idx="22"/>
          </p:nvPr>
        </p:nvSpPr>
        <p:spPr bwMode="gray">
          <a:xfrm>
            <a:off x="6156176" y="843559"/>
            <a:ext cx="2808312" cy="1728192"/>
          </a:xfrm>
        </p:spPr>
        <p:txBody>
          <a:bodyPr rtlCol="0">
            <a:noAutofit/>
          </a:bodyPr>
          <a:lstStyle/>
          <a:p>
            <a:pPr lvl="0"/>
            <a:r>
              <a:rPr lang="en-US" noProof="0"/>
              <a:t>Click icon to add table</a:t>
            </a:r>
            <a:endParaRPr lang="en-GB" noProof="0" dirty="0"/>
          </a:p>
        </p:txBody>
      </p:sp>
      <p:sp>
        <p:nvSpPr>
          <p:cNvPr id="22" name="Text Placeholder 17"/>
          <p:cNvSpPr>
            <a:spLocks noGrp="1"/>
          </p:cNvSpPr>
          <p:nvPr>
            <p:ph type="body" sz="quarter" idx="23"/>
          </p:nvPr>
        </p:nvSpPr>
        <p:spPr bwMode="gray">
          <a:xfrm>
            <a:off x="3203848" y="2787774"/>
            <a:ext cx="2808312" cy="172819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7"/>
          <p:cNvSpPr>
            <a:spLocks noGrp="1"/>
          </p:cNvSpPr>
          <p:nvPr>
            <p:ph type="body" sz="quarter" idx="24"/>
          </p:nvPr>
        </p:nvSpPr>
        <p:spPr bwMode="gray">
          <a:xfrm>
            <a:off x="6156176" y="2787774"/>
            <a:ext cx="2808312" cy="172819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010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2" name="Group 21"/>
          <p:cNvGrpSpPr/>
          <p:nvPr userDrawn="1"/>
        </p:nvGrpSpPr>
        <p:grpSpPr>
          <a:xfrm>
            <a:off x="0" y="0"/>
            <a:ext cx="9144000" cy="5143500"/>
            <a:chOff x="0" y="0"/>
            <a:chExt cx="9144000" cy="5143500"/>
          </a:xfrm>
        </p:grpSpPr>
        <p:grpSp>
          <p:nvGrpSpPr>
            <p:cNvPr id="4" name="Group 45"/>
            <p:cNvGrpSpPr>
              <a:grpSpLocks/>
            </p:cNvGrpSpPr>
            <p:nvPr userDrawn="1"/>
          </p:nvGrpSpPr>
          <p:grpSpPr bwMode="auto">
            <a:xfrm>
              <a:off x="2344738" y="0"/>
              <a:ext cx="6799262" cy="5143500"/>
              <a:chOff x="1477" y="0"/>
              <a:chExt cx="4283" cy="3241"/>
            </a:xfrm>
          </p:grpSpPr>
          <p:sp>
            <p:nvSpPr>
              <p:cNvPr id="5" name="Freeform 40"/>
              <p:cNvSpPr>
                <a:spLocks/>
              </p:cNvSpPr>
              <p:nvPr userDrawn="1"/>
            </p:nvSpPr>
            <p:spPr bwMode="gray">
              <a:xfrm>
                <a:off x="1477" y="0"/>
                <a:ext cx="2240" cy="1108"/>
              </a:xfrm>
              <a:custGeom>
                <a:avLst/>
                <a:gdLst/>
                <a:ahLst/>
                <a:cxnLst>
                  <a:cxn ang="0">
                    <a:pos x="1912" y="1108"/>
                  </a:cxn>
                  <a:cxn ang="0">
                    <a:pos x="2240" y="0"/>
                  </a:cxn>
                  <a:cxn ang="0">
                    <a:pos x="328" y="0"/>
                  </a:cxn>
                  <a:cxn ang="0">
                    <a:pos x="0" y="1108"/>
                  </a:cxn>
                  <a:cxn ang="0">
                    <a:pos x="1912" y="1108"/>
                  </a:cxn>
                </a:cxnLst>
                <a:rect l="0" t="0" r="r" b="b"/>
                <a:pathLst>
                  <a:path w="2240" h="1108">
                    <a:moveTo>
                      <a:pt x="1912" y="1108"/>
                    </a:moveTo>
                    <a:lnTo>
                      <a:pt x="2240" y="0"/>
                    </a:lnTo>
                    <a:lnTo>
                      <a:pt x="328" y="0"/>
                    </a:lnTo>
                    <a:lnTo>
                      <a:pt x="0" y="1108"/>
                    </a:lnTo>
                    <a:lnTo>
                      <a:pt x="1912" y="1108"/>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6" name="Freeform 41"/>
              <p:cNvSpPr>
                <a:spLocks/>
              </p:cNvSpPr>
              <p:nvPr userDrawn="1"/>
            </p:nvSpPr>
            <p:spPr bwMode="gray">
              <a:xfrm>
                <a:off x="2349" y="524"/>
                <a:ext cx="3411" cy="2717"/>
              </a:xfrm>
              <a:custGeom>
                <a:avLst/>
                <a:gdLst/>
                <a:ahLst/>
                <a:cxnLst>
                  <a:cxn ang="0">
                    <a:pos x="0" y="2717"/>
                  </a:cxn>
                  <a:cxn ang="0">
                    <a:pos x="2605" y="2717"/>
                  </a:cxn>
                  <a:cxn ang="0">
                    <a:pos x="3411" y="0"/>
                  </a:cxn>
                  <a:cxn ang="0">
                    <a:pos x="804" y="0"/>
                  </a:cxn>
                  <a:cxn ang="0">
                    <a:pos x="0" y="2717"/>
                  </a:cxn>
                </a:cxnLst>
                <a:rect l="0" t="0" r="r" b="b"/>
                <a:pathLst>
                  <a:path w="3411" h="2717">
                    <a:moveTo>
                      <a:pt x="0" y="2717"/>
                    </a:moveTo>
                    <a:lnTo>
                      <a:pt x="2605" y="2717"/>
                    </a:lnTo>
                    <a:lnTo>
                      <a:pt x="3411" y="0"/>
                    </a:lnTo>
                    <a:lnTo>
                      <a:pt x="804" y="0"/>
                    </a:lnTo>
                    <a:lnTo>
                      <a:pt x="0" y="2717"/>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7" name="Freeform 42"/>
              <p:cNvSpPr>
                <a:spLocks/>
              </p:cNvSpPr>
              <p:nvPr userDrawn="1"/>
            </p:nvSpPr>
            <p:spPr bwMode="gray">
              <a:xfrm>
                <a:off x="2979" y="528"/>
                <a:ext cx="580" cy="580"/>
              </a:xfrm>
              <a:custGeom>
                <a:avLst/>
                <a:gdLst/>
                <a:ahLst/>
                <a:cxnLst>
                  <a:cxn ang="0">
                    <a:pos x="580" y="0"/>
                  </a:cxn>
                  <a:cxn ang="0">
                    <a:pos x="172" y="0"/>
                  </a:cxn>
                  <a:cxn ang="0">
                    <a:pos x="0" y="580"/>
                  </a:cxn>
                  <a:cxn ang="0">
                    <a:pos x="408" y="580"/>
                  </a:cxn>
                  <a:cxn ang="0">
                    <a:pos x="580" y="0"/>
                  </a:cxn>
                </a:cxnLst>
                <a:rect l="0" t="0" r="r" b="b"/>
                <a:pathLst>
                  <a:path w="580" h="580">
                    <a:moveTo>
                      <a:pt x="580" y="0"/>
                    </a:moveTo>
                    <a:lnTo>
                      <a:pt x="172" y="0"/>
                    </a:lnTo>
                    <a:lnTo>
                      <a:pt x="0" y="580"/>
                    </a:lnTo>
                    <a:lnTo>
                      <a:pt x="408" y="580"/>
                    </a:lnTo>
                    <a:lnTo>
                      <a:pt x="580" y="0"/>
                    </a:lnTo>
                    <a:close/>
                  </a:path>
                </a:pathLst>
              </a:custGeom>
              <a:solidFill>
                <a:srgbClr val="00257A"/>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grpSp>
        <p:sp>
          <p:nvSpPr>
            <p:cNvPr id="9" name="Freeform 33"/>
            <p:cNvSpPr>
              <a:spLocks/>
            </p:cNvSpPr>
            <p:nvPr userDrawn="1"/>
          </p:nvSpPr>
          <p:spPr bwMode="gray">
            <a:xfrm>
              <a:off x="0" y="1752059"/>
              <a:ext cx="2344738" cy="3391441"/>
            </a:xfrm>
            <a:custGeom>
              <a:avLst/>
              <a:gdLst/>
              <a:ahLst/>
              <a:cxnLst>
                <a:cxn ang="0">
                  <a:pos x="0" y="0"/>
                </a:cxn>
                <a:cxn ang="0">
                  <a:pos x="0" y="2137"/>
                </a:cxn>
                <a:cxn ang="0">
                  <a:pos x="844" y="2137"/>
                </a:cxn>
                <a:cxn ang="0">
                  <a:pos x="1477" y="0"/>
                </a:cxn>
                <a:cxn ang="0">
                  <a:pos x="0" y="0"/>
                </a:cxn>
              </a:cxnLst>
              <a:rect l="0" t="0" r="r" b="b"/>
              <a:pathLst>
                <a:path w="1477" h="2137">
                  <a:moveTo>
                    <a:pt x="0" y="0"/>
                  </a:moveTo>
                  <a:lnTo>
                    <a:pt x="0" y="2137"/>
                  </a:lnTo>
                  <a:lnTo>
                    <a:pt x="844" y="2137"/>
                  </a:lnTo>
                  <a:lnTo>
                    <a:pt x="1477" y="0"/>
                  </a:lnTo>
                  <a:lnTo>
                    <a:pt x="0" y="0"/>
                  </a:lnTo>
                  <a:close/>
                </a:path>
              </a:pathLst>
            </a:custGeom>
            <a:solidFill>
              <a:srgbClr val="E5EAF3"/>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10" name="Freeform 34"/>
            <p:cNvSpPr>
              <a:spLocks/>
            </p:cNvSpPr>
            <p:nvPr userDrawn="1"/>
          </p:nvSpPr>
          <p:spPr bwMode="gray">
            <a:xfrm>
              <a:off x="1" y="1"/>
              <a:ext cx="4100513" cy="4219860"/>
            </a:xfrm>
            <a:custGeom>
              <a:avLst/>
              <a:gdLst/>
              <a:ahLst/>
              <a:cxnLst>
                <a:cxn ang="0">
                  <a:pos x="2583" y="0"/>
                </a:cxn>
                <a:cxn ang="0">
                  <a:pos x="672" y="0"/>
                </a:cxn>
                <a:cxn ang="0">
                  <a:pos x="0" y="2269"/>
                </a:cxn>
                <a:cxn ang="0">
                  <a:pos x="0" y="2659"/>
                </a:cxn>
                <a:cxn ang="0">
                  <a:pos x="1795" y="2659"/>
                </a:cxn>
                <a:cxn ang="0">
                  <a:pos x="2583" y="0"/>
                </a:cxn>
              </a:cxnLst>
              <a:rect l="0" t="0" r="r" b="b"/>
              <a:pathLst>
                <a:path w="2583" h="2659">
                  <a:moveTo>
                    <a:pt x="2583" y="0"/>
                  </a:moveTo>
                  <a:lnTo>
                    <a:pt x="672" y="0"/>
                  </a:lnTo>
                  <a:lnTo>
                    <a:pt x="0" y="2269"/>
                  </a:lnTo>
                  <a:lnTo>
                    <a:pt x="0" y="2659"/>
                  </a:lnTo>
                  <a:lnTo>
                    <a:pt x="1795" y="2659"/>
                  </a:lnTo>
                  <a:lnTo>
                    <a:pt x="2583" y="0"/>
                  </a:lnTo>
                  <a:close/>
                </a:path>
              </a:pathLst>
            </a:custGeom>
            <a:solidFill>
              <a:srgbClr val="BFCCE3"/>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11" name="Freeform 35"/>
            <p:cNvSpPr>
              <a:spLocks/>
            </p:cNvSpPr>
            <p:nvPr userDrawn="1"/>
          </p:nvSpPr>
          <p:spPr bwMode="gray">
            <a:xfrm>
              <a:off x="0" y="1758408"/>
              <a:ext cx="2344738" cy="2461453"/>
            </a:xfrm>
            <a:custGeom>
              <a:avLst/>
              <a:gdLst/>
              <a:ahLst/>
              <a:cxnLst>
                <a:cxn ang="0">
                  <a:pos x="1477" y="0"/>
                </a:cxn>
                <a:cxn ang="0">
                  <a:pos x="344" y="0"/>
                </a:cxn>
                <a:cxn ang="0">
                  <a:pos x="0" y="1161"/>
                </a:cxn>
                <a:cxn ang="0">
                  <a:pos x="0" y="1551"/>
                </a:cxn>
                <a:cxn ang="0">
                  <a:pos x="1016" y="1551"/>
                </a:cxn>
                <a:cxn ang="0">
                  <a:pos x="1477" y="0"/>
                </a:cxn>
              </a:cxnLst>
              <a:rect l="0" t="0" r="r" b="b"/>
              <a:pathLst>
                <a:path w="1477" h="1551">
                  <a:moveTo>
                    <a:pt x="1477" y="0"/>
                  </a:moveTo>
                  <a:lnTo>
                    <a:pt x="344" y="0"/>
                  </a:lnTo>
                  <a:lnTo>
                    <a:pt x="0" y="1161"/>
                  </a:lnTo>
                  <a:lnTo>
                    <a:pt x="0" y="1551"/>
                  </a:lnTo>
                  <a:lnTo>
                    <a:pt x="1016" y="1551"/>
                  </a:lnTo>
                  <a:lnTo>
                    <a:pt x="1477" y="0"/>
                  </a:lnTo>
                  <a:close/>
                </a:path>
              </a:pathLst>
            </a:custGeom>
            <a:solidFill>
              <a:srgbClr val="8099C6"/>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13" name="Freeform 36"/>
            <p:cNvSpPr>
              <a:spLocks/>
            </p:cNvSpPr>
            <p:nvPr userDrawn="1"/>
          </p:nvSpPr>
          <p:spPr bwMode="gray">
            <a:xfrm>
              <a:off x="7537451" y="4588046"/>
              <a:ext cx="1603375" cy="555454"/>
            </a:xfrm>
            <a:custGeom>
              <a:avLst/>
              <a:gdLst/>
              <a:ahLst/>
              <a:cxnLst>
                <a:cxn ang="0">
                  <a:pos x="0" y="350"/>
                </a:cxn>
                <a:cxn ang="0">
                  <a:pos x="906" y="350"/>
                </a:cxn>
                <a:cxn ang="0">
                  <a:pos x="1010" y="0"/>
                </a:cxn>
                <a:cxn ang="0">
                  <a:pos x="104" y="0"/>
                </a:cxn>
                <a:cxn ang="0">
                  <a:pos x="0" y="350"/>
                </a:cxn>
              </a:cxnLst>
              <a:rect l="0" t="0" r="r" b="b"/>
              <a:pathLst>
                <a:path w="1010" h="350">
                  <a:moveTo>
                    <a:pt x="0" y="350"/>
                  </a:moveTo>
                  <a:lnTo>
                    <a:pt x="906" y="350"/>
                  </a:lnTo>
                  <a:lnTo>
                    <a:pt x="1010" y="0"/>
                  </a:lnTo>
                  <a:lnTo>
                    <a:pt x="104" y="0"/>
                  </a:lnTo>
                  <a:lnTo>
                    <a:pt x="0" y="350"/>
                  </a:lnTo>
                  <a:close/>
                </a:path>
              </a:pathLst>
            </a:custGeom>
            <a:solidFill>
              <a:srgbClr val="00B0F0"/>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14" name="Freeform 37"/>
            <p:cNvSpPr>
              <a:spLocks/>
            </p:cNvSpPr>
            <p:nvPr userDrawn="1"/>
          </p:nvSpPr>
          <p:spPr bwMode="gray">
            <a:xfrm>
              <a:off x="2104182" y="3559664"/>
              <a:ext cx="1897063" cy="1583836"/>
            </a:xfrm>
            <a:custGeom>
              <a:avLst/>
              <a:gdLst/>
              <a:ahLst/>
              <a:cxnLst>
                <a:cxn ang="0">
                  <a:pos x="0" y="998"/>
                </a:cxn>
                <a:cxn ang="0">
                  <a:pos x="897" y="998"/>
                </a:cxn>
                <a:cxn ang="0">
                  <a:pos x="1195" y="0"/>
                </a:cxn>
                <a:cxn ang="0">
                  <a:pos x="295" y="0"/>
                </a:cxn>
                <a:cxn ang="0">
                  <a:pos x="0" y="998"/>
                </a:cxn>
              </a:cxnLst>
              <a:rect l="0" t="0" r="r" b="b"/>
              <a:pathLst>
                <a:path w="1195" h="998">
                  <a:moveTo>
                    <a:pt x="0" y="998"/>
                  </a:moveTo>
                  <a:lnTo>
                    <a:pt x="897" y="998"/>
                  </a:lnTo>
                  <a:lnTo>
                    <a:pt x="1195" y="0"/>
                  </a:lnTo>
                  <a:lnTo>
                    <a:pt x="295" y="0"/>
                  </a:lnTo>
                  <a:lnTo>
                    <a:pt x="0" y="998"/>
                  </a:lnTo>
                  <a:close/>
                </a:path>
              </a:pathLst>
            </a:custGeom>
            <a:solidFill>
              <a:srgbClr val="8099C6"/>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15" name="Freeform 38"/>
            <p:cNvSpPr>
              <a:spLocks/>
            </p:cNvSpPr>
            <p:nvPr userDrawn="1"/>
          </p:nvSpPr>
          <p:spPr bwMode="auto">
            <a:xfrm>
              <a:off x="7537451" y="4588046"/>
              <a:ext cx="492125" cy="555454"/>
            </a:xfrm>
            <a:custGeom>
              <a:avLst/>
              <a:gdLst/>
              <a:ahLst/>
              <a:cxnLst>
                <a:cxn ang="0">
                  <a:pos x="0" y="350"/>
                </a:cxn>
                <a:cxn ang="0">
                  <a:pos x="206" y="350"/>
                </a:cxn>
                <a:cxn ang="0">
                  <a:pos x="310" y="0"/>
                </a:cxn>
                <a:cxn ang="0">
                  <a:pos x="104" y="0"/>
                </a:cxn>
                <a:cxn ang="0">
                  <a:pos x="0" y="350"/>
                </a:cxn>
              </a:cxnLst>
              <a:rect l="0" t="0" r="r" b="b"/>
              <a:pathLst>
                <a:path w="310" h="350">
                  <a:moveTo>
                    <a:pt x="0" y="350"/>
                  </a:moveTo>
                  <a:lnTo>
                    <a:pt x="206" y="350"/>
                  </a:lnTo>
                  <a:lnTo>
                    <a:pt x="310" y="0"/>
                  </a:lnTo>
                  <a:lnTo>
                    <a:pt x="104" y="0"/>
                  </a:lnTo>
                  <a:lnTo>
                    <a:pt x="0" y="350"/>
                  </a:lnTo>
                  <a:close/>
                </a:path>
              </a:pathLst>
            </a:custGeom>
            <a:solidFill>
              <a:srgbClr val="243E86"/>
            </a:solidFill>
            <a:ln w="9525">
              <a:noFill/>
              <a:round/>
              <a:headEnd/>
              <a:tailEnd/>
            </a:ln>
          </p:spPr>
          <p:txBody>
            <a:bodyPr>
              <a:noAutofit/>
            </a:bodyPr>
            <a:lstStyle/>
            <a:p>
              <a:pPr algn="ctr" defTabSz="685783"/>
              <a:endParaRPr lang="en-GB">
                <a:solidFill>
                  <a:srgbClr val="000000"/>
                </a:solidFill>
                <a:cs typeface="Arial" charset="0"/>
              </a:endParaRPr>
            </a:p>
          </p:txBody>
        </p:sp>
        <p:sp>
          <p:nvSpPr>
            <p:cNvPr id="16" name="Freeform 39"/>
            <p:cNvSpPr>
              <a:spLocks/>
            </p:cNvSpPr>
            <p:nvPr userDrawn="1"/>
          </p:nvSpPr>
          <p:spPr bwMode="auto">
            <a:xfrm>
              <a:off x="4729163" y="837941"/>
              <a:ext cx="920750" cy="920466"/>
            </a:xfrm>
            <a:custGeom>
              <a:avLst/>
              <a:gdLst/>
              <a:ahLst/>
              <a:cxnLst>
                <a:cxn ang="0">
                  <a:pos x="0" y="580"/>
                </a:cxn>
                <a:cxn ang="0">
                  <a:pos x="408" y="580"/>
                </a:cxn>
                <a:cxn ang="0">
                  <a:pos x="580" y="0"/>
                </a:cxn>
                <a:cxn ang="0">
                  <a:pos x="172" y="0"/>
                </a:cxn>
                <a:cxn ang="0">
                  <a:pos x="0" y="580"/>
                </a:cxn>
              </a:cxnLst>
              <a:rect l="0" t="0" r="r" b="b"/>
              <a:pathLst>
                <a:path w="580" h="580">
                  <a:moveTo>
                    <a:pt x="0" y="580"/>
                  </a:moveTo>
                  <a:lnTo>
                    <a:pt x="408" y="580"/>
                  </a:lnTo>
                  <a:lnTo>
                    <a:pt x="580" y="0"/>
                  </a:lnTo>
                  <a:lnTo>
                    <a:pt x="172" y="0"/>
                  </a:lnTo>
                  <a:lnTo>
                    <a:pt x="0" y="580"/>
                  </a:lnTo>
                  <a:close/>
                </a:path>
              </a:pathLst>
            </a:custGeom>
            <a:solidFill>
              <a:srgbClr val="263473"/>
            </a:solidFill>
            <a:ln w="9525">
              <a:noFill/>
              <a:round/>
              <a:headEnd/>
              <a:tailEnd/>
            </a:ln>
          </p:spPr>
          <p:txBody>
            <a:bodyPr>
              <a:noAutofit/>
            </a:bodyPr>
            <a:lstStyle/>
            <a:p>
              <a:pPr algn="ctr" defTabSz="685783"/>
              <a:endParaRPr lang="en-GB">
                <a:solidFill>
                  <a:srgbClr val="000000"/>
                </a:solidFill>
                <a:cs typeface="Arial" charset="0"/>
              </a:endParaRPr>
            </a:p>
          </p:txBody>
        </p:sp>
        <p:sp>
          <p:nvSpPr>
            <p:cNvPr id="17" name="Freeform 43"/>
            <p:cNvSpPr>
              <a:spLocks/>
            </p:cNvSpPr>
            <p:nvPr userDrawn="1"/>
          </p:nvSpPr>
          <p:spPr bwMode="gray">
            <a:xfrm>
              <a:off x="2378398" y="3559664"/>
              <a:ext cx="666750" cy="663370"/>
            </a:xfrm>
            <a:custGeom>
              <a:avLst/>
              <a:gdLst/>
              <a:ahLst/>
              <a:cxnLst>
                <a:cxn ang="0">
                  <a:pos x="0" y="418"/>
                </a:cxn>
                <a:cxn ang="0">
                  <a:pos x="294" y="418"/>
                </a:cxn>
                <a:cxn ang="0">
                  <a:pos x="420" y="0"/>
                </a:cxn>
                <a:cxn ang="0">
                  <a:pos x="124" y="0"/>
                </a:cxn>
                <a:cxn ang="0">
                  <a:pos x="0" y="418"/>
                </a:cxn>
              </a:cxnLst>
              <a:rect l="0" t="0" r="r" b="b"/>
              <a:pathLst>
                <a:path w="420" h="418">
                  <a:moveTo>
                    <a:pt x="0" y="418"/>
                  </a:moveTo>
                  <a:lnTo>
                    <a:pt x="294" y="418"/>
                  </a:lnTo>
                  <a:lnTo>
                    <a:pt x="420" y="0"/>
                  </a:lnTo>
                  <a:lnTo>
                    <a:pt x="124" y="0"/>
                  </a:lnTo>
                  <a:lnTo>
                    <a:pt x="0" y="418"/>
                  </a:lnTo>
                  <a:close/>
                </a:path>
              </a:pathLst>
            </a:custGeom>
            <a:solidFill>
              <a:srgbClr val="4066AA"/>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sp>
          <p:nvSpPr>
            <p:cNvPr id="18" name="Freeform 44"/>
            <p:cNvSpPr>
              <a:spLocks/>
            </p:cNvSpPr>
            <p:nvPr userDrawn="1"/>
          </p:nvSpPr>
          <p:spPr bwMode="gray">
            <a:xfrm>
              <a:off x="2344738" y="0"/>
              <a:ext cx="1758950" cy="1758407"/>
            </a:xfrm>
            <a:custGeom>
              <a:avLst/>
              <a:gdLst/>
              <a:ahLst/>
              <a:cxnLst>
                <a:cxn ang="0">
                  <a:pos x="780" y="1108"/>
                </a:cxn>
                <a:cxn ang="0">
                  <a:pos x="1108" y="0"/>
                </a:cxn>
                <a:cxn ang="0">
                  <a:pos x="326" y="0"/>
                </a:cxn>
                <a:cxn ang="0">
                  <a:pos x="0" y="1108"/>
                </a:cxn>
                <a:cxn ang="0">
                  <a:pos x="780" y="1108"/>
                </a:cxn>
              </a:cxnLst>
              <a:rect l="0" t="0" r="r" b="b"/>
              <a:pathLst>
                <a:path w="1108" h="1108">
                  <a:moveTo>
                    <a:pt x="780" y="1108"/>
                  </a:moveTo>
                  <a:lnTo>
                    <a:pt x="1108" y="0"/>
                  </a:lnTo>
                  <a:lnTo>
                    <a:pt x="326" y="0"/>
                  </a:lnTo>
                  <a:lnTo>
                    <a:pt x="0" y="1108"/>
                  </a:lnTo>
                  <a:lnTo>
                    <a:pt x="780" y="1108"/>
                  </a:lnTo>
                  <a:close/>
                </a:path>
              </a:pathLst>
            </a:custGeom>
            <a:solidFill>
              <a:srgbClr val="4066AA"/>
            </a:solidFill>
            <a:ln w="9525" cap="flat" cmpd="sng">
              <a:noFill/>
              <a:prstDash val="solid"/>
              <a:round/>
              <a:headEnd type="none" w="med" len="med"/>
              <a:tailEnd type="none" w="med" len="med"/>
            </a:ln>
            <a:effectLst/>
          </p:spPr>
          <p:txBody>
            <a:bodyPr>
              <a:noAutofit/>
            </a:bodyPr>
            <a:lstStyle/>
            <a:p>
              <a:pPr algn="ctr" defTabSz="685783"/>
              <a:endParaRPr lang="en-GB">
                <a:solidFill>
                  <a:srgbClr val="000000"/>
                </a:solidFill>
                <a:cs typeface="Arial" charset="0"/>
              </a:endParaRPr>
            </a:p>
          </p:txBody>
        </p:sp>
      </p:grpSp>
      <p:sp>
        <p:nvSpPr>
          <p:cNvPr id="8" name="Title 7"/>
          <p:cNvSpPr>
            <a:spLocks noGrp="1"/>
          </p:cNvSpPr>
          <p:nvPr userDrawn="1">
            <p:ph type="title"/>
          </p:nvPr>
        </p:nvSpPr>
        <p:spPr bwMode="gray">
          <a:xfrm>
            <a:off x="4932042" y="2067697"/>
            <a:ext cx="3384376" cy="1368152"/>
          </a:xfrm>
          <a:noFill/>
          <a:ln w="9525">
            <a:noFill/>
            <a:miter lim="800000"/>
            <a:headEnd/>
            <a:tailEnd/>
          </a:ln>
        </p:spPr>
        <p:txBody>
          <a:bodyPr anchor="t">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a:t>Click to edit Master title style</a:t>
            </a:r>
            <a:endParaRPr lang="en-GB" dirty="0"/>
          </a:p>
        </p:txBody>
      </p:sp>
      <p:sp>
        <p:nvSpPr>
          <p:cNvPr id="12" name="Text Placeholder 11"/>
          <p:cNvSpPr>
            <a:spLocks noGrp="1"/>
          </p:cNvSpPr>
          <p:nvPr userDrawn="1">
            <p:ph type="body" sz="quarter" idx="10"/>
          </p:nvPr>
        </p:nvSpPr>
        <p:spPr bwMode="gray">
          <a:xfrm>
            <a:off x="4932365" y="3651871"/>
            <a:ext cx="3096021" cy="864096"/>
          </a:xfrm>
          <a:noFill/>
          <a:ln w="9525">
            <a:noFill/>
            <a:miter lim="800000"/>
            <a:headEnd/>
            <a:tailEnd/>
          </a:ln>
        </p:spPr>
        <p:txBody>
          <a:bodyPr rtlCol="0">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a:t>Click to edit Master text styles</a:t>
            </a:r>
          </a:p>
        </p:txBody>
      </p:sp>
    </p:spTree>
    <p:extLst>
      <p:ext uri="{BB962C8B-B14F-4D97-AF65-F5344CB8AC3E}">
        <p14:creationId xmlns:p14="http://schemas.microsoft.com/office/powerpoint/2010/main" val="3037686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41" name="Freeform 17"/>
          <p:cNvSpPr>
            <a:spLocks/>
          </p:cNvSpPr>
          <p:nvPr userDrawn="1"/>
        </p:nvSpPr>
        <p:spPr bwMode="auto">
          <a:xfrm>
            <a:off x="2" y="-1588"/>
            <a:ext cx="6540633" cy="5145086"/>
          </a:xfrm>
          <a:custGeom>
            <a:avLst/>
            <a:gdLst/>
            <a:ahLst/>
            <a:cxnLst>
              <a:cxn ang="0">
                <a:pos x="0" y="0"/>
              </a:cxn>
              <a:cxn ang="0">
                <a:pos x="0" y="3237"/>
              </a:cxn>
              <a:cxn ang="0">
                <a:pos x="3155" y="3237"/>
              </a:cxn>
              <a:cxn ang="0">
                <a:pos x="4115" y="0"/>
              </a:cxn>
              <a:cxn ang="0">
                <a:pos x="0" y="0"/>
              </a:cxn>
            </a:cxnLst>
            <a:rect l="0" t="0" r="r" b="b"/>
            <a:pathLst>
              <a:path w="4115" h="3237">
                <a:moveTo>
                  <a:pt x="0" y="0"/>
                </a:moveTo>
                <a:lnTo>
                  <a:pt x="0" y="3237"/>
                </a:lnTo>
                <a:lnTo>
                  <a:pt x="3155" y="3237"/>
                </a:lnTo>
                <a:lnTo>
                  <a:pt x="4115" y="0"/>
                </a:lnTo>
                <a:lnTo>
                  <a:pt x="0"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8" name="Title 7"/>
          <p:cNvSpPr>
            <a:spLocks noGrp="1"/>
          </p:cNvSpPr>
          <p:nvPr>
            <p:ph type="title"/>
          </p:nvPr>
        </p:nvSpPr>
        <p:spPr bwMode="gray">
          <a:xfrm>
            <a:off x="323528" y="987574"/>
            <a:ext cx="5400600" cy="1584176"/>
          </a:xfrm>
          <a:noFill/>
          <a:ln w="9525">
            <a:noFill/>
            <a:miter lim="800000"/>
            <a:headEnd/>
            <a:tailEnd/>
          </a:ln>
        </p:spPr>
        <p:txBody>
          <a:bodyPr anchor="b" anchorCtr="0">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a:t>Click to edit Master title style</a:t>
            </a:r>
            <a:endParaRPr lang="en-GB" dirty="0"/>
          </a:p>
        </p:txBody>
      </p:sp>
      <p:sp>
        <p:nvSpPr>
          <p:cNvPr id="12" name="Text Placeholder 11"/>
          <p:cNvSpPr>
            <a:spLocks noGrp="1"/>
          </p:cNvSpPr>
          <p:nvPr>
            <p:ph type="body" sz="quarter" idx="10"/>
          </p:nvPr>
        </p:nvSpPr>
        <p:spPr bwMode="gray">
          <a:xfrm>
            <a:off x="323529" y="2787774"/>
            <a:ext cx="5112568" cy="792088"/>
          </a:xfrm>
          <a:noFill/>
          <a:ln w="9525">
            <a:noFill/>
            <a:miter lim="800000"/>
            <a:headEnd/>
            <a:tailEnd/>
          </a:ln>
        </p:spPr>
        <p:txBody>
          <a:bodyPr rtlCol="0">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a:t>Click to edit Master text styles</a:t>
            </a:r>
          </a:p>
        </p:txBody>
      </p:sp>
    </p:spTree>
    <p:extLst>
      <p:ext uri="{BB962C8B-B14F-4D97-AF65-F5344CB8AC3E}">
        <p14:creationId xmlns:p14="http://schemas.microsoft.com/office/powerpoint/2010/main" val="257819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4" name="Freeform 9"/>
          <p:cNvSpPr>
            <a:spLocks noChangeAspect="1"/>
          </p:cNvSpPr>
          <p:nvPr userDrawn="1"/>
        </p:nvSpPr>
        <p:spPr bwMode="gray">
          <a:xfrm>
            <a:off x="0" y="2"/>
            <a:ext cx="4573588" cy="4011961"/>
          </a:xfrm>
          <a:custGeom>
            <a:avLst/>
            <a:gdLst/>
            <a:ahLst/>
            <a:cxnLst>
              <a:cxn ang="0">
                <a:pos x="0" y="0"/>
              </a:cxn>
              <a:cxn ang="0">
                <a:pos x="0" y="2985"/>
              </a:cxn>
              <a:cxn ang="0">
                <a:pos x="2518" y="2985"/>
              </a:cxn>
              <a:cxn ang="0">
                <a:pos x="3402" y="0"/>
              </a:cxn>
              <a:cxn ang="0">
                <a:pos x="0" y="0"/>
              </a:cxn>
            </a:cxnLst>
            <a:rect l="0" t="0" r="r" b="b"/>
            <a:pathLst>
              <a:path w="3402" h="2985">
                <a:moveTo>
                  <a:pt x="0" y="0"/>
                </a:moveTo>
                <a:lnTo>
                  <a:pt x="0" y="2985"/>
                </a:lnTo>
                <a:lnTo>
                  <a:pt x="2518" y="2985"/>
                </a:lnTo>
                <a:lnTo>
                  <a:pt x="3402" y="0"/>
                </a:lnTo>
                <a:lnTo>
                  <a:pt x="0"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8" name="Title 7"/>
          <p:cNvSpPr>
            <a:spLocks noGrp="1"/>
          </p:cNvSpPr>
          <p:nvPr>
            <p:ph type="title"/>
          </p:nvPr>
        </p:nvSpPr>
        <p:spPr bwMode="gray">
          <a:xfrm>
            <a:off x="323529" y="842965"/>
            <a:ext cx="3600400" cy="1163017"/>
          </a:xfrm>
          <a:noFill/>
          <a:ln w="9525">
            <a:noFill/>
            <a:miter lim="800000"/>
            <a:headEnd/>
            <a:tailEnd/>
          </a:ln>
        </p:spPr>
        <p:txBody>
          <a:bodyPr anchor="b" anchorCtr="0">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a:t>Click to edit Master title style</a:t>
            </a:r>
            <a:endParaRPr lang="en-GB" dirty="0"/>
          </a:p>
        </p:txBody>
      </p:sp>
      <p:sp>
        <p:nvSpPr>
          <p:cNvPr id="13" name="Text Placeholder 12"/>
          <p:cNvSpPr>
            <a:spLocks noGrp="1"/>
          </p:cNvSpPr>
          <p:nvPr>
            <p:ph type="body" sz="quarter" idx="10"/>
          </p:nvPr>
        </p:nvSpPr>
        <p:spPr bwMode="gray">
          <a:xfrm>
            <a:off x="323850" y="2139702"/>
            <a:ext cx="3312046" cy="792088"/>
          </a:xfrm>
          <a:noFill/>
          <a:ln w="9525">
            <a:noFill/>
            <a:miter lim="800000"/>
            <a:headEnd/>
            <a:tailEnd/>
          </a:ln>
        </p:spPr>
        <p:txBody>
          <a:bodyPr rtlCol="0">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a:t>Click to edit Master text styles</a:t>
            </a:r>
          </a:p>
        </p:txBody>
      </p:sp>
    </p:spTree>
    <p:extLst>
      <p:ext uri="{BB962C8B-B14F-4D97-AF65-F5344CB8AC3E}">
        <p14:creationId xmlns:p14="http://schemas.microsoft.com/office/powerpoint/2010/main" val="2666948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chemeClr val="bg1"/>
        </a:solidFill>
        <a:effectLst/>
      </p:bgPr>
    </p:bg>
    <p:spTree>
      <p:nvGrpSpPr>
        <p:cNvPr id="1" name=""/>
        <p:cNvGrpSpPr/>
        <p:nvPr/>
      </p:nvGrpSpPr>
      <p:grpSpPr>
        <a:xfrm>
          <a:off x="0" y="0"/>
          <a:ext cx="0" cy="0"/>
          <a:chOff x="0" y="0"/>
          <a:chExt cx="0" cy="0"/>
        </a:xfrm>
      </p:grpSpPr>
      <p:pic>
        <p:nvPicPr>
          <p:cNvPr id="4" name="Picture 3" descr="widescreen_div2.jpg"/>
          <p:cNvPicPr>
            <a:picLocks noChangeAspect="1"/>
          </p:cNvPicPr>
          <p:nvPr userDrawn="1"/>
        </p:nvPicPr>
        <p:blipFill>
          <a:blip r:embed="rId2" cstate="print"/>
          <a:stretch>
            <a:fillRect/>
          </a:stretch>
        </p:blipFill>
        <p:spPr>
          <a:xfrm>
            <a:off x="6764" y="0"/>
            <a:ext cx="9130473" cy="5143500"/>
          </a:xfrm>
          <a:prstGeom prst="rect">
            <a:avLst/>
          </a:prstGeom>
        </p:spPr>
      </p:pic>
      <p:sp>
        <p:nvSpPr>
          <p:cNvPr id="2054" name="Freeform 6"/>
          <p:cNvSpPr>
            <a:spLocks noChangeAspect="1"/>
          </p:cNvSpPr>
          <p:nvPr userDrawn="1"/>
        </p:nvSpPr>
        <p:spPr bwMode="auto">
          <a:xfrm>
            <a:off x="0" y="3361500"/>
            <a:ext cx="4577506" cy="1782000"/>
          </a:xfrm>
          <a:custGeom>
            <a:avLst/>
            <a:gdLst/>
            <a:ahLst/>
            <a:cxnLst>
              <a:cxn ang="0">
                <a:pos x="0" y="0"/>
              </a:cxn>
              <a:cxn ang="0">
                <a:pos x="0" y="1811"/>
              </a:cxn>
              <a:cxn ang="0">
                <a:pos x="4118" y="1811"/>
              </a:cxn>
              <a:cxn ang="0">
                <a:pos x="4652" y="0"/>
              </a:cxn>
              <a:cxn ang="0">
                <a:pos x="0" y="0"/>
              </a:cxn>
            </a:cxnLst>
            <a:rect l="0" t="0" r="r" b="b"/>
            <a:pathLst>
              <a:path w="4652" h="1811">
                <a:moveTo>
                  <a:pt x="0" y="0"/>
                </a:moveTo>
                <a:lnTo>
                  <a:pt x="0" y="1811"/>
                </a:lnTo>
                <a:lnTo>
                  <a:pt x="4118" y="1811"/>
                </a:lnTo>
                <a:lnTo>
                  <a:pt x="4652" y="0"/>
                </a:lnTo>
                <a:lnTo>
                  <a:pt x="0" y="0"/>
                </a:lnTo>
                <a:close/>
              </a:path>
            </a:pathLst>
          </a:custGeom>
          <a:solidFill>
            <a:schemeClr val="bg1"/>
          </a:solidFill>
          <a:ln w="9525">
            <a:noFill/>
            <a:round/>
            <a:headEnd/>
            <a:tailEnd/>
          </a:ln>
        </p:spPr>
        <p:txBody>
          <a:bodyPr vert="horz" wrap="square" lIns="91438" tIns="45719" rIns="91438" bIns="45719"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28" name="Title 27"/>
          <p:cNvSpPr>
            <a:spLocks noGrp="1"/>
          </p:cNvSpPr>
          <p:nvPr>
            <p:ph type="title"/>
          </p:nvPr>
        </p:nvSpPr>
        <p:spPr>
          <a:xfrm>
            <a:off x="323528" y="3723880"/>
            <a:ext cx="3744417"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stStyle>
          <a:p>
            <a:pPr lvl="0" algn="l" rtl="0" fontAlgn="base">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179835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hasCustomPrompt="1"/>
          </p:nvPr>
        </p:nvSpPr>
        <p:spPr>
          <a:xfrm>
            <a:off x="2342569" y="1978296"/>
            <a:ext cx="5594023" cy="516968"/>
          </a:xfrm>
        </p:spPr>
        <p:txBody>
          <a:bodyPr wrap="square" anchor="ctr" anchorCtr="0">
            <a:spAutoFit/>
          </a:bodyPr>
          <a:lstStyle>
            <a:lvl1pPr>
              <a:defRPr sz="3200" b="1" baseline="0">
                <a:solidFill>
                  <a:srgbClr val="FFFFFF"/>
                </a:solidFill>
              </a:defRPr>
            </a:lvl1pPr>
          </a:lstStyle>
          <a:p>
            <a:r>
              <a:rPr lang="en-US" dirty="0"/>
              <a:t>&lt;Section Name Here&gt;</a:t>
            </a:r>
          </a:p>
        </p:txBody>
      </p:sp>
      <p:sp>
        <p:nvSpPr>
          <p:cNvPr id="6" name="Text Placeholder 5"/>
          <p:cNvSpPr>
            <a:spLocks noGrp="1"/>
          </p:cNvSpPr>
          <p:nvPr>
            <p:ph type="body" sz="quarter" idx="10" hasCustomPrompt="1"/>
          </p:nvPr>
        </p:nvSpPr>
        <p:spPr>
          <a:xfrm>
            <a:off x="2342569" y="2514600"/>
            <a:ext cx="5594022" cy="285750"/>
          </a:xfrm>
          <a:prstGeom prst="rect">
            <a:avLst/>
          </a:prstGeom>
        </p:spPr>
        <p:txBody>
          <a:bodyPr>
            <a:noAutofit/>
          </a:bodyPr>
          <a:lstStyle>
            <a:lvl1pPr marL="0" indent="0">
              <a:buNone/>
              <a:defRPr sz="2000">
                <a:solidFill>
                  <a:srgbClr val="FFFFFF"/>
                </a:solidFill>
              </a:defRPr>
            </a:lvl1pPr>
            <a:lvl2pPr marL="288707" indent="0">
              <a:buNone/>
              <a:defRPr/>
            </a:lvl2pPr>
            <a:lvl3pPr marL="569477" indent="0">
              <a:buNone/>
              <a:defRPr/>
            </a:lvl3pPr>
            <a:lvl4pPr marL="855009" indent="0">
              <a:buNone/>
              <a:defRPr/>
            </a:lvl4pPr>
            <a:lvl5pPr marL="1140542" indent="0">
              <a:buNone/>
              <a:defRPr/>
            </a:lvl5pPr>
          </a:lstStyle>
          <a:p>
            <a:pPr lvl="0"/>
            <a:r>
              <a:rPr lang="en-US" dirty="0"/>
              <a:t>&lt;sub head here&gt;</a:t>
            </a:r>
          </a:p>
        </p:txBody>
      </p:sp>
    </p:spTree>
    <p:extLst>
      <p:ext uri="{BB962C8B-B14F-4D97-AF65-F5344CB8AC3E}">
        <p14:creationId xmlns:p14="http://schemas.microsoft.com/office/powerpoint/2010/main" val="106247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hoto divider 2">
    <p:bg>
      <p:bgPr>
        <a:solidFill>
          <a:schemeClr val="bg1"/>
        </a:solidFill>
        <a:effectLst/>
      </p:bgPr>
    </p:bg>
    <p:spTree>
      <p:nvGrpSpPr>
        <p:cNvPr id="1" name=""/>
        <p:cNvGrpSpPr/>
        <p:nvPr/>
      </p:nvGrpSpPr>
      <p:grpSpPr>
        <a:xfrm>
          <a:off x="0" y="0"/>
          <a:ext cx="0" cy="0"/>
          <a:chOff x="0" y="0"/>
          <a:chExt cx="0" cy="0"/>
        </a:xfrm>
      </p:grpSpPr>
      <p:pic>
        <p:nvPicPr>
          <p:cNvPr id="5" name="Picture 4" descr="widescreen_div1.jpg"/>
          <p:cNvPicPr>
            <a:picLocks noChangeAspect="1"/>
          </p:cNvPicPr>
          <p:nvPr userDrawn="1"/>
        </p:nvPicPr>
        <p:blipFill>
          <a:blip r:embed="rId2" cstate="print"/>
          <a:stretch>
            <a:fillRect/>
          </a:stretch>
        </p:blipFill>
        <p:spPr>
          <a:xfrm>
            <a:off x="6764" y="0"/>
            <a:ext cx="9130473" cy="5143500"/>
          </a:xfrm>
          <a:prstGeom prst="rect">
            <a:avLst/>
          </a:prstGeom>
        </p:spPr>
      </p:pic>
      <p:sp>
        <p:nvSpPr>
          <p:cNvPr id="4" name="Freeform 9"/>
          <p:cNvSpPr>
            <a:spLocks noChangeAspect="1"/>
          </p:cNvSpPr>
          <p:nvPr userDrawn="1"/>
        </p:nvSpPr>
        <p:spPr bwMode="gray">
          <a:xfrm>
            <a:off x="0" y="2"/>
            <a:ext cx="4573588" cy="4011961"/>
          </a:xfrm>
          <a:custGeom>
            <a:avLst/>
            <a:gdLst/>
            <a:ahLst/>
            <a:cxnLst>
              <a:cxn ang="0">
                <a:pos x="0" y="0"/>
              </a:cxn>
              <a:cxn ang="0">
                <a:pos x="0" y="2985"/>
              </a:cxn>
              <a:cxn ang="0">
                <a:pos x="2518" y="2985"/>
              </a:cxn>
              <a:cxn ang="0">
                <a:pos x="3402" y="0"/>
              </a:cxn>
              <a:cxn ang="0">
                <a:pos x="0" y="0"/>
              </a:cxn>
            </a:cxnLst>
            <a:rect l="0" t="0" r="r" b="b"/>
            <a:pathLst>
              <a:path w="3402" h="2985">
                <a:moveTo>
                  <a:pt x="0" y="0"/>
                </a:moveTo>
                <a:lnTo>
                  <a:pt x="0" y="2985"/>
                </a:lnTo>
                <a:lnTo>
                  <a:pt x="2518" y="2985"/>
                </a:lnTo>
                <a:lnTo>
                  <a:pt x="3402" y="0"/>
                </a:lnTo>
                <a:lnTo>
                  <a:pt x="0"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8" name="Title 7"/>
          <p:cNvSpPr>
            <a:spLocks noGrp="1"/>
          </p:cNvSpPr>
          <p:nvPr>
            <p:ph type="title"/>
          </p:nvPr>
        </p:nvSpPr>
        <p:spPr bwMode="gray">
          <a:xfrm>
            <a:off x="323529" y="842963"/>
            <a:ext cx="3600400" cy="1163018"/>
          </a:xfrm>
          <a:noFill/>
          <a:ln w="9525">
            <a:noFill/>
            <a:miter lim="800000"/>
            <a:headEnd/>
            <a:tailEnd/>
          </a:ln>
        </p:spPr>
        <p:txBody>
          <a:bodyPr anchor="b" anchorCtr="0">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a:t>Click to edit Master title style</a:t>
            </a:r>
            <a:endParaRPr lang="en-GB" dirty="0"/>
          </a:p>
        </p:txBody>
      </p:sp>
      <p:sp>
        <p:nvSpPr>
          <p:cNvPr id="13" name="Text Placeholder 12"/>
          <p:cNvSpPr>
            <a:spLocks noGrp="1"/>
          </p:cNvSpPr>
          <p:nvPr>
            <p:ph type="body" sz="quarter" idx="10"/>
          </p:nvPr>
        </p:nvSpPr>
        <p:spPr bwMode="gray">
          <a:xfrm>
            <a:off x="323530" y="2139702"/>
            <a:ext cx="3312368" cy="792088"/>
          </a:xfrm>
          <a:noFill/>
          <a:ln w="9525">
            <a:noFill/>
            <a:miter lim="800000"/>
            <a:headEnd/>
            <a:tailEnd/>
          </a:ln>
        </p:spPr>
        <p:txBody>
          <a:bodyPr rtlCol="0">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a:t>Click to edit Master text styles</a:t>
            </a:r>
          </a:p>
        </p:txBody>
      </p:sp>
    </p:spTree>
    <p:extLst>
      <p:ext uri="{BB962C8B-B14F-4D97-AF65-F5344CB8AC3E}">
        <p14:creationId xmlns:p14="http://schemas.microsoft.com/office/powerpoint/2010/main" val="1205958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with social media">
    <p:spTree>
      <p:nvGrpSpPr>
        <p:cNvPr id="1" name=""/>
        <p:cNvGrpSpPr/>
        <p:nvPr/>
      </p:nvGrpSpPr>
      <p:grpSpPr>
        <a:xfrm>
          <a:off x="0" y="0"/>
          <a:ext cx="0" cy="0"/>
          <a:chOff x="0" y="0"/>
          <a:chExt cx="0" cy="0"/>
        </a:xfrm>
      </p:grpSpPr>
      <p:sp>
        <p:nvSpPr>
          <p:cNvPr id="3" name="Freeform 9"/>
          <p:cNvSpPr>
            <a:spLocks/>
          </p:cNvSpPr>
          <p:nvPr userDrawn="1"/>
        </p:nvSpPr>
        <p:spPr bwMode="gray">
          <a:xfrm>
            <a:off x="1" y="0"/>
            <a:ext cx="4578350" cy="2577304"/>
          </a:xfrm>
          <a:custGeom>
            <a:avLst/>
            <a:gdLst/>
            <a:ahLst/>
            <a:cxnLst>
              <a:cxn ang="0">
                <a:pos x="2403" y="1624"/>
              </a:cxn>
              <a:cxn ang="0">
                <a:pos x="2884" y="0"/>
              </a:cxn>
              <a:cxn ang="0">
                <a:pos x="0" y="0"/>
              </a:cxn>
              <a:cxn ang="0">
                <a:pos x="0" y="1624"/>
              </a:cxn>
              <a:cxn ang="0">
                <a:pos x="2403" y="1624"/>
              </a:cxn>
            </a:cxnLst>
            <a:rect l="0" t="0" r="r" b="b"/>
            <a:pathLst>
              <a:path w="2884" h="1624">
                <a:moveTo>
                  <a:pt x="2403" y="1624"/>
                </a:moveTo>
                <a:lnTo>
                  <a:pt x="2884" y="0"/>
                </a:lnTo>
                <a:lnTo>
                  <a:pt x="0" y="0"/>
                </a:lnTo>
                <a:lnTo>
                  <a:pt x="0" y="1624"/>
                </a:lnTo>
                <a:lnTo>
                  <a:pt x="2403" y="1624"/>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13" name="Text Placeholder 12"/>
          <p:cNvSpPr>
            <a:spLocks noGrp="1"/>
          </p:cNvSpPr>
          <p:nvPr>
            <p:ph type="body" sz="quarter" idx="10"/>
          </p:nvPr>
        </p:nvSpPr>
        <p:spPr>
          <a:xfrm>
            <a:off x="323528" y="2800351"/>
            <a:ext cx="3456384" cy="1600200"/>
          </a:xfrm>
          <a:noFill/>
          <a:ln w="9525">
            <a:noFill/>
            <a:miter lim="800000"/>
            <a:headEnd/>
            <a:tailEnd/>
          </a:ln>
        </p:spPr>
        <p:txBody>
          <a:bodyPr rtlCol="0" anchor="b">
            <a:noAutofit/>
          </a:bodyPr>
          <a:lstStyle>
            <a:lvl1pPr>
              <a:defRPr lang="en-US" sz="7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lvl="0"/>
            <a:r>
              <a:rPr lang="en-US"/>
              <a:t>Click to edit Master text styles</a:t>
            </a:r>
          </a:p>
        </p:txBody>
      </p:sp>
      <p:grpSp>
        <p:nvGrpSpPr>
          <p:cNvPr id="10" name="Group 9"/>
          <p:cNvGrpSpPr>
            <a:grpSpLocks noChangeAspect="1"/>
          </p:cNvGrpSpPr>
          <p:nvPr userDrawn="1"/>
        </p:nvGrpSpPr>
        <p:grpSpPr>
          <a:xfrm>
            <a:off x="180000" y="1"/>
            <a:ext cx="2049042" cy="1209600"/>
            <a:chOff x="128464" y="1"/>
            <a:chExt cx="2160000" cy="1275101"/>
          </a:xfrm>
        </p:grpSpPr>
        <p:sp>
          <p:nvSpPr>
            <p:cNvPr id="11" name="Freeform 14"/>
            <p:cNvSpPr>
              <a:spLocks noChangeAspect="1" noEditPoints="1"/>
            </p:cNvSpPr>
            <p:nvPr userDrawn="1"/>
          </p:nvSpPr>
          <p:spPr bwMode="white">
            <a:xfrm>
              <a:off x="301741" y="328035"/>
              <a:ext cx="1765830" cy="646810"/>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12" name="Freeform 15"/>
            <p:cNvSpPr>
              <a:spLocks noChangeAspect="1" noEditPoints="1"/>
            </p:cNvSpPr>
            <p:nvPr userDrawn="1"/>
          </p:nvSpPr>
          <p:spPr bwMode="hidden">
            <a:xfrm>
              <a:off x="128464" y="1"/>
              <a:ext cx="2160000" cy="1275101"/>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dirty="0">
                <a:solidFill>
                  <a:srgbClr val="000000"/>
                </a:solidFill>
                <a:cs typeface="Arial" charset="0"/>
              </a:endParaRPr>
            </a:p>
          </p:txBody>
        </p:sp>
      </p:grpSp>
      <p:pic>
        <p:nvPicPr>
          <p:cNvPr id="15" name="Picture 1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423" y="4638045"/>
            <a:ext cx="224039" cy="224039"/>
          </a:xfrm>
          <a:prstGeom prst="rect">
            <a:avLst/>
          </a:prstGeom>
        </p:spPr>
      </p:pic>
      <p:pic>
        <p:nvPicPr>
          <p:cNvPr id="16" name="Picture 15">
            <a:hlinkClick r:id="rId4"/>
          </p:cNvPr>
          <p:cNvPicPr>
            <a:picLocks noChangeAspect="1"/>
          </p:cNvPicPr>
          <p:nvPr userDrawn="1"/>
        </p:nvPicPr>
        <p:blipFill>
          <a:blip r:embed="rId5"/>
          <a:stretch>
            <a:fillRect/>
          </a:stretch>
        </p:blipFill>
        <p:spPr>
          <a:xfrm>
            <a:off x="1523302" y="4635769"/>
            <a:ext cx="287550" cy="231638"/>
          </a:xfrm>
          <a:prstGeom prst="rect">
            <a:avLst/>
          </a:prstGeom>
        </p:spPr>
      </p:pic>
      <p:pic>
        <p:nvPicPr>
          <p:cNvPr id="17" name="Picture 16">
            <a:hlinkClick r:id="rId6"/>
          </p:cNvPr>
          <p:cNvPicPr>
            <a:picLocks noChangeAspect="1"/>
          </p:cNvPicPr>
          <p:nvPr userDrawn="1"/>
        </p:nvPicPr>
        <p:blipFill>
          <a:blip r:embed="rId7"/>
          <a:stretch>
            <a:fillRect/>
          </a:stretch>
        </p:blipFill>
        <p:spPr>
          <a:xfrm>
            <a:off x="323528" y="4635768"/>
            <a:ext cx="228600" cy="228600"/>
          </a:xfrm>
          <a:prstGeom prst="rect">
            <a:avLst/>
          </a:prstGeom>
        </p:spPr>
      </p:pic>
      <p:pic>
        <p:nvPicPr>
          <p:cNvPr id="18" name="Picture 17">
            <a:hlinkClick r:id="rId8"/>
          </p:cNvPr>
          <p:cNvPicPr>
            <a:picLocks noChangeAspect="1"/>
          </p:cNvPicPr>
          <p:nvPr userDrawn="1"/>
        </p:nvPicPr>
        <p:blipFill>
          <a:blip r:embed="rId9"/>
          <a:stretch>
            <a:fillRect/>
          </a:stretch>
        </p:blipFill>
        <p:spPr>
          <a:xfrm>
            <a:off x="921134" y="4635768"/>
            <a:ext cx="228600" cy="228600"/>
          </a:xfrm>
          <a:prstGeom prst="rect">
            <a:avLst/>
          </a:prstGeom>
        </p:spPr>
      </p:pic>
      <p:pic>
        <p:nvPicPr>
          <p:cNvPr id="19" name="Picture 18">
            <a:hlinkClick r:id="rId10"/>
          </p:cNvPr>
          <p:cNvPicPr>
            <a:picLocks noChangeAspect="1"/>
          </p:cNvPicPr>
          <p:nvPr userDrawn="1"/>
        </p:nvPicPr>
        <p:blipFill>
          <a:blip r:embed="rId11"/>
          <a:stretch>
            <a:fillRect/>
          </a:stretch>
        </p:blipFill>
        <p:spPr>
          <a:xfrm>
            <a:off x="1223408" y="4638043"/>
            <a:ext cx="228600" cy="228600"/>
          </a:xfrm>
          <a:prstGeom prst="rect">
            <a:avLst/>
          </a:prstGeom>
        </p:spPr>
      </p:pic>
    </p:spTree>
    <p:extLst>
      <p:ext uri="{BB962C8B-B14F-4D97-AF65-F5344CB8AC3E}">
        <p14:creationId xmlns:p14="http://schemas.microsoft.com/office/powerpoint/2010/main" val="3213462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rademark statement">
    <p:spTree>
      <p:nvGrpSpPr>
        <p:cNvPr id="1" name=""/>
        <p:cNvGrpSpPr/>
        <p:nvPr/>
      </p:nvGrpSpPr>
      <p:grpSpPr>
        <a:xfrm>
          <a:off x="0" y="0"/>
          <a:ext cx="0" cy="0"/>
          <a:chOff x="0" y="0"/>
          <a:chExt cx="0" cy="0"/>
        </a:xfrm>
      </p:grpSpPr>
      <p:sp>
        <p:nvSpPr>
          <p:cNvPr id="3" name="Freeform 9"/>
          <p:cNvSpPr>
            <a:spLocks/>
          </p:cNvSpPr>
          <p:nvPr userDrawn="1"/>
        </p:nvSpPr>
        <p:spPr bwMode="gray">
          <a:xfrm>
            <a:off x="1" y="0"/>
            <a:ext cx="4578350" cy="2577304"/>
          </a:xfrm>
          <a:custGeom>
            <a:avLst/>
            <a:gdLst/>
            <a:ahLst/>
            <a:cxnLst>
              <a:cxn ang="0">
                <a:pos x="2403" y="1624"/>
              </a:cxn>
              <a:cxn ang="0">
                <a:pos x="2884" y="0"/>
              </a:cxn>
              <a:cxn ang="0">
                <a:pos x="0" y="0"/>
              </a:cxn>
              <a:cxn ang="0">
                <a:pos x="0" y="1624"/>
              </a:cxn>
              <a:cxn ang="0">
                <a:pos x="2403" y="1624"/>
              </a:cxn>
            </a:cxnLst>
            <a:rect l="0" t="0" r="r" b="b"/>
            <a:pathLst>
              <a:path w="2884" h="1624">
                <a:moveTo>
                  <a:pt x="2403" y="1624"/>
                </a:moveTo>
                <a:lnTo>
                  <a:pt x="2884" y="0"/>
                </a:lnTo>
                <a:lnTo>
                  <a:pt x="0" y="0"/>
                </a:lnTo>
                <a:lnTo>
                  <a:pt x="0" y="1624"/>
                </a:lnTo>
                <a:lnTo>
                  <a:pt x="2403" y="1624"/>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13" name="Text Placeholder 12"/>
          <p:cNvSpPr>
            <a:spLocks noGrp="1"/>
          </p:cNvSpPr>
          <p:nvPr>
            <p:ph type="body" sz="quarter" idx="10"/>
          </p:nvPr>
        </p:nvSpPr>
        <p:spPr>
          <a:xfrm>
            <a:off x="323528" y="2800352"/>
            <a:ext cx="3456384" cy="1728191"/>
          </a:xfrm>
          <a:noFill/>
          <a:ln w="9525">
            <a:noFill/>
            <a:miter lim="800000"/>
            <a:headEnd/>
            <a:tailEnd/>
          </a:ln>
        </p:spPr>
        <p:txBody>
          <a:bodyPr rtlCol="0" anchor="b">
            <a:noAutofit/>
          </a:bodyPr>
          <a:lstStyle>
            <a:lvl1pPr>
              <a:defRPr lang="en-US" sz="7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lvl="0"/>
            <a:r>
              <a:rPr lang="en-US"/>
              <a:t>Click to edit Master text styles</a:t>
            </a:r>
          </a:p>
        </p:txBody>
      </p:sp>
      <p:grpSp>
        <p:nvGrpSpPr>
          <p:cNvPr id="2" name="Group 9"/>
          <p:cNvGrpSpPr>
            <a:grpSpLocks noChangeAspect="1"/>
          </p:cNvGrpSpPr>
          <p:nvPr userDrawn="1"/>
        </p:nvGrpSpPr>
        <p:grpSpPr>
          <a:xfrm>
            <a:off x="180000" y="1"/>
            <a:ext cx="2049042" cy="1209600"/>
            <a:chOff x="128464" y="1"/>
            <a:chExt cx="2160000" cy="1275101"/>
          </a:xfrm>
        </p:grpSpPr>
        <p:sp>
          <p:nvSpPr>
            <p:cNvPr id="11" name="Freeform 14"/>
            <p:cNvSpPr>
              <a:spLocks noChangeAspect="1" noEditPoints="1"/>
            </p:cNvSpPr>
            <p:nvPr userDrawn="1"/>
          </p:nvSpPr>
          <p:spPr bwMode="white">
            <a:xfrm>
              <a:off x="301741" y="328035"/>
              <a:ext cx="1765830" cy="646810"/>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a:solidFill>
                  <a:srgbClr val="000000"/>
                </a:solidFill>
                <a:cs typeface="Arial" charset="0"/>
              </a:endParaRPr>
            </a:p>
          </p:txBody>
        </p:sp>
        <p:sp>
          <p:nvSpPr>
            <p:cNvPr id="12" name="Freeform 15"/>
            <p:cNvSpPr>
              <a:spLocks noChangeAspect="1" noEditPoints="1"/>
            </p:cNvSpPr>
            <p:nvPr userDrawn="1"/>
          </p:nvSpPr>
          <p:spPr bwMode="hidden">
            <a:xfrm>
              <a:off x="128464" y="1"/>
              <a:ext cx="2160000" cy="1275101"/>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pPr algn="ctr" defTabSz="685783"/>
              <a:endParaRPr lang="en-GB" dirty="0">
                <a:solidFill>
                  <a:srgbClr val="000000"/>
                </a:solidFill>
                <a:cs typeface="Arial" charset="0"/>
              </a:endParaRPr>
            </a:p>
          </p:txBody>
        </p:sp>
      </p:grpSp>
    </p:spTree>
    <p:extLst>
      <p:ext uri="{BB962C8B-B14F-4D97-AF65-F5344CB8AC3E}">
        <p14:creationId xmlns:p14="http://schemas.microsoft.com/office/powerpoint/2010/main" val="3986610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1" y="1216"/>
          <a:ext cx="1619" cy="1214"/>
        </p:xfrm>
        <a:graphic>
          <a:graphicData uri="http://schemas.openxmlformats.org/presentationml/2006/ole">
            <mc:AlternateContent xmlns:mc="http://schemas.openxmlformats.org/markup-compatibility/2006">
              <mc:Choice xmlns:v="urn:schemas-microsoft-com:vml" Requires="v">
                <p:oleObj spid="_x0000_s20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621" y="1216"/>
                        <a:ext cx="1619" cy="1214"/>
                      </a:xfrm>
                      <a:prstGeom prst="rect">
                        <a:avLst/>
                      </a:prstGeom>
                    </p:spPr>
                  </p:pic>
                </p:oleObj>
              </mc:Fallback>
            </mc:AlternateContent>
          </a:graphicData>
        </a:graphic>
      </p:graphicFrame>
      <p:sp>
        <p:nvSpPr>
          <p:cNvPr id="4" name="Working Draft Text"/>
          <p:cNvSpPr txBox="1">
            <a:spLocks noChangeArrowheads="1"/>
          </p:cNvSpPr>
          <p:nvPr/>
        </p:nvSpPr>
        <p:spPr bwMode="auto">
          <a:xfrm>
            <a:off x="2693795" y="262399"/>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a:solidFill>
                  <a:srgbClr val="000000"/>
                </a:solidFill>
                <a:latin typeface="Arial"/>
              </a:rPr>
              <a:t>WORKING DRAFT</a:t>
            </a:r>
          </a:p>
        </p:txBody>
      </p:sp>
      <p:sp>
        <p:nvSpPr>
          <p:cNvPr id="5" name="doc id"/>
          <p:cNvSpPr txBox="1">
            <a:spLocks noChangeArrowheads="1"/>
          </p:cNvSpPr>
          <p:nvPr/>
        </p:nvSpPr>
        <p:spPr bwMode="auto">
          <a:xfrm>
            <a:off x="8614312" y="27941"/>
            <a:ext cx="301290"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000000"/>
              </a:solidFill>
              <a:latin typeface="Arial"/>
            </a:endParaRPr>
          </a:p>
        </p:txBody>
      </p:sp>
      <p:sp>
        <p:nvSpPr>
          <p:cNvPr id="6" name="Working Draft"/>
          <p:cNvSpPr txBox="1">
            <a:spLocks noChangeArrowheads="1"/>
          </p:cNvSpPr>
          <p:nvPr/>
        </p:nvSpPr>
        <p:spPr bwMode="auto">
          <a:xfrm>
            <a:off x="2693796" y="381450"/>
            <a:ext cx="28469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a:solidFill>
                  <a:srgbClr val="000000"/>
                </a:solidFill>
                <a:latin typeface="Arial"/>
              </a:rPr>
              <a:t>Last Modified 5/2/2016 9:25 PM Eastern Standard Time</a:t>
            </a:r>
            <a:endParaRPr lang="en-US" sz="900" dirty="0">
              <a:solidFill>
                <a:srgbClr val="000000"/>
              </a:solidFill>
              <a:latin typeface="Arial"/>
            </a:endParaRPr>
          </a:p>
        </p:txBody>
      </p:sp>
      <p:sp>
        <p:nvSpPr>
          <p:cNvPr id="7" name="Printed"/>
          <p:cNvSpPr txBox="1">
            <a:spLocks noChangeArrowheads="1"/>
          </p:cNvSpPr>
          <p:nvPr/>
        </p:nvSpPr>
        <p:spPr bwMode="auto">
          <a:xfrm>
            <a:off x="2693796" y="501717"/>
            <a:ext cx="36548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dirty="0">
                <a:solidFill>
                  <a:srgbClr val="000000"/>
                </a:solidFill>
                <a:latin typeface="Arial"/>
              </a:rPr>
              <a:t>Printed</a:t>
            </a:r>
          </a:p>
        </p:txBody>
      </p:sp>
      <p:grpSp>
        <p:nvGrpSpPr>
          <p:cNvPr id="2" name="Title Elements"/>
          <p:cNvGrpSpPr/>
          <p:nvPr userDrawn="1"/>
        </p:nvGrpSpPr>
        <p:grpSpPr>
          <a:xfrm>
            <a:off x="0" y="0"/>
            <a:ext cx="9140761" cy="5144715"/>
            <a:chOff x="0" y="0"/>
            <a:chExt cx="8958264" cy="6723063"/>
          </a:xfrm>
        </p:grpSpPr>
        <p:sp>
          <p:nvSpPr>
            <p:cNvPr id="9" name="Document type" hidden="1"/>
            <p:cNvSpPr txBox="1">
              <a:spLocks noChangeArrowheads="1"/>
            </p:cNvSpPr>
            <p:nvPr/>
          </p:nvSpPr>
          <p:spPr bwMode="auto">
            <a:xfrm>
              <a:off x="2640013" y="4865135"/>
              <a:ext cx="4935538" cy="28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Date" hidden="1"/>
            <p:cNvSpPr txBox="1">
              <a:spLocks noChangeArrowheads="1"/>
            </p:cNvSpPr>
            <p:nvPr/>
          </p:nvSpPr>
          <p:spPr bwMode="auto">
            <a:xfrm>
              <a:off x="2640013" y="5199063"/>
              <a:ext cx="4935538" cy="28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Disclaimer" hidden="1"/>
            <p:cNvSpPr>
              <a:spLocks noChangeArrowheads="1"/>
            </p:cNvSpPr>
            <p:nvPr/>
          </p:nvSpPr>
          <p:spPr bwMode="auto">
            <a:xfrm>
              <a:off x="2640013" y="5818691"/>
              <a:ext cx="5121275" cy="32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dirty="0">
                  <a:solidFill>
                    <a:srgbClr val="000000"/>
                  </a:solidFill>
                </a:rPr>
                <a:t>CONFIDENTIAL AND PROPRIETARY</a:t>
              </a:r>
            </a:p>
            <a:p>
              <a:pPr defTabSz="804863" eaLnBrk="0" hangingPunct="0"/>
              <a:r>
                <a:rPr lang="en-US" sz="800" dirty="0">
                  <a:solidFill>
                    <a:srgbClr val="000000"/>
                  </a:solidFill>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solidFill>
                  <a:srgbClr val="000000"/>
                </a:solidFill>
              </a:endParaRPr>
            </a:p>
          </p:txBody>
        </p:sp>
        <p:sp>
          <p:nvSpPr>
            <p:cNvPr id="13"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solidFill>
                  <a:srgbClr val="000000"/>
                </a:solidFill>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grpSp>
      <p:grpSp>
        <p:nvGrpSpPr>
          <p:cNvPr id="15" name="TitleBottomBar"/>
          <p:cNvGrpSpPr>
            <a:grpSpLocks/>
          </p:cNvGrpSpPr>
          <p:nvPr/>
        </p:nvGrpSpPr>
        <p:grpSpPr bwMode="auto">
          <a:xfrm>
            <a:off x="2237000" y="4825220"/>
            <a:ext cx="6905379" cy="321925"/>
            <a:chOff x="1382" y="3969"/>
            <a:chExt cx="4263" cy="265"/>
          </a:xfrm>
        </p:grpSpPr>
        <p:sp>
          <p:nvSpPr>
            <p:cNvPr id="16" name="Rectangle 1134"/>
            <p:cNvSpPr>
              <a:spLocks noChangeArrowheads="1"/>
            </p:cNvSpPr>
            <p:nvPr>
              <p:custDataLst>
                <p:tags r:id="rId3"/>
              </p:custDataLst>
            </p:nvPr>
          </p:nvSpPr>
          <p:spPr bwMode="gray">
            <a:xfrm>
              <a:off x="1382" y="3969"/>
              <a:ext cx="4263" cy="265"/>
            </a:xfrm>
            <a:prstGeom prst="rect">
              <a:avLst/>
            </a:prstGeom>
            <a:solidFill>
              <a:srgbClr val="0029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solidFill>
                  <a:srgbClr val="000000"/>
                </a:solidFill>
              </a:endParaRPr>
            </a:p>
          </p:txBody>
        </p:sp>
        <p:pic>
          <p:nvPicPr>
            <p:cNvPr id="17" name="Picture 11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 y="4059"/>
              <a:ext cx="1023" cy="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TitleBottomBarBW" hidden="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0060" y="4930909"/>
            <a:ext cx="1670055" cy="14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1632703"/>
            <a:ext cx="5036084" cy="984885"/>
          </a:xfrm>
          <a:prstGeom prst="rect">
            <a:avLst/>
          </a:prstGeom>
        </p:spPr>
        <p:txBody>
          <a:bodyPr/>
          <a:lstStyle>
            <a:lvl1pPr>
              <a:defRPr sz="32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a:xfrm>
            <a:off x="2693795" y="2959274"/>
            <a:ext cx="5036084" cy="215444"/>
          </a:xfrm>
          <a:prstGeom prst="rect">
            <a:avLst/>
          </a:prstGeo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2801489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cNvSpPr txBox="1">
            <a:spLocks/>
          </p:cNvSpPr>
          <p:nvPr userDrawn="1"/>
        </p:nvSpPr>
        <p:spPr>
          <a:xfrm>
            <a:off x="8719602" y="490620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mtClean="0">
                <a:solidFill>
                  <a:srgbClr val="000000"/>
                </a:solidFill>
              </a:rPr>
              <a:pPr/>
              <a:t>‹#›</a:t>
            </a:fld>
            <a:endParaRPr lang="en-US" dirty="0">
              <a:solidFill>
                <a:srgbClr val="000000"/>
              </a:solidFill>
            </a:endParaRPr>
          </a:p>
        </p:txBody>
      </p:sp>
      <p:sp>
        <p:nvSpPr>
          <p:cNvPr id="4" name="SlideLogoSeparator"/>
          <p:cNvSpPr>
            <a:spLocks noChangeArrowheads="1"/>
          </p:cNvSpPr>
          <p:nvPr userDrawn="1">
            <p:custDataLst>
              <p:tags r:id="rId1"/>
            </p:custDataLst>
          </p:nvPr>
        </p:nvSpPr>
        <p:spPr bwMode="auto">
          <a:xfrm>
            <a:off x="8590626" y="4900539"/>
            <a:ext cx="40892" cy="13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dirty="0">
                <a:solidFill>
                  <a:srgbClr val="000000"/>
                </a:solidFill>
              </a:rPr>
              <a:t>|</a:t>
            </a:r>
          </a:p>
        </p:txBody>
      </p:sp>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03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57319" y="923925"/>
            <a:ext cx="4005116" cy="3702844"/>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5"/>
          </p:nvPr>
        </p:nvSpPr>
        <p:spPr>
          <a:xfrm>
            <a:off x="4681566" y="923925"/>
            <a:ext cx="4005115" cy="3702844"/>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5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457319" y="1232298"/>
            <a:ext cx="4005116" cy="3396853"/>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7"/>
          </p:nvPr>
        </p:nvSpPr>
        <p:spPr>
          <a:xfrm>
            <a:off x="4681566" y="1232298"/>
            <a:ext cx="4005115" cy="3396853"/>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8" name="Text Placeholder 7"/>
          <p:cNvSpPr>
            <a:spLocks noGrp="1"/>
          </p:cNvSpPr>
          <p:nvPr>
            <p:ph type="body" sz="quarter" idx="10"/>
          </p:nvPr>
        </p:nvSpPr>
        <p:spPr>
          <a:xfrm>
            <a:off x="457199" y="819150"/>
            <a:ext cx="4005072" cy="307777"/>
          </a:xfrm>
          <a:prstGeom prst="rect">
            <a:avLst/>
          </a:prstGeom>
        </p:spPr>
        <p:txBody>
          <a:bodyPr>
            <a:noAutofit/>
          </a:bodyPr>
          <a:lstStyle>
            <a:lvl1pPr marL="0" indent="0">
              <a:buNone/>
              <a:defRPr sz="2400">
                <a:solidFill>
                  <a:schemeClr val="accent1"/>
                </a:solidFill>
              </a:defRPr>
            </a:lvl1pPr>
          </a:lstStyle>
          <a:p>
            <a:pPr lvl="0"/>
            <a:r>
              <a:rPr lang="en-US"/>
              <a:t>Click to edit Master text styles</a:t>
            </a:r>
          </a:p>
        </p:txBody>
      </p:sp>
      <p:sp>
        <p:nvSpPr>
          <p:cNvPr id="12" name="Text Placeholder 7"/>
          <p:cNvSpPr>
            <a:spLocks noGrp="1"/>
          </p:cNvSpPr>
          <p:nvPr>
            <p:ph type="body" sz="quarter" idx="11"/>
          </p:nvPr>
        </p:nvSpPr>
        <p:spPr>
          <a:xfrm>
            <a:off x="4681730" y="819150"/>
            <a:ext cx="4005072" cy="307777"/>
          </a:xfrm>
          <a:prstGeom prst="rect">
            <a:avLst/>
          </a:prstGeom>
        </p:spPr>
        <p:txBody>
          <a:bodyPr>
            <a:noAutofit/>
          </a:bodyPr>
          <a:lstStyle>
            <a:lvl1pPr marL="0" indent="0">
              <a:buNone/>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64000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681566" y="923925"/>
            <a:ext cx="4005115" cy="3705225"/>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199" y="819150"/>
            <a:ext cx="4005072" cy="365760"/>
          </a:xfrm>
          <a:prstGeom prst="rect">
            <a:avLst/>
          </a:prstGeom>
        </p:spPr>
        <p:txBody>
          <a:bodyPr anchor="t" anchorCtr="0">
            <a:noAutofit/>
          </a:bodyPr>
          <a:lstStyle>
            <a:lvl1pPr marL="0" indent="0">
              <a:buNone/>
              <a:defRPr sz="2400" b="0">
                <a:solidFill>
                  <a:schemeClr val="accent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14" name="Picture Placeholder 13"/>
          <p:cNvSpPr>
            <a:spLocks noGrp="1"/>
          </p:cNvSpPr>
          <p:nvPr>
            <p:ph type="pic" sz="quarter" idx="11"/>
          </p:nvPr>
        </p:nvSpPr>
        <p:spPr>
          <a:xfrm>
            <a:off x="457199" y="1292241"/>
            <a:ext cx="4005072" cy="3336925"/>
          </a:xfrm>
          <a:prstGeom prst="rect">
            <a:avLst/>
          </a:prstGeom>
        </p:spPr>
        <p:txBody>
          <a:bodyPr vert="horz" lIns="0" tIns="0" rIns="0" bIns="0" rtlCol="0">
            <a:normAutofit/>
          </a:bodyPr>
          <a:lstStyle>
            <a:lvl1pPr>
              <a:defRPr lang="en-US" dirty="0"/>
            </a:lvl1pPr>
          </a:lstStyle>
          <a:p>
            <a:pPr lvl="0"/>
            <a:r>
              <a:rPr lang="en-US"/>
              <a:t>Click icon to add picture</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70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with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681566" y="923925"/>
            <a:ext cx="4005115" cy="3705225"/>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819150"/>
            <a:ext cx="4005072" cy="365760"/>
          </a:xfrm>
          <a:prstGeom prst="rect">
            <a:avLst/>
          </a:prstGeom>
        </p:spPr>
        <p:txBody>
          <a:bodyPr anchor="t" anchorCtr="0">
            <a:noAutofit/>
          </a:bodyPr>
          <a:lstStyle>
            <a:lvl1pPr marL="0" indent="0">
              <a:buNone/>
              <a:defRPr sz="2400" b="0">
                <a:solidFill>
                  <a:schemeClr val="accent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12" name="Chart Placeholder 11"/>
          <p:cNvSpPr>
            <a:spLocks noGrp="1"/>
          </p:cNvSpPr>
          <p:nvPr>
            <p:ph type="chart" sz="quarter" idx="11"/>
          </p:nvPr>
        </p:nvSpPr>
        <p:spPr>
          <a:xfrm>
            <a:off x="457199" y="1292241"/>
            <a:ext cx="4005072" cy="3336925"/>
          </a:xfrm>
          <a:prstGeom prst="rect">
            <a:avLst/>
          </a:prstGeom>
        </p:spPr>
        <p:txBody>
          <a:bodyPr vert="horz" lIns="0" tIns="0" rIns="0" bIns="0" rtlCol="0">
            <a:normAutofit/>
          </a:bodyPr>
          <a:lstStyle>
            <a:lvl1pPr>
              <a:defRPr lang="en-US" dirty="0"/>
            </a:lvl1pPr>
          </a:lstStyle>
          <a:p>
            <a:pPr lvl="0"/>
            <a:r>
              <a:rPr lang="en-US"/>
              <a:t>Click icon to add chart</a:t>
            </a:r>
            <a:endParaRPr lang="en-US" dirty="0"/>
          </a:p>
        </p:txBody>
      </p:sp>
    </p:spTree>
    <p:extLst>
      <p:ext uri="{BB962C8B-B14F-4D97-AF65-F5344CB8AC3E}">
        <p14:creationId xmlns:p14="http://schemas.microsoft.com/office/powerpoint/2010/main" val="329330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4681566" y="914400"/>
            <a:ext cx="4005115" cy="3714750"/>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4263390"/>
            <a:ext cx="4005072" cy="365760"/>
          </a:xfrm>
          <a:prstGeom prst="rect">
            <a:avLst/>
          </a:prstGeom>
        </p:spPr>
        <p:txBody>
          <a:bodyPr anchor="t" anchorCtr="0">
            <a:noAutofit/>
          </a:bodyPr>
          <a:lstStyle>
            <a:lvl1pPr marL="0" indent="0">
              <a:buNone/>
              <a:defRPr sz="2025" b="0">
                <a:solidFill>
                  <a:schemeClr val="accent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4" name="Rounded Rectangle 3"/>
          <p:cNvSpPr/>
          <p:nvPr userDrawn="1"/>
        </p:nvSpPr>
        <p:spPr>
          <a:xfrm>
            <a:off x="457200" y="923927"/>
            <a:ext cx="4005072" cy="3242439"/>
          </a:xfrm>
          <a:prstGeom prst="roundRect">
            <a:avLst>
              <a:gd name="adj" fmla="val 35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913708" fontAlgn="auto">
              <a:spcBef>
                <a:spcPts val="0"/>
              </a:spcBef>
              <a:spcAft>
                <a:spcPts val="0"/>
              </a:spcAft>
            </a:pPr>
            <a:endParaRPr lang="en-US" sz="1800">
              <a:solidFill>
                <a:prstClr val="white"/>
              </a:solidFill>
            </a:endParaRPr>
          </a:p>
        </p:txBody>
      </p:sp>
      <p:sp>
        <p:nvSpPr>
          <p:cNvPr id="6" name="Media Placeholder 5"/>
          <p:cNvSpPr>
            <a:spLocks noGrp="1"/>
          </p:cNvSpPr>
          <p:nvPr>
            <p:ph type="media" sz="quarter" idx="11"/>
          </p:nvPr>
        </p:nvSpPr>
        <p:spPr>
          <a:xfrm>
            <a:off x="609605" y="1106492"/>
            <a:ext cx="3700463" cy="2853620"/>
          </a:xfrm>
          <a:prstGeom prst="rect">
            <a:avLst/>
          </a:prstGeom>
        </p:spPr>
        <p:txBody>
          <a:bodyPr/>
          <a:lstStyle>
            <a:lvl1pPr>
              <a:defRPr>
                <a:solidFill>
                  <a:srgbClr val="FFFFFF"/>
                </a:solidFill>
              </a:defRPr>
            </a:lvl1pPr>
          </a:lstStyle>
          <a:p>
            <a:r>
              <a:rPr lang="en-US"/>
              <a:t>Click icon to add media</a:t>
            </a:r>
          </a:p>
        </p:txBody>
      </p:sp>
    </p:spTree>
    <p:extLst>
      <p:ext uri="{BB962C8B-B14F-4D97-AF65-F5344CB8AC3E}">
        <p14:creationId xmlns:p14="http://schemas.microsoft.com/office/powerpoint/2010/main" val="217107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heme" Target="../theme/theme3.xml"/><Relationship Id="rId7" Type="http://schemas.openxmlformats.org/officeDocument/2006/relationships/oleObject" Target="../embeddings/oleObject1.bin"/><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0170"/>
            <a:ext cx="8229601" cy="904230"/>
          </a:xfrm>
          <a:prstGeom prst="rect">
            <a:avLst/>
          </a:prstGeom>
        </p:spPr>
        <p:txBody>
          <a:bodyPr vert="horz" lIns="0" tIns="60912" rIns="0" bIns="60912" rtlCol="0" anchor="ctr">
            <a:normAutofit/>
          </a:bodyPr>
          <a:lstStyle/>
          <a:p>
            <a:r>
              <a:rPr lang="en-US"/>
              <a:t>Click to edit Master title style</a:t>
            </a:r>
            <a:endParaRPr lang="en-US" dirty="0"/>
          </a:p>
        </p:txBody>
      </p:sp>
      <p:sp>
        <p:nvSpPr>
          <p:cNvPr id="21" name="Footer Placeholder 4"/>
          <p:cNvSpPr txBox="1">
            <a:spLocks/>
          </p:cNvSpPr>
          <p:nvPr userDrawn="1"/>
        </p:nvSpPr>
        <p:spPr>
          <a:xfrm>
            <a:off x="436960" y="4879547"/>
            <a:ext cx="3068239"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l" defTabSz="913708" rtl="0" fontAlgn="auto">
              <a:spcBef>
                <a:spcPts val="0"/>
              </a:spcBef>
              <a:spcAft>
                <a:spcPts val="0"/>
              </a:spcAft>
            </a:pPr>
            <a:r>
              <a:rPr lang="en-US" sz="600" kern="1200" dirty="0">
                <a:solidFill>
                  <a:schemeClr val="accent2"/>
                </a:solidFill>
                <a:latin typeface="+mn-lt"/>
                <a:ea typeface="+mn-ea"/>
                <a:cs typeface="+mn-cs"/>
              </a:rPr>
              <a:t>© 2018 Technology Business Management Council, All rights reserved.</a:t>
            </a:r>
          </a:p>
        </p:txBody>
      </p:sp>
      <p:sp>
        <p:nvSpPr>
          <p:cNvPr id="22" name="Slide Number Placeholder 5"/>
          <p:cNvSpPr txBox="1">
            <a:spLocks/>
          </p:cNvSpPr>
          <p:nvPr userDrawn="1"/>
        </p:nvSpPr>
        <p:spPr>
          <a:xfrm>
            <a:off x="-1192" y="4879547"/>
            <a:ext cx="339090" cy="262265"/>
          </a:xfrm>
          <a:prstGeom prst="rect">
            <a:avLst/>
          </a:prstGeom>
        </p:spPr>
        <p:txBody>
          <a:bodyPr vert="horz" lIns="0" tIns="0" rIns="0" bIns="0" rtlCol="0" anchor="ctr"/>
          <a:lstStyle>
            <a:defPPr>
              <a:defRPr lang="en-US"/>
            </a:defPPr>
            <a:lvl1pPr algn="r" rtl="0" fontAlgn="base">
              <a:spcBef>
                <a:spcPct val="0"/>
              </a:spcBef>
              <a:spcAft>
                <a:spcPct val="0"/>
              </a:spcAft>
              <a:defRPr sz="788" b="1" kern="1200">
                <a:solidFill>
                  <a:schemeClr val="accent1"/>
                </a:solidFill>
                <a:latin typeface="+mj-lt"/>
                <a:ea typeface="+mj-ea"/>
                <a:cs typeface="+mj-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defTabSz="913708" fontAlgn="auto">
              <a:spcBef>
                <a:spcPts val="0"/>
              </a:spcBef>
              <a:spcAft>
                <a:spcPts val="0"/>
              </a:spcAft>
            </a:pPr>
            <a:fld id="{4C1362D4-5ABD-4326-94E6-7A5ADE3C9964}" type="slidenum">
              <a:rPr lang="en-US" sz="700" smtClean="0">
                <a:solidFill>
                  <a:schemeClr val="accent1"/>
                </a:solidFill>
                <a:ea typeface="+mn-ea"/>
              </a:rPr>
              <a:pPr defTabSz="913708" fontAlgn="auto">
                <a:spcBef>
                  <a:spcPts val="0"/>
                </a:spcBef>
                <a:spcAft>
                  <a:spcPts val="0"/>
                </a:spcAft>
              </a:pPr>
              <a:t>‹#›</a:t>
            </a:fld>
            <a:endParaRPr lang="en-US" sz="700" dirty="0">
              <a:solidFill>
                <a:schemeClr val="accent1"/>
              </a:solidFill>
              <a:ea typeface="+mn-ea"/>
            </a:endParaRPr>
          </a:p>
        </p:txBody>
      </p:sp>
      <p:sp>
        <p:nvSpPr>
          <p:cNvPr id="5" name="Text Placeholder 4"/>
          <p:cNvSpPr>
            <a:spLocks noGrp="1"/>
          </p:cNvSpPr>
          <p:nvPr>
            <p:ph type="body" idx="1"/>
          </p:nvPr>
        </p:nvSpPr>
        <p:spPr>
          <a:xfrm>
            <a:off x="457201" y="914401"/>
            <a:ext cx="8229601" cy="3714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a:grpSpLocks noChangeAspect="1"/>
          </p:cNvGrpSpPr>
          <p:nvPr userDrawn="1"/>
        </p:nvGrpSpPr>
        <p:grpSpPr>
          <a:xfrm>
            <a:off x="7721600" y="4855433"/>
            <a:ext cx="1143001" cy="186415"/>
            <a:chOff x="2498725" y="0"/>
            <a:chExt cx="4146551" cy="676276"/>
          </a:xfrm>
        </p:grpSpPr>
        <p:sp>
          <p:nvSpPr>
            <p:cNvPr id="17" name="Freeform 5"/>
            <p:cNvSpPr>
              <a:spLocks noChangeAspect="1" noEditPoints="1"/>
            </p:cNvSpPr>
            <p:nvPr/>
          </p:nvSpPr>
          <p:spPr bwMode="auto">
            <a:xfrm>
              <a:off x="3443288" y="239713"/>
              <a:ext cx="3201988" cy="249238"/>
            </a:xfrm>
            <a:custGeom>
              <a:avLst/>
              <a:gdLst>
                <a:gd name="T0" fmla="*/ 1991 w 33994"/>
                <a:gd name="T1" fmla="*/ 64 h 2645"/>
                <a:gd name="T2" fmla="*/ 1273 w 33994"/>
                <a:gd name="T3" fmla="*/ 555 h 2645"/>
                <a:gd name="T4" fmla="*/ 718 w 33994"/>
                <a:gd name="T5" fmla="*/ 2581 h 2645"/>
                <a:gd name="T6" fmla="*/ 0 w 33994"/>
                <a:gd name="T7" fmla="*/ 555 h 2645"/>
                <a:gd name="T8" fmla="*/ 5171 w 33994"/>
                <a:gd name="T9" fmla="*/ 1881 h 2645"/>
                <a:gd name="T10" fmla="*/ 3195 w 33994"/>
                <a:gd name="T11" fmla="*/ 2581 h 2645"/>
                <a:gd name="T12" fmla="*/ 4133 w 33994"/>
                <a:gd name="T13" fmla="*/ 64 h 2645"/>
                <a:gd name="T14" fmla="*/ 4620 w 33994"/>
                <a:gd name="T15" fmla="*/ 1259 h 2645"/>
                <a:gd name="T16" fmla="*/ 5171 w 33994"/>
                <a:gd name="T17" fmla="*/ 1881 h 2645"/>
                <a:gd name="T18" fmla="*/ 4151 w 33994"/>
                <a:gd name="T19" fmla="*/ 1070 h 2645"/>
                <a:gd name="T20" fmla="*/ 4126 w 33994"/>
                <a:gd name="T21" fmla="*/ 534 h 2645"/>
                <a:gd name="T22" fmla="*/ 3749 w 33994"/>
                <a:gd name="T23" fmla="*/ 1070 h 2645"/>
                <a:gd name="T24" fmla="*/ 4169 w 33994"/>
                <a:gd name="T25" fmla="*/ 1540 h 2645"/>
                <a:gd name="T26" fmla="*/ 3749 w 33994"/>
                <a:gd name="T27" fmla="*/ 2112 h 2645"/>
                <a:gd name="T28" fmla="*/ 4617 w 33994"/>
                <a:gd name="T29" fmla="*/ 1817 h 2645"/>
                <a:gd name="T30" fmla="*/ 7697 w 33994"/>
                <a:gd name="T31" fmla="*/ 1707 h 2645"/>
                <a:gd name="T32" fmla="*/ 6279 w 33994"/>
                <a:gd name="T33" fmla="*/ 64 h 2645"/>
                <a:gd name="T34" fmla="*/ 6833 w 33994"/>
                <a:gd name="T35" fmla="*/ 2581 h 2645"/>
                <a:gd name="T36" fmla="*/ 6840 w 33994"/>
                <a:gd name="T37" fmla="*/ 651 h 2645"/>
                <a:gd name="T38" fmla="*/ 7900 w 33994"/>
                <a:gd name="T39" fmla="*/ 2581 h 2645"/>
                <a:gd name="T40" fmla="*/ 8568 w 33994"/>
                <a:gd name="T41" fmla="*/ 651 h 2645"/>
                <a:gd name="T42" fmla="*/ 9123 w 33994"/>
                <a:gd name="T43" fmla="*/ 2581 h 2645"/>
                <a:gd name="T44" fmla="*/ 8287 w 33994"/>
                <a:gd name="T45" fmla="*/ 64 h 2645"/>
                <a:gd name="T46" fmla="*/ 13062 w 33994"/>
                <a:gd name="T47" fmla="*/ 2411 h 2645"/>
                <a:gd name="T48" fmla="*/ 13062 w 33994"/>
                <a:gd name="T49" fmla="*/ 235 h 2645"/>
                <a:gd name="T50" fmla="*/ 13933 w 33994"/>
                <a:gd name="T51" fmla="*/ 399 h 2645"/>
                <a:gd name="T52" fmla="*/ 11751 w 33994"/>
                <a:gd name="T53" fmla="*/ 1323 h 2645"/>
                <a:gd name="T54" fmla="*/ 13994 w 33994"/>
                <a:gd name="T55" fmla="*/ 2183 h 2645"/>
                <a:gd name="T56" fmla="*/ 13062 w 33994"/>
                <a:gd name="T57" fmla="*/ 2411 h 2645"/>
                <a:gd name="T58" fmla="*/ 16559 w 33994"/>
                <a:gd name="T59" fmla="*/ 2645 h 2645"/>
                <a:gd name="T60" fmla="*/ 16559 w 33994"/>
                <a:gd name="T61" fmla="*/ 0 h 2645"/>
                <a:gd name="T62" fmla="*/ 17593 w 33994"/>
                <a:gd name="T63" fmla="*/ 1323 h 2645"/>
                <a:gd name="T64" fmla="*/ 15524 w 33994"/>
                <a:gd name="T65" fmla="*/ 1323 h 2645"/>
                <a:gd name="T66" fmla="*/ 17593 w 33994"/>
                <a:gd name="T67" fmla="*/ 1323 h 2645"/>
                <a:gd name="T68" fmla="*/ 20254 w 33994"/>
                <a:gd name="T69" fmla="*/ 2411 h 2645"/>
                <a:gd name="T70" fmla="*/ 19589 w 33994"/>
                <a:gd name="T71" fmla="*/ 64 h 2645"/>
                <a:gd name="T72" fmla="*/ 19333 w 33994"/>
                <a:gd name="T73" fmla="*/ 1643 h 2645"/>
                <a:gd name="T74" fmla="*/ 21175 w 33994"/>
                <a:gd name="T75" fmla="*/ 1643 h 2645"/>
                <a:gd name="T76" fmla="*/ 20919 w 33994"/>
                <a:gd name="T77" fmla="*/ 64 h 2645"/>
                <a:gd name="T78" fmla="*/ 24777 w 33994"/>
                <a:gd name="T79" fmla="*/ 2197 h 2645"/>
                <a:gd name="T80" fmla="*/ 23270 w 33994"/>
                <a:gd name="T81" fmla="*/ 64 h 2645"/>
                <a:gd name="T82" fmla="*/ 22950 w 33994"/>
                <a:gd name="T83" fmla="*/ 2581 h 2645"/>
                <a:gd name="T84" fmla="*/ 23206 w 33994"/>
                <a:gd name="T85" fmla="*/ 427 h 2645"/>
                <a:gd name="T86" fmla="*/ 24713 w 33994"/>
                <a:gd name="T87" fmla="*/ 2581 h 2645"/>
                <a:gd name="T88" fmla="*/ 25033 w 33994"/>
                <a:gd name="T89" fmla="*/ 64 h 2645"/>
                <a:gd name="T90" fmla="*/ 24777 w 33994"/>
                <a:gd name="T91" fmla="*/ 2197 h 2645"/>
                <a:gd name="T92" fmla="*/ 26958 w 33994"/>
                <a:gd name="T93" fmla="*/ 1323 h 2645"/>
                <a:gd name="T94" fmla="*/ 28640 w 33994"/>
                <a:gd name="T95" fmla="*/ 566 h 2645"/>
                <a:gd name="T96" fmla="*/ 27993 w 33994"/>
                <a:gd name="T97" fmla="*/ 0 h 2645"/>
                <a:gd name="T98" fmla="*/ 27993 w 33994"/>
                <a:gd name="T99" fmla="*/ 2645 h 2645"/>
                <a:gd name="T100" fmla="*/ 28714 w 33994"/>
                <a:gd name="T101" fmla="*/ 2034 h 2645"/>
                <a:gd name="T102" fmla="*/ 30490 w 33994"/>
                <a:gd name="T103" fmla="*/ 2581 h 2645"/>
                <a:gd name="T104" fmla="*/ 30746 w 33994"/>
                <a:gd name="T105" fmla="*/ 64 h 2645"/>
                <a:gd name="T106" fmla="*/ 30490 w 33994"/>
                <a:gd name="T107" fmla="*/ 2581 h 2645"/>
                <a:gd name="T108" fmla="*/ 32821 w 33994"/>
                <a:gd name="T109" fmla="*/ 64 h 2645"/>
                <a:gd name="T110" fmla="*/ 32565 w 33994"/>
                <a:gd name="T111" fmla="*/ 2581 h 2645"/>
                <a:gd name="T112" fmla="*/ 33994 w 33994"/>
                <a:gd name="T113" fmla="*/ 2347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994" h="2645">
                  <a:moveTo>
                    <a:pt x="0" y="64"/>
                  </a:moveTo>
                  <a:cubicBezTo>
                    <a:pt x="1991" y="64"/>
                    <a:pt x="1991" y="64"/>
                    <a:pt x="1991" y="64"/>
                  </a:cubicBezTo>
                  <a:cubicBezTo>
                    <a:pt x="1991" y="555"/>
                    <a:pt x="1991" y="555"/>
                    <a:pt x="1991" y="555"/>
                  </a:cubicBezTo>
                  <a:cubicBezTo>
                    <a:pt x="1273" y="555"/>
                    <a:pt x="1273" y="555"/>
                    <a:pt x="1273" y="555"/>
                  </a:cubicBezTo>
                  <a:cubicBezTo>
                    <a:pt x="1273" y="2581"/>
                    <a:pt x="1273" y="2581"/>
                    <a:pt x="1273" y="2581"/>
                  </a:cubicBezTo>
                  <a:cubicBezTo>
                    <a:pt x="718" y="2581"/>
                    <a:pt x="718" y="2581"/>
                    <a:pt x="718" y="2581"/>
                  </a:cubicBezTo>
                  <a:cubicBezTo>
                    <a:pt x="718" y="555"/>
                    <a:pt x="718" y="555"/>
                    <a:pt x="718" y="555"/>
                  </a:cubicBezTo>
                  <a:cubicBezTo>
                    <a:pt x="0" y="555"/>
                    <a:pt x="0" y="555"/>
                    <a:pt x="0" y="555"/>
                  </a:cubicBezTo>
                  <a:lnTo>
                    <a:pt x="0" y="64"/>
                  </a:lnTo>
                  <a:close/>
                  <a:moveTo>
                    <a:pt x="5171" y="1881"/>
                  </a:moveTo>
                  <a:cubicBezTo>
                    <a:pt x="5171" y="2407"/>
                    <a:pt x="4673" y="2581"/>
                    <a:pt x="4225" y="2581"/>
                  </a:cubicBezTo>
                  <a:cubicBezTo>
                    <a:pt x="3195" y="2581"/>
                    <a:pt x="3195" y="2581"/>
                    <a:pt x="3195" y="2581"/>
                  </a:cubicBezTo>
                  <a:cubicBezTo>
                    <a:pt x="3195" y="64"/>
                    <a:pt x="3195" y="64"/>
                    <a:pt x="3195" y="64"/>
                  </a:cubicBezTo>
                  <a:cubicBezTo>
                    <a:pt x="4133" y="64"/>
                    <a:pt x="4133" y="64"/>
                    <a:pt x="4133" y="64"/>
                  </a:cubicBezTo>
                  <a:cubicBezTo>
                    <a:pt x="4574" y="64"/>
                    <a:pt x="5054" y="157"/>
                    <a:pt x="5054" y="704"/>
                  </a:cubicBezTo>
                  <a:cubicBezTo>
                    <a:pt x="5054" y="985"/>
                    <a:pt x="4880" y="1177"/>
                    <a:pt x="4620" y="1259"/>
                  </a:cubicBezTo>
                  <a:cubicBezTo>
                    <a:pt x="4620" y="1266"/>
                    <a:pt x="4620" y="1266"/>
                    <a:pt x="4620" y="1266"/>
                  </a:cubicBezTo>
                  <a:cubicBezTo>
                    <a:pt x="4951" y="1309"/>
                    <a:pt x="5171" y="1554"/>
                    <a:pt x="5171" y="1881"/>
                  </a:cubicBezTo>
                  <a:close/>
                  <a:moveTo>
                    <a:pt x="3749" y="1070"/>
                  </a:moveTo>
                  <a:cubicBezTo>
                    <a:pt x="4151" y="1070"/>
                    <a:pt x="4151" y="1070"/>
                    <a:pt x="4151" y="1070"/>
                  </a:cubicBezTo>
                  <a:cubicBezTo>
                    <a:pt x="4321" y="1070"/>
                    <a:pt x="4499" y="999"/>
                    <a:pt x="4499" y="797"/>
                  </a:cubicBezTo>
                  <a:cubicBezTo>
                    <a:pt x="4499" y="587"/>
                    <a:pt x="4300" y="534"/>
                    <a:pt x="4126" y="534"/>
                  </a:cubicBezTo>
                  <a:cubicBezTo>
                    <a:pt x="3749" y="534"/>
                    <a:pt x="3749" y="534"/>
                    <a:pt x="3749" y="534"/>
                  </a:cubicBezTo>
                  <a:lnTo>
                    <a:pt x="3749" y="1070"/>
                  </a:lnTo>
                  <a:close/>
                  <a:moveTo>
                    <a:pt x="4617" y="1817"/>
                  </a:moveTo>
                  <a:cubicBezTo>
                    <a:pt x="4617" y="1579"/>
                    <a:pt x="4350" y="1540"/>
                    <a:pt x="4169" y="1540"/>
                  </a:cubicBezTo>
                  <a:cubicBezTo>
                    <a:pt x="3749" y="1540"/>
                    <a:pt x="3749" y="1540"/>
                    <a:pt x="3749" y="1540"/>
                  </a:cubicBezTo>
                  <a:cubicBezTo>
                    <a:pt x="3749" y="2112"/>
                    <a:pt x="3749" y="2112"/>
                    <a:pt x="3749" y="2112"/>
                  </a:cubicBezTo>
                  <a:cubicBezTo>
                    <a:pt x="4247" y="2112"/>
                    <a:pt x="4247" y="2112"/>
                    <a:pt x="4247" y="2112"/>
                  </a:cubicBezTo>
                  <a:cubicBezTo>
                    <a:pt x="4421" y="2112"/>
                    <a:pt x="4617" y="2037"/>
                    <a:pt x="4617" y="1817"/>
                  </a:cubicBezTo>
                  <a:close/>
                  <a:moveTo>
                    <a:pt x="7704" y="1707"/>
                  </a:moveTo>
                  <a:cubicBezTo>
                    <a:pt x="7697" y="1707"/>
                    <a:pt x="7697" y="1707"/>
                    <a:pt x="7697" y="1707"/>
                  </a:cubicBezTo>
                  <a:cubicBezTo>
                    <a:pt x="7118" y="64"/>
                    <a:pt x="7118" y="64"/>
                    <a:pt x="7118" y="64"/>
                  </a:cubicBezTo>
                  <a:cubicBezTo>
                    <a:pt x="6279" y="64"/>
                    <a:pt x="6279" y="64"/>
                    <a:pt x="6279" y="64"/>
                  </a:cubicBezTo>
                  <a:cubicBezTo>
                    <a:pt x="6279" y="2581"/>
                    <a:pt x="6279" y="2581"/>
                    <a:pt x="6279" y="2581"/>
                  </a:cubicBezTo>
                  <a:cubicBezTo>
                    <a:pt x="6833" y="2581"/>
                    <a:pt x="6833" y="2581"/>
                    <a:pt x="6833" y="2581"/>
                  </a:cubicBezTo>
                  <a:cubicBezTo>
                    <a:pt x="6833" y="651"/>
                    <a:pt x="6833" y="651"/>
                    <a:pt x="6833" y="651"/>
                  </a:cubicBezTo>
                  <a:cubicBezTo>
                    <a:pt x="6840" y="651"/>
                    <a:pt x="6840" y="651"/>
                    <a:pt x="6840" y="651"/>
                  </a:cubicBezTo>
                  <a:cubicBezTo>
                    <a:pt x="7477" y="2581"/>
                    <a:pt x="7477" y="2581"/>
                    <a:pt x="7477" y="2581"/>
                  </a:cubicBezTo>
                  <a:cubicBezTo>
                    <a:pt x="7900" y="2581"/>
                    <a:pt x="7900" y="2581"/>
                    <a:pt x="7900" y="2581"/>
                  </a:cubicBezTo>
                  <a:cubicBezTo>
                    <a:pt x="8561" y="651"/>
                    <a:pt x="8561" y="651"/>
                    <a:pt x="8561" y="651"/>
                  </a:cubicBezTo>
                  <a:cubicBezTo>
                    <a:pt x="8568" y="651"/>
                    <a:pt x="8568" y="651"/>
                    <a:pt x="8568" y="651"/>
                  </a:cubicBezTo>
                  <a:cubicBezTo>
                    <a:pt x="8568" y="2581"/>
                    <a:pt x="8568" y="2581"/>
                    <a:pt x="8568" y="2581"/>
                  </a:cubicBezTo>
                  <a:cubicBezTo>
                    <a:pt x="9123" y="2581"/>
                    <a:pt x="9123" y="2581"/>
                    <a:pt x="9123" y="2581"/>
                  </a:cubicBezTo>
                  <a:cubicBezTo>
                    <a:pt x="9123" y="64"/>
                    <a:pt x="9123" y="64"/>
                    <a:pt x="9123" y="64"/>
                  </a:cubicBezTo>
                  <a:cubicBezTo>
                    <a:pt x="8287" y="64"/>
                    <a:pt x="8287" y="64"/>
                    <a:pt x="8287" y="64"/>
                  </a:cubicBezTo>
                  <a:lnTo>
                    <a:pt x="7704" y="1707"/>
                  </a:lnTo>
                  <a:close/>
                  <a:moveTo>
                    <a:pt x="13062" y="2411"/>
                  </a:moveTo>
                  <a:cubicBezTo>
                    <a:pt x="12415" y="2411"/>
                    <a:pt x="12028" y="1902"/>
                    <a:pt x="12028" y="1323"/>
                  </a:cubicBezTo>
                  <a:cubicBezTo>
                    <a:pt x="12028" y="743"/>
                    <a:pt x="12415" y="235"/>
                    <a:pt x="13062" y="235"/>
                  </a:cubicBezTo>
                  <a:cubicBezTo>
                    <a:pt x="13329" y="235"/>
                    <a:pt x="13610" y="402"/>
                    <a:pt x="13709" y="566"/>
                  </a:cubicBezTo>
                  <a:cubicBezTo>
                    <a:pt x="13933" y="399"/>
                    <a:pt x="13933" y="399"/>
                    <a:pt x="13933" y="399"/>
                  </a:cubicBezTo>
                  <a:cubicBezTo>
                    <a:pt x="13713" y="118"/>
                    <a:pt x="13375" y="0"/>
                    <a:pt x="13062" y="0"/>
                  </a:cubicBezTo>
                  <a:cubicBezTo>
                    <a:pt x="12312" y="0"/>
                    <a:pt x="11751" y="558"/>
                    <a:pt x="11751" y="1323"/>
                  </a:cubicBezTo>
                  <a:cubicBezTo>
                    <a:pt x="11751" y="2087"/>
                    <a:pt x="12312" y="2645"/>
                    <a:pt x="13062" y="2645"/>
                  </a:cubicBezTo>
                  <a:cubicBezTo>
                    <a:pt x="13478" y="2645"/>
                    <a:pt x="13827" y="2443"/>
                    <a:pt x="13994" y="2183"/>
                  </a:cubicBezTo>
                  <a:cubicBezTo>
                    <a:pt x="13784" y="2034"/>
                    <a:pt x="13784" y="2034"/>
                    <a:pt x="13784" y="2034"/>
                  </a:cubicBezTo>
                  <a:cubicBezTo>
                    <a:pt x="13595" y="2325"/>
                    <a:pt x="13325" y="2411"/>
                    <a:pt x="13062" y="2411"/>
                  </a:cubicBezTo>
                  <a:close/>
                  <a:moveTo>
                    <a:pt x="17870" y="1323"/>
                  </a:moveTo>
                  <a:cubicBezTo>
                    <a:pt x="17870" y="2087"/>
                    <a:pt x="17309" y="2645"/>
                    <a:pt x="16559" y="2645"/>
                  </a:cubicBezTo>
                  <a:cubicBezTo>
                    <a:pt x="15809" y="2645"/>
                    <a:pt x="15247" y="2087"/>
                    <a:pt x="15247" y="1323"/>
                  </a:cubicBezTo>
                  <a:cubicBezTo>
                    <a:pt x="15247" y="558"/>
                    <a:pt x="15809" y="0"/>
                    <a:pt x="16559" y="0"/>
                  </a:cubicBezTo>
                  <a:cubicBezTo>
                    <a:pt x="17309" y="0"/>
                    <a:pt x="17870" y="558"/>
                    <a:pt x="17870" y="1323"/>
                  </a:cubicBezTo>
                  <a:close/>
                  <a:moveTo>
                    <a:pt x="17593" y="1323"/>
                  </a:moveTo>
                  <a:cubicBezTo>
                    <a:pt x="17593" y="743"/>
                    <a:pt x="17206" y="235"/>
                    <a:pt x="16559" y="235"/>
                  </a:cubicBezTo>
                  <a:cubicBezTo>
                    <a:pt x="15912" y="235"/>
                    <a:pt x="15524" y="743"/>
                    <a:pt x="15524" y="1323"/>
                  </a:cubicBezTo>
                  <a:cubicBezTo>
                    <a:pt x="15524" y="1902"/>
                    <a:pt x="15912" y="2411"/>
                    <a:pt x="16559" y="2411"/>
                  </a:cubicBezTo>
                  <a:cubicBezTo>
                    <a:pt x="17206" y="2411"/>
                    <a:pt x="17593" y="1902"/>
                    <a:pt x="17593" y="1323"/>
                  </a:cubicBezTo>
                  <a:close/>
                  <a:moveTo>
                    <a:pt x="20919" y="1614"/>
                  </a:moveTo>
                  <a:cubicBezTo>
                    <a:pt x="20919" y="2339"/>
                    <a:pt x="20446" y="2411"/>
                    <a:pt x="20254" y="2411"/>
                  </a:cubicBezTo>
                  <a:cubicBezTo>
                    <a:pt x="20062" y="2411"/>
                    <a:pt x="19589" y="2339"/>
                    <a:pt x="19589" y="1614"/>
                  </a:cubicBezTo>
                  <a:cubicBezTo>
                    <a:pt x="19589" y="64"/>
                    <a:pt x="19589" y="64"/>
                    <a:pt x="19589" y="64"/>
                  </a:cubicBezTo>
                  <a:cubicBezTo>
                    <a:pt x="19333" y="64"/>
                    <a:pt x="19333" y="64"/>
                    <a:pt x="19333" y="64"/>
                  </a:cubicBezTo>
                  <a:cubicBezTo>
                    <a:pt x="19333" y="1643"/>
                    <a:pt x="19333" y="1643"/>
                    <a:pt x="19333" y="1643"/>
                  </a:cubicBezTo>
                  <a:cubicBezTo>
                    <a:pt x="19333" y="2062"/>
                    <a:pt x="19500" y="2645"/>
                    <a:pt x="20254" y="2645"/>
                  </a:cubicBezTo>
                  <a:cubicBezTo>
                    <a:pt x="21007" y="2645"/>
                    <a:pt x="21175" y="2062"/>
                    <a:pt x="21175" y="1643"/>
                  </a:cubicBezTo>
                  <a:cubicBezTo>
                    <a:pt x="21175" y="64"/>
                    <a:pt x="21175" y="64"/>
                    <a:pt x="21175" y="64"/>
                  </a:cubicBezTo>
                  <a:cubicBezTo>
                    <a:pt x="20919" y="64"/>
                    <a:pt x="20919" y="64"/>
                    <a:pt x="20919" y="64"/>
                  </a:cubicBezTo>
                  <a:lnTo>
                    <a:pt x="20919" y="1614"/>
                  </a:lnTo>
                  <a:close/>
                  <a:moveTo>
                    <a:pt x="24777" y="2197"/>
                  </a:moveTo>
                  <a:cubicBezTo>
                    <a:pt x="24770" y="2197"/>
                    <a:pt x="24770" y="2197"/>
                    <a:pt x="24770" y="2197"/>
                  </a:cubicBezTo>
                  <a:cubicBezTo>
                    <a:pt x="23270" y="64"/>
                    <a:pt x="23270" y="64"/>
                    <a:pt x="23270" y="64"/>
                  </a:cubicBezTo>
                  <a:cubicBezTo>
                    <a:pt x="22950" y="64"/>
                    <a:pt x="22950" y="64"/>
                    <a:pt x="22950" y="64"/>
                  </a:cubicBezTo>
                  <a:cubicBezTo>
                    <a:pt x="22950" y="2581"/>
                    <a:pt x="22950" y="2581"/>
                    <a:pt x="22950" y="2581"/>
                  </a:cubicBezTo>
                  <a:cubicBezTo>
                    <a:pt x="23206" y="2581"/>
                    <a:pt x="23206" y="2581"/>
                    <a:pt x="23206" y="2581"/>
                  </a:cubicBezTo>
                  <a:cubicBezTo>
                    <a:pt x="23206" y="427"/>
                    <a:pt x="23206" y="427"/>
                    <a:pt x="23206" y="427"/>
                  </a:cubicBezTo>
                  <a:cubicBezTo>
                    <a:pt x="23213" y="427"/>
                    <a:pt x="23213" y="427"/>
                    <a:pt x="23213" y="427"/>
                  </a:cubicBezTo>
                  <a:cubicBezTo>
                    <a:pt x="24713" y="2581"/>
                    <a:pt x="24713" y="2581"/>
                    <a:pt x="24713" y="2581"/>
                  </a:cubicBezTo>
                  <a:cubicBezTo>
                    <a:pt x="25033" y="2581"/>
                    <a:pt x="25033" y="2581"/>
                    <a:pt x="25033" y="2581"/>
                  </a:cubicBezTo>
                  <a:cubicBezTo>
                    <a:pt x="25033" y="64"/>
                    <a:pt x="25033" y="64"/>
                    <a:pt x="25033" y="64"/>
                  </a:cubicBezTo>
                  <a:cubicBezTo>
                    <a:pt x="24777" y="64"/>
                    <a:pt x="24777" y="64"/>
                    <a:pt x="24777" y="64"/>
                  </a:cubicBezTo>
                  <a:lnTo>
                    <a:pt x="24777" y="2197"/>
                  </a:lnTo>
                  <a:close/>
                  <a:moveTo>
                    <a:pt x="27993" y="2411"/>
                  </a:moveTo>
                  <a:cubicBezTo>
                    <a:pt x="27346" y="2411"/>
                    <a:pt x="26958" y="1902"/>
                    <a:pt x="26958" y="1323"/>
                  </a:cubicBezTo>
                  <a:cubicBezTo>
                    <a:pt x="26958" y="743"/>
                    <a:pt x="27346" y="235"/>
                    <a:pt x="27993" y="235"/>
                  </a:cubicBezTo>
                  <a:cubicBezTo>
                    <a:pt x="28259" y="235"/>
                    <a:pt x="28540" y="402"/>
                    <a:pt x="28640" y="566"/>
                  </a:cubicBezTo>
                  <a:cubicBezTo>
                    <a:pt x="28864" y="399"/>
                    <a:pt x="28864" y="399"/>
                    <a:pt x="28864" y="399"/>
                  </a:cubicBezTo>
                  <a:cubicBezTo>
                    <a:pt x="28643" y="118"/>
                    <a:pt x="28306" y="0"/>
                    <a:pt x="27993" y="0"/>
                  </a:cubicBezTo>
                  <a:cubicBezTo>
                    <a:pt x="27243" y="0"/>
                    <a:pt x="26681" y="558"/>
                    <a:pt x="26681" y="1323"/>
                  </a:cubicBezTo>
                  <a:cubicBezTo>
                    <a:pt x="26681" y="2087"/>
                    <a:pt x="27243" y="2645"/>
                    <a:pt x="27993" y="2645"/>
                  </a:cubicBezTo>
                  <a:cubicBezTo>
                    <a:pt x="28409" y="2645"/>
                    <a:pt x="28757" y="2443"/>
                    <a:pt x="28924" y="2183"/>
                  </a:cubicBezTo>
                  <a:cubicBezTo>
                    <a:pt x="28714" y="2034"/>
                    <a:pt x="28714" y="2034"/>
                    <a:pt x="28714" y="2034"/>
                  </a:cubicBezTo>
                  <a:cubicBezTo>
                    <a:pt x="28526" y="2325"/>
                    <a:pt x="28256" y="2411"/>
                    <a:pt x="27993" y="2411"/>
                  </a:cubicBezTo>
                  <a:close/>
                  <a:moveTo>
                    <a:pt x="30490" y="2581"/>
                  </a:moveTo>
                  <a:cubicBezTo>
                    <a:pt x="30746" y="2581"/>
                    <a:pt x="30746" y="2581"/>
                    <a:pt x="30746" y="2581"/>
                  </a:cubicBezTo>
                  <a:cubicBezTo>
                    <a:pt x="30746" y="64"/>
                    <a:pt x="30746" y="64"/>
                    <a:pt x="30746" y="64"/>
                  </a:cubicBezTo>
                  <a:cubicBezTo>
                    <a:pt x="30490" y="64"/>
                    <a:pt x="30490" y="64"/>
                    <a:pt x="30490" y="64"/>
                  </a:cubicBezTo>
                  <a:lnTo>
                    <a:pt x="30490" y="2581"/>
                  </a:lnTo>
                  <a:close/>
                  <a:moveTo>
                    <a:pt x="32821" y="2347"/>
                  </a:moveTo>
                  <a:cubicBezTo>
                    <a:pt x="32821" y="64"/>
                    <a:pt x="32821" y="64"/>
                    <a:pt x="32821" y="64"/>
                  </a:cubicBezTo>
                  <a:cubicBezTo>
                    <a:pt x="32565" y="64"/>
                    <a:pt x="32565" y="64"/>
                    <a:pt x="32565" y="64"/>
                  </a:cubicBezTo>
                  <a:cubicBezTo>
                    <a:pt x="32565" y="2581"/>
                    <a:pt x="32565" y="2581"/>
                    <a:pt x="32565" y="2581"/>
                  </a:cubicBezTo>
                  <a:cubicBezTo>
                    <a:pt x="33994" y="2581"/>
                    <a:pt x="33994" y="2581"/>
                    <a:pt x="33994" y="2581"/>
                  </a:cubicBezTo>
                  <a:cubicBezTo>
                    <a:pt x="33994" y="2347"/>
                    <a:pt x="33994" y="2347"/>
                    <a:pt x="33994" y="2347"/>
                  </a:cubicBezTo>
                  <a:lnTo>
                    <a:pt x="32821" y="234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ChangeAspect="1"/>
            </p:cNvSpPr>
            <p:nvPr/>
          </p:nvSpPr>
          <p:spPr bwMode="auto">
            <a:xfrm>
              <a:off x="2498725" y="141288"/>
              <a:ext cx="546100" cy="534988"/>
            </a:xfrm>
            <a:custGeom>
              <a:avLst/>
              <a:gdLst>
                <a:gd name="T0" fmla="*/ 209 w 344"/>
                <a:gd name="T1" fmla="*/ 0 h 337"/>
                <a:gd name="T2" fmla="*/ 0 w 344"/>
                <a:gd name="T3" fmla="*/ 0 h 337"/>
                <a:gd name="T4" fmla="*/ 0 w 344"/>
                <a:gd name="T5" fmla="*/ 337 h 337"/>
                <a:gd name="T6" fmla="*/ 344 w 344"/>
                <a:gd name="T7" fmla="*/ 337 h 337"/>
                <a:gd name="T8" fmla="*/ 344 w 344"/>
                <a:gd name="T9" fmla="*/ 133 h 337"/>
                <a:gd name="T10" fmla="*/ 209 w 344"/>
                <a:gd name="T11" fmla="*/ 133 h 337"/>
                <a:gd name="T12" fmla="*/ 209 w 344"/>
                <a:gd name="T13" fmla="*/ 0 h 337"/>
                <a:gd name="T14" fmla="*/ 209 w 344"/>
                <a:gd name="T15" fmla="*/ 0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337">
                  <a:moveTo>
                    <a:pt x="209" y="0"/>
                  </a:moveTo>
                  <a:lnTo>
                    <a:pt x="0" y="0"/>
                  </a:lnTo>
                  <a:lnTo>
                    <a:pt x="0" y="337"/>
                  </a:lnTo>
                  <a:lnTo>
                    <a:pt x="344" y="337"/>
                  </a:lnTo>
                  <a:lnTo>
                    <a:pt x="344" y="133"/>
                  </a:lnTo>
                  <a:lnTo>
                    <a:pt x="209" y="133"/>
                  </a:lnTo>
                  <a:lnTo>
                    <a:pt x="209" y="0"/>
                  </a:lnTo>
                  <a:lnTo>
                    <a:pt x="209" y="0"/>
                  </a:lnTo>
                  <a:close/>
                </a:path>
              </a:pathLst>
            </a:custGeom>
            <a:solidFill>
              <a:srgbClr val="F89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noChangeAspect="1"/>
            </p:cNvSpPr>
            <p:nvPr/>
          </p:nvSpPr>
          <p:spPr bwMode="auto">
            <a:xfrm>
              <a:off x="2830513" y="0"/>
              <a:ext cx="350838" cy="352425"/>
            </a:xfrm>
            <a:custGeom>
              <a:avLst/>
              <a:gdLst>
                <a:gd name="T0" fmla="*/ 221 w 221"/>
                <a:gd name="T1" fmla="*/ 0 h 222"/>
                <a:gd name="T2" fmla="*/ 0 w 221"/>
                <a:gd name="T3" fmla="*/ 0 h 222"/>
                <a:gd name="T4" fmla="*/ 0 w 221"/>
                <a:gd name="T5" fmla="*/ 89 h 222"/>
                <a:gd name="T6" fmla="*/ 135 w 221"/>
                <a:gd name="T7" fmla="*/ 89 h 222"/>
                <a:gd name="T8" fmla="*/ 135 w 221"/>
                <a:gd name="T9" fmla="*/ 222 h 222"/>
                <a:gd name="T10" fmla="*/ 221 w 221"/>
                <a:gd name="T11" fmla="*/ 222 h 222"/>
                <a:gd name="T12" fmla="*/ 221 w 221"/>
                <a:gd name="T13" fmla="*/ 0 h 222"/>
                <a:gd name="T14" fmla="*/ 221 w 221"/>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22">
                  <a:moveTo>
                    <a:pt x="221" y="0"/>
                  </a:moveTo>
                  <a:lnTo>
                    <a:pt x="0" y="0"/>
                  </a:lnTo>
                  <a:lnTo>
                    <a:pt x="0" y="89"/>
                  </a:lnTo>
                  <a:lnTo>
                    <a:pt x="135" y="89"/>
                  </a:lnTo>
                  <a:lnTo>
                    <a:pt x="135" y="222"/>
                  </a:lnTo>
                  <a:lnTo>
                    <a:pt x="221" y="222"/>
                  </a:lnTo>
                  <a:lnTo>
                    <a:pt x="221" y="0"/>
                  </a:lnTo>
                  <a:lnTo>
                    <a:pt x="221" y="0"/>
                  </a:lnTo>
                  <a:close/>
                </a:path>
              </a:pathLst>
            </a:custGeom>
            <a:solidFill>
              <a:srgbClr val="F16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24"/>
          <p:cNvSpPr/>
          <p:nvPr userDrawn="1"/>
        </p:nvSpPr>
        <p:spPr>
          <a:xfrm>
            <a:off x="0" y="5092700"/>
            <a:ext cx="9144000" cy="61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629861"/>
      </p:ext>
    </p:extLst>
  </p:cSld>
  <p:clrMap bg1="lt1" tx1="dk1" bg2="lt2" tx2="dk2" accent1="accent1" accent2="accent2" accent3="accent3" accent4="accent4" accent5="accent5" accent6="accent6" hlink="hlink" folHlink="folHlink"/>
  <p:sldLayoutIdLst>
    <p:sldLayoutId id="2147484008" r:id="rId1"/>
    <p:sldLayoutId id="2147483870" r:id="rId2"/>
    <p:sldLayoutId id="2147483871" r:id="rId3"/>
    <p:sldLayoutId id="2147484009"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2" r:id="rId13"/>
    <p:sldLayoutId id="2147484041" r:id="rId14"/>
    <p:sldLayoutId id="214748404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708" rtl="0" eaLnBrk="1" latinLnBrk="0" hangingPunct="1">
        <a:lnSpc>
          <a:spcPct val="80000"/>
        </a:lnSpc>
        <a:spcBef>
          <a:spcPct val="0"/>
        </a:spcBef>
        <a:buNone/>
        <a:defRPr sz="2800" b="1" kern="1200" cap="none" baseline="0">
          <a:solidFill>
            <a:schemeClr val="tx2"/>
          </a:solidFill>
          <a:latin typeface="+mj-lt"/>
          <a:ea typeface="+mj-ea"/>
          <a:cs typeface="+mj-cs"/>
        </a:defRPr>
      </a:lvl1pPr>
    </p:titleStyle>
    <p:bodyStyle>
      <a:lvl1pPr marL="274320" indent="-274320" algn="l" defTabSz="913708" rtl="0" eaLnBrk="1" latinLnBrk="0" hangingPunct="1">
        <a:spcBef>
          <a:spcPct val="20000"/>
        </a:spcBef>
        <a:buClr>
          <a:schemeClr val="accent1"/>
        </a:buClr>
        <a:buSzPct val="80000"/>
        <a:buFont typeface="Wingdings 3" panose="05040102010807070707" pitchFamily="18" charset="2"/>
        <a:buChar char=""/>
        <a:defRPr lang="en-US" sz="2100" b="0" kern="1200" dirty="0" smtClean="0">
          <a:solidFill>
            <a:schemeClr val="tx1"/>
          </a:solidFill>
          <a:latin typeface="+mn-lt"/>
          <a:ea typeface="+mn-ea"/>
          <a:cs typeface="+mn-cs"/>
        </a:defRPr>
      </a:lvl1pPr>
      <a:lvl2pPr marL="574675" indent="-228600" algn="l" defTabSz="913708" rtl="0" eaLnBrk="1" latinLnBrk="0" hangingPunct="1">
        <a:spcBef>
          <a:spcPct val="20000"/>
        </a:spcBef>
        <a:buClrTx/>
        <a:buFont typeface="Wingdings" panose="05000000000000000000" pitchFamily="2" charset="2"/>
        <a:buChar char="§"/>
        <a:defRPr lang="en-US" sz="1800" b="0" kern="1200" dirty="0" smtClean="0">
          <a:solidFill>
            <a:schemeClr val="tx1"/>
          </a:solidFill>
          <a:latin typeface="+mn-lt"/>
          <a:ea typeface="+mn-ea"/>
          <a:cs typeface="+mn-cs"/>
        </a:defRPr>
      </a:lvl2pPr>
      <a:lvl3pPr marL="766763" indent="-176213" algn="l" defTabSz="913708" rtl="0" eaLnBrk="1" latinLnBrk="0" hangingPunct="1">
        <a:spcBef>
          <a:spcPct val="20000"/>
        </a:spcBef>
        <a:buClrTx/>
        <a:buFont typeface="Wingdings" panose="05000000000000000000" pitchFamily="2" charset="2"/>
        <a:buChar char="§"/>
        <a:defRPr lang="en-US" sz="1500" b="0" kern="1200" dirty="0" smtClean="0">
          <a:solidFill>
            <a:schemeClr val="tx1"/>
          </a:solidFill>
          <a:latin typeface="+mn-lt"/>
          <a:ea typeface="+mn-ea"/>
          <a:cs typeface="+mn-cs"/>
        </a:defRPr>
      </a:lvl3pPr>
      <a:lvl4pPr marL="973138" indent="-153988" algn="l" defTabSz="913708" rtl="0" eaLnBrk="1" latinLnBrk="0" hangingPunct="1">
        <a:spcBef>
          <a:spcPct val="20000"/>
        </a:spcBef>
        <a:buClrTx/>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Tx/>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p:bodyStyle>
    <p:otherStyle>
      <a:defPPr>
        <a:defRPr lang="en-US"/>
      </a:defPPr>
      <a:lvl1pPr marL="0" algn="l" defTabSz="913708" rtl="0" eaLnBrk="1" latinLnBrk="0" hangingPunct="1">
        <a:defRPr sz="1800" kern="1200">
          <a:solidFill>
            <a:schemeClr val="tx1"/>
          </a:solidFill>
          <a:latin typeface="+mn-lt"/>
          <a:ea typeface="+mn-ea"/>
          <a:cs typeface="+mn-cs"/>
        </a:defRPr>
      </a:lvl1pPr>
      <a:lvl2pPr marL="456854" algn="l" defTabSz="913708" rtl="0" eaLnBrk="1" latinLnBrk="0" hangingPunct="1">
        <a:defRPr sz="1800" kern="1200">
          <a:solidFill>
            <a:schemeClr val="tx1"/>
          </a:solidFill>
          <a:latin typeface="+mn-lt"/>
          <a:ea typeface="+mn-ea"/>
          <a:cs typeface="+mn-cs"/>
        </a:defRPr>
      </a:lvl2pPr>
      <a:lvl3pPr marL="913708" algn="l" defTabSz="913708" rtl="0" eaLnBrk="1" latinLnBrk="0" hangingPunct="1">
        <a:defRPr sz="1800" kern="1200">
          <a:solidFill>
            <a:schemeClr val="tx1"/>
          </a:solidFill>
          <a:latin typeface="+mn-lt"/>
          <a:ea typeface="+mn-ea"/>
          <a:cs typeface="+mn-cs"/>
        </a:defRPr>
      </a:lvl3pPr>
      <a:lvl4pPr marL="1370562" algn="l" defTabSz="913708" rtl="0" eaLnBrk="1" latinLnBrk="0" hangingPunct="1">
        <a:defRPr sz="1800" kern="1200">
          <a:solidFill>
            <a:schemeClr val="tx1"/>
          </a:solidFill>
          <a:latin typeface="+mn-lt"/>
          <a:ea typeface="+mn-ea"/>
          <a:cs typeface="+mn-cs"/>
        </a:defRPr>
      </a:lvl4pPr>
      <a:lvl5pPr marL="1827413" algn="l" defTabSz="913708" rtl="0" eaLnBrk="1" latinLnBrk="0" hangingPunct="1">
        <a:defRPr sz="1800" kern="1200">
          <a:solidFill>
            <a:schemeClr val="tx1"/>
          </a:solidFill>
          <a:latin typeface="+mn-lt"/>
          <a:ea typeface="+mn-ea"/>
          <a:cs typeface="+mn-cs"/>
        </a:defRPr>
      </a:lvl5pPr>
      <a:lvl6pPr marL="2284262" algn="l" defTabSz="913708" rtl="0" eaLnBrk="1" latinLnBrk="0" hangingPunct="1">
        <a:defRPr sz="1800" kern="1200">
          <a:solidFill>
            <a:schemeClr val="tx1"/>
          </a:solidFill>
          <a:latin typeface="+mn-lt"/>
          <a:ea typeface="+mn-ea"/>
          <a:cs typeface="+mn-cs"/>
        </a:defRPr>
      </a:lvl6pPr>
      <a:lvl7pPr marL="2741123" algn="l" defTabSz="913708" rtl="0" eaLnBrk="1" latinLnBrk="0" hangingPunct="1">
        <a:defRPr sz="1800" kern="1200">
          <a:solidFill>
            <a:schemeClr val="tx1"/>
          </a:solidFill>
          <a:latin typeface="+mn-lt"/>
          <a:ea typeface="+mn-ea"/>
          <a:cs typeface="+mn-cs"/>
        </a:defRPr>
      </a:lvl7pPr>
      <a:lvl8pPr marL="3197972" algn="l" defTabSz="913708" rtl="0" eaLnBrk="1" latinLnBrk="0" hangingPunct="1">
        <a:defRPr sz="1800" kern="1200">
          <a:solidFill>
            <a:schemeClr val="tx1"/>
          </a:solidFill>
          <a:latin typeface="+mn-lt"/>
          <a:ea typeface="+mn-ea"/>
          <a:cs typeface="+mn-cs"/>
        </a:defRPr>
      </a:lvl8pPr>
      <a:lvl9pPr marL="3654822" algn="l" defTabSz="9137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16"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50" name="Freeform 26"/>
          <p:cNvSpPr>
            <a:spLocks noChangeAspect="1"/>
          </p:cNvSpPr>
          <p:nvPr/>
        </p:nvSpPr>
        <p:spPr bwMode="gray">
          <a:xfrm>
            <a:off x="2" y="0"/>
            <a:ext cx="9140825" cy="628456"/>
          </a:xfrm>
          <a:custGeom>
            <a:avLst/>
            <a:gdLst/>
            <a:ahLst/>
            <a:cxnLst>
              <a:cxn ang="0">
                <a:pos x="0" y="0"/>
              </a:cxn>
              <a:cxn ang="0">
                <a:pos x="0" y="396"/>
              </a:cxn>
              <a:cxn ang="0">
                <a:pos x="5644" y="396"/>
              </a:cxn>
              <a:cxn ang="0">
                <a:pos x="5757" y="0"/>
              </a:cxn>
              <a:cxn ang="0">
                <a:pos x="0" y="0"/>
              </a:cxn>
            </a:cxnLst>
            <a:rect l="0" t="0" r="r" b="b"/>
            <a:pathLst>
              <a:path w="5757" h="396">
                <a:moveTo>
                  <a:pt x="0" y="0"/>
                </a:moveTo>
                <a:lnTo>
                  <a:pt x="0" y="396"/>
                </a:lnTo>
                <a:lnTo>
                  <a:pt x="5644" y="396"/>
                </a:lnTo>
                <a:lnTo>
                  <a:pt x="5757" y="0"/>
                </a:lnTo>
                <a:lnTo>
                  <a:pt x="0" y="0"/>
                </a:lnTo>
                <a:close/>
              </a:path>
            </a:pathLst>
          </a:custGeom>
          <a:gradFill rotWithShape="1">
            <a:gsLst>
              <a:gs pos="0">
                <a:srgbClr val="00257A">
                  <a:alpha val="89999"/>
                </a:srgbClr>
              </a:gs>
              <a:gs pos="35001">
                <a:srgbClr val="00338D">
                  <a:alpha val="89999"/>
                </a:srgbClr>
              </a:gs>
              <a:gs pos="100000">
                <a:srgbClr val="009FDA">
                  <a:alpha val="89999"/>
                </a:srgbClr>
              </a:gs>
            </a:gsLst>
            <a:lin ang="0" scaled="1"/>
          </a:gradFill>
          <a:ln w="9525" cap="flat" cmpd="sng">
            <a:noFill/>
            <a:prstDash val="solid"/>
            <a:round/>
            <a:headEnd type="none" w="med" len="med"/>
            <a:tailEnd type="none" w="med" len="med"/>
          </a:ln>
          <a:effectLst/>
        </p:spPr>
        <p:txBody>
          <a:bodyPr lIns="68579" tIns="34289" rIns="68579" bIns="34289">
            <a:noAutofit/>
          </a:bodyPr>
          <a:lstStyle/>
          <a:p>
            <a:pPr algn="ctr" defTabSz="685783"/>
            <a:endParaRPr lang="en-GB">
              <a:solidFill>
                <a:srgbClr val="000000"/>
              </a:solidFill>
              <a:cs typeface="Arial" charset="0"/>
            </a:endParaRPr>
          </a:p>
        </p:txBody>
      </p:sp>
      <p:sp>
        <p:nvSpPr>
          <p:cNvPr id="1026" name="Text Placeholder 50"/>
          <p:cNvSpPr>
            <a:spLocks noGrp="1"/>
          </p:cNvSpPr>
          <p:nvPr>
            <p:ph type="body" idx="1"/>
          </p:nvPr>
        </p:nvSpPr>
        <p:spPr bwMode="gray">
          <a:xfrm>
            <a:off x="251521" y="843558"/>
            <a:ext cx="8712968" cy="367240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Line 10"/>
          <p:cNvSpPr>
            <a:spLocks noChangeShapeType="1"/>
          </p:cNvSpPr>
          <p:nvPr/>
        </p:nvSpPr>
        <p:spPr bwMode="gray">
          <a:xfrm>
            <a:off x="250825" y="4731990"/>
            <a:ext cx="8713788" cy="0"/>
          </a:xfrm>
          <a:prstGeom prst="line">
            <a:avLst/>
          </a:prstGeom>
          <a:noFill/>
          <a:ln w="3175">
            <a:solidFill>
              <a:srgbClr val="97989A"/>
            </a:solidFill>
            <a:round/>
            <a:headEnd/>
            <a:tailEnd/>
          </a:ln>
        </p:spPr>
        <p:txBody>
          <a:bodyPr lIns="68579" tIns="34289" rIns="68579" bIns="34289">
            <a:noAutofit/>
          </a:bodyPr>
          <a:lstStyle/>
          <a:p>
            <a:pPr defTabSz="685783" fontAlgn="auto">
              <a:spcBef>
                <a:spcPts val="0"/>
              </a:spcBef>
              <a:spcAft>
                <a:spcPts val="0"/>
              </a:spcAft>
              <a:defRPr/>
            </a:pPr>
            <a:endParaRPr lang="en-GB" dirty="0">
              <a:solidFill>
                <a:srgbClr val="000000"/>
              </a:solidFill>
              <a:cs typeface="Arial" charset="0"/>
            </a:endParaRPr>
          </a:p>
        </p:txBody>
      </p:sp>
      <p:sp>
        <p:nvSpPr>
          <p:cNvPr id="35" name="Text Box 8"/>
          <p:cNvSpPr txBox="1">
            <a:spLocks noChangeArrowheads="1"/>
          </p:cNvSpPr>
          <p:nvPr/>
        </p:nvSpPr>
        <p:spPr bwMode="gray">
          <a:xfrm>
            <a:off x="250824" y="4731989"/>
            <a:ext cx="5311776" cy="365760"/>
          </a:xfrm>
          <a:prstGeom prst="rect">
            <a:avLst/>
          </a:prstGeom>
          <a:noFill/>
          <a:ln w="9525">
            <a:noFill/>
            <a:miter lim="800000"/>
            <a:headEnd/>
            <a:tailEnd/>
          </a:ln>
          <a:effectLst/>
        </p:spPr>
        <p:txBody>
          <a:bodyPr lIns="0" tIns="71999" rIns="0" bIns="0">
            <a:noAutofit/>
          </a:bodyPr>
          <a:lstStyle/>
          <a:p>
            <a:pPr defTabSz="685783">
              <a:spcBef>
                <a:spcPts val="300"/>
              </a:spcBef>
            </a:pPr>
            <a:r>
              <a:rPr lang="en-US" sz="700" dirty="0">
                <a:solidFill>
                  <a:srgbClr val="00338D"/>
                </a:solidFill>
                <a:cs typeface="Arial" charset="0"/>
              </a:rPr>
              <a:t>© 2015 KPMG LLP, a Delaware limited liability partnership and the U.S. member firm of the KPMG network of independent member firms affiliated with KPMG International Cooperative (“KPMG International”), a Swiss entity. All rights reserved.</a:t>
            </a:r>
          </a:p>
        </p:txBody>
      </p:sp>
      <p:sp>
        <p:nvSpPr>
          <p:cNvPr id="36" name="Rectangle 35"/>
          <p:cNvSpPr/>
          <p:nvPr/>
        </p:nvSpPr>
        <p:spPr bwMode="gray">
          <a:xfrm>
            <a:off x="8460434" y="4731990"/>
            <a:ext cx="504825" cy="211072"/>
          </a:xfrm>
          <a:prstGeom prst="rect">
            <a:avLst/>
          </a:prstGeom>
          <a:ln>
            <a:miter lim="800000"/>
            <a:headEnd/>
            <a:tailEnd/>
          </a:ln>
        </p:spPr>
        <p:txBody>
          <a:bodyPr lIns="71999" tIns="71999" rIns="0" bIns="0">
            <a:noAutofit/>
          </a:bodyPr>
          <a:lstStyle/>
          <a:p>
            <a:pPr algn="r" defTabSz="685783">
              <a:spcBef>
                <a:spcPct val="40000"/>
              </a:spcBef>
              <a:defRPr/>
            </a:pPr>
            <a:fld id="{5A1B6C77-59DC-4A9E-8ED4-DDE536BD0F14}" type="slidenum">
              <a:rPr lang="en-GB" sz="800">
                <a:solidFill>
                  <a:srgbClr val="00338D"/>
                </a:solidFill>
                <a:cs typeface="Arial" charset="0"/>
              </a:rPr>
              <a:pPr algn="r" defTabSz="685783">
                <a:spcBef>
                  <a:spcPct val="40000"/>
                </a:spcBef>
                <a:defRPr/>
              </a:pPr>
              <a:t>‹#›</a:t>
            </a:fld>
            <a:endParaRPr lang="en-GB" sz="900" dirty="0">
              <a:solidFill>
                <a:srgbClr val="00338D"/>
              </a:solidFill>
              <a:cs typeface="Arial" charset="0"/>
            </a:endParaRPr>
          </a:p>
        </p:txBody>
      </p:sp>
      <p:sp>
        <p:nvSpPr>
          <p:cNvPr id="1033" name="Title Placeholder 45"/>
          <p:cNvSpPr>
            <a:spLocks noGrp="1"/>
          </p:cNvSpPr>
          <p:nvPr>
            <p:ph type="title"/>
          </p:nvPr>
        </p:nvSpPr>
        <p:spPr bwMode="gray">
          <a:xfrm>
            <a:off x="250825" y="52372"/>
            <a:ext cx="8713788" cy="503082"/>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a:t>Click to edit Master title style</a:t>
            </a:r>
            <a:endParaRPr lang="en-GB" dirty="0"/>
          </a:p>
        </p:txBody>
      </p:sp>
    </p:spTree>
    <p:extLst>
      <p:ext uri="{BB962C8B-B14F-4D97-AF65-F5344CB8AC3E}">
        <p14:creationId xmlns:p14="http://schemas.microsoft.com/office/powerpoint/2010/main" val="3899614461"/>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 id="2147484033" r:id="rId23"/>
    <p:sldLayoutId id="2147484034" r:id="rId24"/>
    <p:sldLayoutId id="2147484035" r:id="rId25"/>
    <p:sldLayoutId id="2147484036" r:id="rId26"/>
    <p:sldLayoutId id="2147484037" r:id="rId27"/>
  </p:sldLayoutIdLst>
  <p:txStyles>
    <p:titleStyle>
      <a:lvl1pPr algn="l" rtl="0" eaLnBrk="1" fontAlgn="base" hangingPunct="1">
        <a:spcBef>
          <a:spcPct val="0"/>
        </a:spcBef>
        <a:spcAft>
          <a:spcPct val="0"/>
        </a:spcAft>
        <a:defRPr lang="en-GB" sz="2000" b="1" kern="1200" dirty="0">
          <a:solidFill>
            <a:schemeClr val="bg1"/>
          </a:solidFill>
          <a:latin typeface="Arial"/>
          <a:ea typeface="+mj-ea"/>
          <a:cs typeface="Arial" pitchFamily="34" charset="0"/>
        </a:defRPr>
      </a:lvl1pPr>
      <a:lvl2pPr algn="l" rtl="0" eaLnBrk="1" fontAlgn="base" hangingPunct="1">
        <a:spcBef>
          <a:spcPct val="0"/>
        </a:spcBef>
        <a:spcAft>
          <a:spcPct val="0"/>
        </a:spcAft>
        <a:defRPr lang="en-GB" sz="1600" b="1" kern="1200" dirty="0">
          <a:solidFill>
            <a:schemeClr val="bg1"/>
          </a:solidFill>
          <a:latin typeface="Arial" pitchFamily="34" charset="0"/>
          <a:ea typeface="+mj-ea"/>
          <a:cs typeface="Arial" pitchFamily="34" charset="0"/>
        </a:defRPr>
      </a:lvl2pPr>
      <a:lvl3pPr algn="l" rtl="0" eaLnBrk="1" fontAlgn="base" hangingPunct="1">
        <a:spcBef>
          <a:spcPct val="0"/>
        </a:spcBef>
        <a:spcAft>
          <a:spcPct val="0"/>
        </a:spcAft>
        <a:defRPr lang="en-GB" sz="1600" b="1" kern="1200" dirty="0">
          <a:solidFill>
            <a:schemeClr val="bg1"/>
          </a:solidFill>
          <a:latin typeface="Arial" pitchFamily="34" charset="0"/>
          <a:ea typeface="+mj-ea"/>
          <a:cs typeface="Arial" pitchFamily="34" charset="0"/>
        </a:defRPr>
      </a:lvl3pPr>
      <a:lvl4pPr algn="l" rtl="0" eaLnBrk="1" fontAlgn="base" hangingPunct="1">
        <a:spcBef>
          <a:spcPct val="0"/>
        </a:spcBef>
        <a:spcAft>
          <a:spcPct val="0"/>
        </a:spcAft>
        <a:defRPr lang="en-GB" sz="1600" b="1" kern="1200" dirty="0">
          <a:solidFill>
            <a:schemeClr val="bg1"/>
          </a:solidFill>
          <a:latin typeface="Arial" pitchFamily="34" charset="0"/>
          <a:ea typeface="+mj-ea"/>
          <a:cs typeface="Arial" pitchFamily="34" charset="0"/>
        </a:defRPr>
      </a:lvl4pPr>
      <a:lvl5pPr algn="l" rtl="0" eaLnBrk="1" fontAlgn="base" hangingPunct="1">
        <a:spcBef>
          <a:spcPct val="0"/>
        </a:spcBef>
        <a:spcAft>
          <a:spcPct val="0"/>
        </a:spcAft>
        <a:defRPr lang="en-GB" sz="1600" b="1" kern="120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algn="l" rtl="0" eaLnBrk="1" fontAlgn="base" hangingPunct="1">
        <a:lnSpc>
          <a:spcPct val="100000"/>
        </a:lnSpc>
        <a:spcBef>
          <a:spcPts val="1200"/>
        </a:spcBef>
        <a:spcAft>
          <a:spcPts val="0"/>
        </a:spcAft>
        <a:buFont typeface="Arial" charset="0"/>
        <a:defRPr lang="en-US" sz="1600" b="1" kern="1200" dirty="0">
          <a:solidFill>
            <a:srgbClr val="00338D"/>
          </a:solidFill>
          <a:latin typeface="Arial"/>
          <a:ea typeface="+mn-ea"/>
          <a:cs typeface="Arial" pitchFamily="34" charset="0"/>
        </a:defRPr>
      </a:lvl1pPr>
      <a:lvl2pPr algn="l" rtl="0" eaLnBrk="1" fontAlgn="base" hangingPunct="1">
        <a:lnSpc>
          <a:spcPct val="100000"/>
        </a:lnSpc>
        <a:spcBef>
          <a:spcPts val="1200"/>
        </a:spcBef>
        <a:spcAft>
          <a:spcPts val="0"/>
        </a:spcAft>
        <a:buFont typeface="Arial" charset="0"/>
        <a:defRPr lang="en-US" sz="1600" kern="1200" dirty="0">
          <a:solidFill>
            <a:schemeClr val="tx1"/>
          </a:solidFill>
          <a:latin typeface="Arial"/>
          <a:ea typeface="+mn-ea"/>
          <a:cs typeface="Arial" pitchFamily="34" charset="0"/>
        </a:defRPr>
      </a:lvl2pPr>
      <a:lvl3pPr marL="273038" indent="-273038" algn="l" rtl="0" eaLnBrk="1" fontAlgn="base" hangingPunct="1">
        <a:lnSpc>
          <a:spcPct val="100000"/>
        </a:lnSpc>
        <a:spcBef>
          <a:spcPts val="1200"/>
        </a:spcBef>
        <a:spcAft>
          <a:spcPts val="0"/>
        </a:spcAft>
        <a:buClr>
          <a:srgbClr val="97989A"/>
        </a:buClr>
        <a:buFont typeface="Arial" charset="0"/>
        <a:buChar char="■"/>
        <a:defRPr lang="en-US" sz="1600" kern="1200" dirty="0">
          <a:solidFill>
            <a:schemeClr val="tx1"/>
          </a:solidFill>
          <a:latin typeface="Arial"/>
          <a:ea typeface="+mn-ea"/>
          <a:cs typeface="Arial" pitchFamily="34" charset="0"/>
        </a:defRPr>
      </a:lvl3pPr>
      <a:lvl4pPr marL="536548" indent="-263513" algn="l" rtl="0" eaLnBrk="1" fontAlgn="base" hangingPunct="1">
        <a:lnSpc>
          <a:spcPct val="100000"/>
        </a:lnSpc>
        <a:spcBef>
          <a:spcPts val="1200"/>
        </a:spcBef>
        <a:spcAft>
          <a:spcPts val="0"/>
        </a:spcAft>
        <a:buClr>
          <a:srgbClr val="97989A"/>
        </a:buClr>
        <a:buFont typeface="Arial" charset="0"/>
        <a:buChar char="–"/>
        <a:defRPr lang="en-US" sz="1600" kern="1200" dirty="0">
          <a:solidFill>
            <a:schemeClr val="tx1"/>
          </a:solidFill>
          <a:latin typeface="Arial"/>
          <a:ea typeface="+mn-ea"/>
          <a:cs typeface="Arial" pitchFamily="34" charset="0"/>
        </a:defRPr>
      </a:lvl4pPr>
      <a:lvl5pPr marL="809585" indent="-271451" algn="l" rtl="0" eaLnBrk="1" fontAlgn="base" hangingPunct="1">
        <a:lnSpc>
          <a:spcPct val="100000"/>
        </a:lnSpc>
        <a:spcBef>
          <a:spcPts val="1200"/>
        </a:spcBef>
        <a:spcAft>
          <a:spcPts val="0"/>
        </a:spcAft>
        <a:buClr>
          <a:srgbClr val="97989A"/>
        </a:buClr>
        <a:buFont typeface="Arial" charset="0"/>
        <a:buChar char="■"/>
        <a:defRPr lang="en-GB" sz="1600" kern="1200" dirty="0">
          <a:solidFill>
            <a:schemeClr val="tx1"/>
          </a:solidFill>
          <a:latin typeface="Arial"/>
          <a:ea typeface="+mn-ea"/>
          <a:cs typeface="Arial" pitchFamily="34" charset="0"/>
        </a:defRPr>
      </a:lvl5pPr>
      <a:lvl6pPr marL="1082621" indent="-273038" algn="l" defTabSz="893719" rtl="0" eaLnBrk="1" latinLnBrk="0" hangingPunct="1">
        <a:lnSpc>
          <a:spcPct val="100000"/>
        </a:lnSpc>
        <a:spcBef>
          <a:spcPts val="1200"/>
        </a:spcBef>
        <a:spcAft>
          <a:spcPts val="0"/>
        </a:spcAft>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547" indent="-266687" algn="l" defTabSz="914355" rtl="0" eaLnBrk="1" latinLnBrk="0" hangingPunct="1">
        <a:lnSpc>
          <a:spcPct val="100000"/>
        </a:lnSpc>
        <a:spcBef>
          <a:spcPts val="1200"/>
        </a:spcBef>
        <a:spcAft>
          <a:spcPts val="0"/>
        </a:spcAft>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170" indent="-274625" algn="l" defTabSz="914355" rtl="0" eaLnBrk="1" latinLnBrk="0" hangingPunct="1">
        <a:lnSpc>
          <a:spcPct val="100000"/>
        </a:lnSpc>
        <a:spcBef>
          <a:spcPts val="1200"/>
        </a:spcBef>
        <a:spcAft>
          <a:spcPts val="0"/>
        </a:spcAft>
        <a:buClr>
          <a:srgbClr val="97989A"/>
        </a:buClr>
        <a:buFont typeface="Arial" pitchFamily="34" charset="0"/>
        <a:buChar char="–"/>
        <a:defRPr lang="en-GB" sz="1600" kern="1200" dirty="0" smtClean="0">
          <a:solidFill>
            <a:schemeClr val="tx1"/>
          </a:solidFill>
          <a:latin typeface="Arial"/>
          <a:ea typeface="+mn-ea"/>
          <a:cs typeface="+mn-cs"/>
        </a:defRPr>
      </a:lvl8pPr>
      <a:lvl9pPr marL="1876331" indent="-257162" algn="l" defTabSz="914355" rtl="0" eaLnBrk="1" latinLnBrk="0" hangingPunct="1">
        <a:lnSpc>
          <a:spcPct val="100000"/>
        </a:lnSpc>
        <a:spcBef>
          <a:spcPts val="1200"/>
        </a:spcBef>
        <a:spcAft>
          <a:spcPts val="0"/>
        </a:spcAft>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nvPr>
        </p:nvGraphicFramePr>
        <p:xfrm>
          <a:off x="0" y="0"/>
          <a:ext cx="161984" cy="121481"/>
        </p:xfrm>
        <a:graphic>
          <a:graphicData uri="http://schemas.openxmlformats.org/presentationml/2006/ole">
            <mc:AlternateContent xmlns:mc="http://schemas.openxmlformats.org/markup-compatibility/2006">
              <mc:Choice xmlns:v="urn:schemas-microsoft-com:vml" Requires="v">
                <p:oleObj spid="_x0000_s105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0"/>
                        <a:ext cx="161984" cy="121481"/>
                      </a:xfrm>
                      <a:prstGeom prst="rect">
                        <a:avLst/>
                      </a:prstGeom>
                    </p:spPr>
                  </p:pic>
                </p:oleObj>
              </mc:Fallback>
            </mc:AlternateContent>
          </a:graphicData>
        </a:graphic>
      </p:graphicFrame>
      <p:sp>
        <p:nvSpPr>
          <p:cNvPr id="1026" name="SlideBottomBar"/>
          <p:cNvSpPr>
            <a:spLocks noChangeArrowheads="1"/>
          </p:cNvSpPr>
          <p:nvPr/>
        </p:nvSpPr>
        <p:spPr bwMode="auto">
          <a:xfrm>
            <a:off x="0" y="4821577"/>
            <a:ext cx="9144000" cy="323139"/>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solidFill>
                <a:srgbClr val="000000"/>
              </a:solidFill>
            </a:endParaRPr>
          </a:p>
        </p:txBody>
      </p:sp>
      <p:sp>
        <p:nvSpPr>
          <p:cNvPr id="1033" name="doc id"/>
          <p:cNvSpPr>
            <a:spLocks noChangeArrowheads="1"/>
          </p:cNvSpPr>
          <p:nvPr/>
        </p:nvSpPr>
        <p:spPr bwMode="auto">
          <a:xfrm>
            <a:off x="8246609" y="27941"/>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000000"/>
              </a:solidFill>
            </a:endParaRPr>
          </a:p>
        </p:txBody>
      </p:sp>
      <p:sp>
        <p:nvSpPr>
          <p:cNvPr id="1034" name="Working Draft"/>
          <p:cNvSpPr txBox="1">
            <a:spLocks noChangeArrowheads="1"/>
          </p:cNvSpPr>
          <p:nvPr/>
        </p:nvSpPr>
        <p:spPr bwMode="auto">
          <a:xfrm rot="5400000">
            <a:off x="8120543" y="1474167"/>
            <a:ext cx="190436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000000"/>
                </a:solidFill>
                <a:latin typeface="Arial"/>
              </a:rPr>
              <a:t>Last Modified 5/2/2016 9:25 PM Eastern Standard Time</a:t>
            </a:r>
            <a:endParaRPr lang="en-US" dirty="0">
              <a:solidFill>
                <a:srgbClr val="000000"/>
              </a:solidFill>
              <a:latin typeface="Arial"/>
            </a:endParaRPr>
          </a:p>
        </p:txBody>
      </p:sp>
      <p:sp>
        <p:nvSpPr>
          <p:cNvPr id="1035" name="Printed"/>
          <p:cNvSpPr txBox="1">
            <a:spLocks noChangeArrowheads="1"/>
          </p:cNvSpPr>
          <p:nvPr/>
        </p:nvSpPr>
        <p:spPr bwMode="auto">
          <a:xfrm rot="5400000">
            <a:off x="8950098" y="3137653"/>
            <a:ext cx="24526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000000"/>
                </a:solidFill>
                <a:latin typeface="Arial"/>
              </a:rPr>
              <a:t>Printed</a:t>
            </a:r>
            <a:endParaRPr lang="en-US" dirty="0">
              <a:solidFill>
                <a:srgbClr val="000000"/>
              </a:solidFill>
              <a:latin typeface="Arial"/>
            </a:endParaRPr>
          </a:p>
        </p:txBody>
      </p:sp>
      <p:sp>
        <p:nvSpPr>
          <p:cNvPr id="19" name="Title Placeholder 2"/>
          <p:cNvSpPr>
            <a:spLocks noGrp="1" noChangeArrowheads="1"/>
          </p:cNvSpPr>
          <p:nvPr>
            <p:ph type="title"/>
          </p:nvPr>
        </p:nvSpPr>
        <p:spPr bwMode="auto">
          <a:xfrm>
            <a:off x="121489" y="176148"/>
            <a:ext cx="879411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userDrawn="1"/>
        </p:nvSpPr>
        <p:spPr bwMode="auto">
          <a:xfrm>
            <a:off x="121488" y="20652"/>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rPr>
              <a:t>TRACKER</a:t>
            </a:r>
          </a:p>
        </p:txBody>
      </p:sp>
      <p:sp>
        <p:nvSpPr>
          <p:cNvPr id="11" name="3. Unit of measure" hidden="1"/>
          <p:cNvSpPr txBox="1">
            <a:spLocks noChangeArrowheads="1"/>
          </p:cNvSpPr>
          <p:nvPr userDrawn="1"/>
        </p:nvSpPr>
        <p:spPr bwMode="auto">
          <a:xfrm>
            <a:off x="121488" y="406961"/>
            <a:ext cx="87941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12" name="Slide Elements" hidden="1"/>
          <p:cNvGrpSpPr>
            <a:grpSpLocks/>
          </p:cNvGrpSpPr>
          <p:nvPr userDrawn="1"/>
        </p:nvGrpSpPr>
        <p:grpSpPr bwMode="auto">
          <a:xfrm>
            <a:off x="121489" y="4615058"/>
            <a:ext cx="8722840" cy="445835"/>
            <a:chOff x="75" y="3799"/>
            <a:chExt cx="5385" cy="367"/>
          </a:xfrm>
        </p:grpSpPr>
        <p:sp>
          <p:nvSpPr>
            <p:cNvPr id="13" name="4. Footnote"/>
            <p:cNvSpPr txBox="1">
              <a:spLocks noChangeArrowheads="1"/>
            </p:cNvSpPr>
            <p:nvPr/>
          </p:nvSpPr>
          <p:spPr bwMode="auto">
            <a:xfrm>
              <a:off x="75" y="3799"/>
              <a:ext cx="5385"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5. Source"/>
            <p:cNvSpPr>
              <a:spLocks noChangeArrowheads="1"/>
            </p:cNvSpPr>
            <p:nvPr/>
          </p:nvSpPr>
          <p:spPr bwMode="auto">
            <a:xfrm>
              <a:off x="75" y="4039"/>
              <a:ext cx="4323"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srgbClr val="000000"/>
                  </a:solidFill>
                </a:rPr>
                <a:t>SOURCE: Source</a:t>
              </a:r>
            </a:p>
          </p:txBody>
        </p:sp>
      </p:grpSp>
      <p:grpSp>
        <p:nvGrpSpPr>
          <p:cNvPr id="15" name="ACET" hidden="1"/>
          <p:cNvGrpSpPr>
            <a:grpSpLocks/>
          </p:cNvGrpSpPr>
          <p:nvPr userDrawn="1"/>
        </p:nvGrpSpPr>
        <p:grpSpPr bwMode="auto">
          <a:xfrm>
            <a:off x="1482155" y="739819"/>
            <a:ext cx="4350892" cy="511435"/>
            <a:chOff x="915" y="609"/>
            <a:chExt cx="2686" cy="421"/>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09"/>
              <a:ext cx="2686" cy="42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0" name="SlideLogoText"/>
          <p:cNvSpPr>
            <a:spLocks noChangeArrowheads="1"/>
          </p:cNvSpPr>
          <p:nvPr userDrawn="1">
            <p:custDataLst>
              <p:tags r:id="rId6"/>
            </p:custDataLst>
          </p:nvPr>
        </p:nvSpPr>
        <p:spPr bwMode="auto">
          <a:xfrm>
            <a:off x="7245789" y="4906201"/>
            <a:ext cx="125675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1000" dirty="0">
                <a:solidFill>
                  <a:srgbClr val="000000"/>
                </a:solidFill>
              </a:rPr>
              <a:t>McKinsey &amp; Company</a:t>
            </a:r>
          </a:p>
        </p:txBody>
      </p:sp>
      <p:sp>
        <p:nvSpPr>
          <p:cNvPr id="3" name="Text Placeholder 2"/>
          <p:cNvSpPr>
            <a:spLocks noGrp="1"/>
          </p:cNvSpPr>
          <p:nvPr>
            <p:ph type="body" idx="1"/>
          </p:nvPr>
        </p:nvSpPr>
        <p:spPr>
          <a:xfrm>
            <a:off x="1482156" y="1493262"/>
            <a:ext cx="4389768"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267207"/>
      </p:ext>
    </p:extLst>
  </p:cSld>
  <p:clrMap bg1="lt1" tx1="dk1" bg2="lt2" tx2="dk2" accent1="accent1" accent2="accent2" accent3="accent3" accent4="accent4" accent5="accent5" accent6="accent6" hlink="hlink" folHlink="folHlink"/>
  <p:sldLayoutIdLst>
    <p:sldLayoutId id="2147484039" r:id="rId1"/>
    <p:sldLayoutId id="2147484040" r:id="rId2"/>
  </p:sldLayoutIdLst>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9206" y="1375875"/>
            <a:ext cx="5594023" cy="806278"/>
          </a:xfrm>
        </p:spPr>
        <p:txBody>
          <a:bodyPr/>
          <a:lstStyle/>
          <a:p>
            <a:r>
              <a:rPr lang="en-US" dirty="0"/>
              <a:t>Technology Business Management Framework</a:t>
            </a:r>
          </a:p>
        </p:txBody>
      </p:sp>
      <p:sp>
        <p:nvSpPr>
          <p:cNvPr id="3" name="Text Placeholder 2"/>
          <p:cNvSpPr>
            <a:spLocks noGrp="1"/>
          </p:cNvSpPr>
          <p:nvPr>
            <p:ph type="body" sz="quarter" idx="13"/>
          </p:nvPr>
        </p:nvSpPr>
        <p:spPr/>
        <p:txBody>
          <a:bodyPr/>
          <a:lstStyle/>
          <a:p>
            <a:r>
              <a:rPr lang="en-US" dirty="0"/>
              <a:t>Todd Tucker</a:t>
            </a:r>
          </a:p>
        </p:txBody>
      </p:sp>
      <p:sp>
        <p:nvSpPr>
          <p:cNvPr id="6" name="Text Placeholder 5"/>
          <p:cNvSpPr>
            <a:spLocks noGrp="1"/>
          </p:cNvSpPr>
          <p:nvPr>
            <p:ph type="body" sz="quarter" idx="14"/>
          </p:nvPr>
        </p:nvSpPr>
        <p:spPr/>
        <p:txBody>
          <a:bodyPr/>
          <a:lstStyle/>
          <a:p>
            <a:r>
              <a:rPr lang="en-US" dirty="0"/>
              <a:t>VP, Standards, Research &amp; Education</a:t>
            </a:r>
          </a:p>
        </p:txBody>
      </p:sp>
      <p:sp>
        <p:nvSpPr>
          <p:cNvPr id="7" name="Text Placeholder 6"/>
          <p:cNvSpPr>
            <a:spLocks noGrp="1"/>
          </p:cNvSpPr>
          <p:nvPr>
            <p:ph type="body" sz="quarter" idx="15"/>
          </p:nvPr>
        </p:nvSpPr>
        <p:spPr/>
        <p:txBody>
          <a:bodyPr/>
          <a:lstStyle/>
          <a:p>
            <a:r>
              <a:rPr lang="en-US" dirty="0"/>
              <a:t>Published: April 2018</a:t>
            </a:r>
          </a:p>
        </p:txBody>
      </p:sp>
    </p:spTree>
    <p:extLst>
      <p:ext uri="{BB962C8B-B14F-4D97-AF65-F5344CB8AC3E}">
        <p14:creationId xmlns:p14="http://schemas.microsoft.com/office/powerpoint/2010/main" val="3178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Cost-for-Performance</a:t>
            </a:r>
            <a:br>
              <a:rPr lang="en-US" dirty="0"/>
            </a:br>
            <a:r>
              <a:rPr lang="en-US" sz="1600" i="1" dirty="0">
                <a:solidFill>
                  <a:srgbClr val="F26724"/>
                </a:solidFill>
              </a:rPr>
              <a:t>How do you improve cost-for-performance in light of business value?</a:t>
            </a:r>
            <a:endParaRPr lang="en-US" dirty="0"/>
          </a:p>
        </p:txBody>
      </p:sp>
      <p:sp>
        <p:nvSpPr>
          <p:cNvPr id="24" name="Text Placeholder 23"/>
          <p:cNvSpPr>
            <a:spLocks noGrp="1"/>
          </p:cNvSpPr>
          <p:nvPr>
            <p:ph type="body" sz="quarter" idx="10"/>
          </p:nvPr>
        </p:nvSpPr>
        <p:spPr>
          <a:xfrm>
            <a:off x="457201" y="914400"/>
            <a:ext cx="2536811" cy="3714750"/>
          </a:xfrm>
        </p:spPr>
        <p:txBody>
          <a:bodyPr>
            <a:normAutofit fontScale="92500"/>
          </a:bodyPr>
          <a:lstStyle/>
          <a:p>
            <a:pPr>
              <a:spcBef>
                <a:spcPts val="600"/>
              </a:spcBef>
              <a:spcAft>
                <a:spcPts val="600"/>
              </a:spcAft>
            </a:pPr>
            <a:r>
              <a:rPr lang="en-US" dirty="0"/>
              <a:t>Service portfolio matrix: Value vs. Cost</a:t>
            </a:r>
          </a:p>
          <a:p>
            <a:pPr>
              <a:spcBef>
                <a:spcPts val="600"/>
              </a:spcBef>
              <a:spcAft>
                <a:spcPts val="600"/>
              </a:spcAft>
            </a:pPr>
            <a:r>
              <a:rPr lang="en-US" dirty="0"/>
              <a:t>Who manages…</a:t>
            </a:r>
          </a:p>
          <a:p>
            <a:pPr lvl="1">
              <a:spcBef>
                <a:spcPts val="600"/>
              </a:spcBef>
              <a:spcAft>
                <a:spcPts val="600"/>
              </a:spcAft>
            </a:pPr>
            <a:r>
              <a:rPr lang="en-US" dirty="0"/>
              <a:t>Service cost?</a:t>
            </a:r>
          </a:p>
          <a:p>
            <a:pPr lvl="1">
              <a:spcBef>
                <a:spcPts val="600"/>
              </a:spcBef>
              <a:spcAft>
                <a:spcPts val="600"/>
              </a:spcAft>
            </a:pPr>
            <a:r>
              <a:rPr lang="en-US" dirty="0"/>
              <a:t>Portfolio alignment?</a:t>
            </a:r>
          </a:p>
          <a:p>
            <a:pPr lvl="1">
              <a:spcBef>
                <a:spcPts val="600"/>
              </a:spcBef>
              <a:spcAft>
                <a:spcPts val="600"/>
              </a:spcAft>
            </a:pPr>
            <a:r>
              <a:rPr lang="en-US" dirty="0"/>
              <a:t>Service demand?</a:t>
            </a:r>
          </a:p>
          <a:p>
            <a:pPr lvl="1">
              <a:spcBef>
                <a:spcPts val="600"/>
              </a:spcBef>
              <a:spcAft>
                <a:spcPts val="600"/>
              </a:spcAft>
            </a:pPr>
            <a:r>
              <a:rPr lang="en-US" dirty="0"/>
              <a:t>Service value?</a:t>
            </a:r>
          </a:p>
          <a:p>
            <a:pPr>
              <a:spcBef>
                <a:spcPts val="600"/>
              </a:spcBef>
              <a:spcAft>
                <a:spcPts val="600"/>
              </a:spcAft>
            </a:pPr>
            <a:r>
              <a:rPr lang="en-US" dirty="0"/>
              <a:t>How can you help them be successful?</a:t>
            </a:r>
          </a:p>
        </p:txBody>
      </p:sp>
      <p:grpSp>
        <p:nvGrpSpPr>
          <p:cNvPr id="23" name="Group 22"/>
          <p:cNvGrpSpPr/>
          <p:nvPr/>
        </p:nvGrpSpPr>
        <p:grpSpPr>
          <a:xfrm>
            <a:off x="2989664" y="1013901"/>
            <a:ext cx="6029206" cy="3809762"/>
            <a:chOff x="561206" y="1013901"/>
            <a:chExt cx="6889494" cy="3651032"/>
          </a:xfrm>
        </p:grpSpPr>
        <p:sp>
          <p:nvSpPr>
            <p:cNvPr id="39" name="Rectangle 38"/>
            <p:cNvSpPr/>
            <p:nvPr/>
          </p:nvSpPr>
          <p:spPr>
            <a:xfrm>
              <a:off x="6167478" y="1021666"/>
              <a:ext cx="1283222" cy="314691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Garamond" panose="02020404030301010803" pitchFamily="18" charset="0"/>
              </a:endParaRPr>
            </a:p>
          </p:txBody>
        </p:sp>
        <p:sp>
          <p:nvSpPr>
            <p:cNvPr id="41" name="TextBox 40"/>
            <p:cNvSpPr txBox="1"/>
            <p:nvPr/>
          </p:nvSpPr>
          <p:spPr>
            <a:xfrm>
              <a:off x="6357074" y="1951817"/>
              <a:ext cx="904030" cy="215444"/>
            </a:xfrm>
            <a:prstGeom prst="rect">
              <a:avLst/>
            </a:prstGeom>
            <a:noFill/>
          </p:spPr>
          <p:txBody>
            <a:bodyPr wrap="none" lIns="0" tIns="0" rIns="0" bIns="0" rtlCol="0">
              <a:spAutoFit/>
            </a:bodyPr>
            <a:lstStyle/>
            <a:p>
              <a:pPr algn="ctr"/>
              <a:r>
                <a:rPr lang="en-US" sz="1400" b="1" dirty="0">
                  <a:latin typeface="Garamond" panose="02020404030301010803" pitchFamily="18" charset="0"/>
                </a:rPr>
                <a:t>Size = TCO</a:t>
              </a:r>
            </a:p>
          </p:txBody>
        </p:sp>
        <p:sp>
          <p:nvSpPr>
            <p:cNvPr id="43" name="TextBox 42"/>
            <p:cNvSpPr txBox="1"/>
            <p:nvPr/>
          </p:nvSpPr>
          <p:spPr>
            <a:xfrm>
              <a:off x="6291383" y="2363105"/>
              <a:ext cx="1035413" cy="184666"/>
            </a:xfrm>
            <a:prstGeom prst="rect">
              <a:avLst/>
            </a:prstGeom>
            <a:noFill/>
          </p:spPr>
          <p:txBody>
            <a:bodyPr wrap="none" lIns="0" tIns="0" rIns="0" bIns="0" rtlCol="0">
              <a:spAutoFit/>
            </a:bodyPr>
            <a:lstStyle/>
            <a:p>
              <a:pPr algn="ctr"/>
              <a:r>
                <a:rPr lang="en-US" sz="1200" b="1" dirty="0">
                  <a:latin typeface="Garamond" panose="02020404030301010803" pitchFamily="18" charset="0"/>
                </a:rPr>
                <a:t>Demand Profile</a:t>
              </a:r>
            </a:p>
          </p:txBody>
        </p:sp>
        <p:grpSp>
          <p:nvGrpSpPr>
            <p:cNvPr id="62" name="Group 61"/>
            <p:cNvGrpSpPr/>
            <p:nvPr/>
          </p:nvGrpSpPr>
          <p:grpSpPr>
            <a:xfrm>
              <a:off x="6317873" y="2618217"/>
              <a:ext cx="982433" cy="1189089"/>
              <a:chOff x="6397439" y="2564964"/>
              <a:chExt cx="1502189" cy="1189089"/>
            </a:xfrm>
          </p:grpSpPr>
          <p:sp>
            <p:nvSpPr>
              <p:cNvPr id="45" name="Rectangle 44"/>
              <p:cNvSpPr/>
              <p:nvPr/>
            </p:nvSpPr>
            <p:spPr>
              <a:xfrm rot="5400000">
                <a:off x="6553989" y="2408414"/>
                <a:ext cx="1189089" cy="1502189"/>
              </a:xfrm>
              <a:prstGeom prst="rect">
                <a:avLst/>
              </a:prstGeom>
              <a:gradFill>
                <a:gsLst>
                  <a:gs pos="65000">
                    <a:srgbClr val="FFFF00"/>
                  </a:gs>
                  <a:gs pos="35000">
                    <a:srgbClr val="FFFF00"/>
                  </a:gs>
                  <a:gs pos="0">
                    <a:srgbClr val="00B050"/>
                  </a:gs>
                  <a:gs pos="100000">
                    <a:srgbClr val="FF0000"/>
                  </a:gs>
                </a:gsLst>
                <a:lin ang="0" scaled="0"/>
              </a:gra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sp>
            <p:nvSpPr>
              <p:cNvPr id="46" name="TextBox 45"/>
              <p:cNvSpPr txBox="1"/>
              <p:nvPr/>
            </p:nvSpPr>
            <p:spPr>
              <a:xfrm>
                <a:off x="6807093" y="3506428"/>
                <a:ext cx="682880" cy="184666"/>
              </a:xfrm>
              <a:prstGeom prst="rect">
                <a:avLst/>
              </a:prstGeom>
              <a:noFill/>
            </p:spPr>
            <p:txBody>
              <a:bodyPr wrap="none" lIns="0" tIns="0" rIns="0" bIns="0" rtlCol="0">
                <a:spAutoFit/>
              </a:bodyPr>
              <a:lstStyle/>
              <a:p>
                <a:pPr algn="ctr"/>
                <a:r>
                  <a:rPr lang="en-US" sz="1200" b="1" dirty="0">
                    <a:solidFill>
                      <a:schemeClr val="bg1"/>
                    </a:solidFill>
                    <a:latin typeface="Garamond" panose="02020404030301010803" pitchFamily="18" charset="0"/>
                  </a:rPr>
                  <a:t>Declining </a:t>
                </a:r>
              </a:p>
            </p:txBody>
          </p:sp>
          <p:sp>
            <p:nvSpPr>
              <p:cNvPr id="47" name="TextBox 46"/>
              <p:cNvSpPr txBox="1"/>
              <p:nvPr/>
            </p:nvSpPr>
            <p:spPr>
              <a:xfrm>
                <a:off x="6846367" y="2572734"/>
                <a:ext cx="604333" cy="184666"/>
              </a:xfrm>
              <a:prstGeom prst="rect">
                <a:avLst/>
              </a:prstGeom>
              <a:noFill/>
            </p:spPr>
            <p:txBody>
              <a:bodyPr wrap="none" lIns="0" tIns="0" rIns="0" bIns="0" rtlCol="0">
                <a:spAutoFit/>
              </a:bodyPr>
              <a:lstStyle/>
              <a:p>
                <a:pPr algn="ctr"/>
                <a:r>
                  <a:rPr lang="en-US" sz="1200" b="1" dirty="0">
                    <a:latin typeface="Garamond" panose="02020404030301010803" pitchFamily="18" charset="0"/>
                  </a:rPr>
                  <a:t> Growing</a:t>
                </a:r>
              </a:p>
            </p:txBody>
          </p:sp>
        </p:grpSp>
        <p:sp>
          <p:nvSpPr>
            <p:cNvPr id="3" name="TextBox 2"/>
            <p:cNvSpPr txBox="1"/>
            <p:nvPr/>
          </p:nvSpPr>
          <p:spPr>
            <a:xfrm>
              <a:off x="2512893" y="4369979"/>
              <a:ext cx="2104146" cy="294954"/>
            </a:xfrm>
            <a:prstGeom prst="rect">
              <a:avLst/>
            </a:prstGeom>
            <a:noFill/>
          </p:spPr>
          <p:txBody>
            <a:bodyPr wrap="none" rtlCol="0">
              <a:spAutoFit/>
            </a:bodyPr>
            <a:lstStyle/>
            <a:p>
              <a:pPr algn="ctr"/>
              <a:r>
                <a:rPr lang="en-US" sz="1400" b="1" dirty="0">
                  <a:latin typeface="Garamond" panose="02020404030301010803" pitchFamily="18" charset="0"/>
                </a:rPr>
                <a:t>Cost-for-Performance</a:t>
              </a:r>
            </a:p>
          </p:txBody>
        </p:sp>
        <p:sp>
          <p:nvSpPr>
            <p:cNvPr id="5" name="TextBox 4"/>
            <p:cNvSpPr txBox="1"/>
            <p:nvPr/>
          </p:nvSpPr>
          <p:spPr>
            <a:xfrm rot="16200000">
              <a:off x="-117790" y="2410190"/>
              <a:ext cx="1709686" cy="351693"/>
            </a:xfrm>
            <a:prstGeom prst="rect">
              <a:avLst/>
            </a:prstGeom>
            <a:noFill/>
          </p:spPr>
          <p:txBody>
            <a:bodyPr wrap="none" rtlCol="0">
              <a:spAutoFit/>
            </a:bodyPr>
            <a:lstStyle/>
            <a:p>
              <a:pPr algn="ctr"/>
              <a:r>
                <a:rPr lang="en-US" sz="1400" b="1" dirty="0">
                  <a:latin typeface="Garamond" panose="02020404030301010803" pitchFamily="18" charset="0"/>
                </a:rPr>
                <a:t>Business Value Class</a:t>
              </a:r>
            </a:p>
          </p:txBody>
        </p:sp>
        <p:sp>
          <p:nvSpPr>
            <p:cNvPr id="17" name="TextBox 16"/>
            <p:cNvSpPr txBox="1"/>
            <p:nvPr/>
          </p:nvSpPr>
          <p:spPr>
            <a:xfrm rot="16200000">
              <a:off x="460042" y="1405858"/>
              <a:ext cx="998991" cy="261610"/>
            </a:xfrm>
            <a:prstGeom prst="rect">
              <a:avLst/>
            </a:prstGeom>
            <a:noFill/>
          </p:spPr>
          <p:txBody>
            <a:bodyPr wrap="none" rtlCol="0">
              <a:spAutoFit/>
            </a:bodyPr>
            <a:lstStyle/>
            <a:p>
              <a:pPr algn="ctr"/>
              <a:r>
                <a:rPr lang="en-US" sz="1100" b="1" dirty="0">
                  <a:latin typeface="Garamond" panose="02020404030301010803" pitchFamily="18" charset="0"/>
                </a:rPr>
                <a:t>Differentiator</a:t>
              </a:r>
            </a:p>
          </p:txBody>
        </p:sp>
        <p:sp>
          <p:nvSpPr>
            <p:cNvPr id="18" name="TextBox 17"/>
            <p:cNvSpPr txBox="1"/>
            <p:nvPr/>
          </p:nvSpPr>
          <p:spPr>
            <a:xfrm rot="16200000">
              <a:off x="443214" y="2461691"/>
              <a:ext cx="1032655" cy="261610"/>
            </a:xfrm>
            <a:prstGeom prst="rect">
              <a:avLst/>
            </a:prstGeom>
            <a:noFill/>
          </p:spPr>
          <p:txBody>
            <a:bodyPr wrap="none" rtlCol="0">
              <a:spAutoFit/>
            </a:bodyPr>
            <a:lstStyle/>
            <a:p>
              <a:pPr algn="ctr"/>
              <a:r>
                <a:rPr lang="en-US" sz="1100" b="1" dirty="0">
                  <a:latin typeface="Garamond" panose="02020404030301010803" pitchFamily="18" charset="0"/>
                </a:rPr>
                <a:t>Advantageous</a:t>
              </a:r>
            </a:p>
          </p:txBody>
        </p:sp>
        <p:sp>
          <p:nvSpPr>
            <p:cNvPr id="19" name="TextBox 18"/>
            <p:cNvSpPr txBox="1"/>
            <p:nvPr/>
          </p:nvSpPr>
          <p:spPr>
            <a:xfrm rot="16200000">
              <a:off x="591493" y="3504611"/>
              <a:ext cx="736100" cy="261610"/>
            </a:xfrm>
            <a:prstGeom prst="rect">
              <a:avLst/>
            </a:prstGeom>
            <a:noFill/>
          </p:spPr>
          <p:txBody>
            <a:bodyPr wrap="none" rtlCol="0">
              <a:spAutoFit/>
            </a:bodyPr>
            <a:lstStyle/>
            <a:p>
              <a:pPr algn="ctr"/>
              <a:r>
                <a:rPr lang="en-US" sz="1100" b="1" dirty="0">
                  <a:latin typeface="Garamond" panose="02020404030301010803" pitchFamily="18" charset="0"/>
                </a:rPr>
                <a:t>Essential</a:t>
              </a:r>
            </a:p>
          </p:txBody>
        </p:sp>
        <p:sp>
          <p:nvSpPr>
            <p:cNvPr id="20" name="TextBox 19"/>
            <p:cNvSpPr txBox="1"/>
            <p:nvPr/>
          </p:nvSpPr>
          <p:spPr>
            <a:xfrm>
              <a:off x="4744773" y="4166609"/>
              <a:ext cx="958918" cy="261610"/>
            </a:xfrm>
            <a:prstGeom prst="rect">
              <a:avLst/>
            </a:prstGeom>
            <a:noFill/>
          </p:spPr>
          <p:txBody>
            <a:bodyPr wrap="none" rtlCol="0">
              <a:spAutoFit/>
            </a:bodyPr>
            <a:lstStyle/>
            <a:p>
              <a:pPr algn="ctr"/>
              <a:r>
                <a:rPr lang="en-US" sz="1100" b="1" dirty="0">
                  <a:latin typeface="Garamond" panose="02020404030301010803" pitchFamily="18" charset="0"/>
                </a:rPr>
                <a:t>Best in Class</a:t>
              </a:r>
            </a:p>
          </p:txBody>
        </p:sp>
        <p:sp>
          <p:nvSpPr>
            <p:cNvPr id="21" name="TextBox 20"/>
            <p:cNvSpPr txBox="1"/>
            <p:nvPr/>
          </p:nvSpPr>
          <p:spPr>
            <a:xfrm>
              <a:off x="2873357" y="4166609"/>
              <a:ext cx="1383713" cy="261610"/>
            </a:xfrm>
            <a:prstGeom prst="rect">
              <a:avLst/>
            </a:prstGeom>
            <a:noFill/>
          </p:spPr>
          <p:txBody>
            <a:bodyPr wrap="none" rtlCol="0">
              <a:spAutoFit/>
            </a:bodyPr>
            <a:lstStyle/>
            <a:p>
              <a:pPr algn="ctr"/>
              <a:r>
                <a:rPr lang="en-US" sz="1100" b="1" dirty="0">
                  <a:latin typeface="Garamond" panose="02020404030301010803" pitchFamily="18" charset="0"/>
                </a:rPr>
                <a:t>Above Expectations</a:t>
              </a:r>
            </a:p>
          </p:txBody>
        </p:sp>
        <p:sp>
          <p:nvSpPr>
            <p:cNvPr id="22" name="TextBox 21"/>
            <p:cNvSpPr txBox="1"/>
            <p:nvPr/>
          </p:nvSpPr>
          <p:spPr>
            <a:xfrm>
              <a:off x="1215432" y="4166609"/>
              <a:ext cx="1380508" cy="261610"/>
            </a:xfrm>
            <a:prstGeom prst="rect">
              <a:avLst/>
            </a:prstGeom>
            <a:noFill/>
          </p:spPr>
          <p:txBody>
            <a:bodyPr wrap="none" rtlCol="0">
              <a:spAutoFit/>
            </a:bodyPr>
            <a:lstStyle/>
            <a:p>
              <a:pPr algn="ctr"/>
              <a:r>
                <a:rPr lang="en-US" sz="1100" b="1" dirty="0">
                  <a:latin typeface="Garamond" panose="02020404030301010803" pitchFamily="18" charset="0"/>
                </a:rPr>
                <a:t>Below Expectations</a:t>
              </a:r>
            </a:p>
          </p:txBody>
        </p:sp>
        <p:grpSp>
          <p:nvGrpSpPr>
            <p:cNvPr id="4" name="Group 3"/>
            <p:cNvGrpSpPr/>
            <p:nvPr/>
          </p:nvGrpSpPr>
          <p:grpSpPr>
            <a:xfrm>
              <a:off x="1076545" y="1013901"/>
              <a:ext cx="4956816" cy="3154680"/>
              <a:chOff x="1076545" y="1013901"/>
              <a:chExt cx="4956816" cy="3154680"/>
            </a:xfrm>
          </p:grpSpPr>
          <p:sp>
            <p:nvSpPr>
              <p:cNvPr id="7" name="Rectangle 6"/>
              <p:cNvSpPr/>
              <p:nvPr/>
            </p:nvSpPr>
            <p:spPr>
              <a:xfrm>
                <a:off x="1090348" y="2066909"/>
                <a:ext cx="1645920" cy="1051560"/>
              </a:xfrm>
              <a:prstGeom prst="rect">
                <a:avLst/>
              </a:prstGeom>
              <a:solidFill>
                <a:schemeClr val="accent6">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a:solidFill>
                    <a:schemeClr val="tx1"/>
                  </a:solidFill>
                  <a:latin typeface="Garamond" panose="02020404030301010803" pitchFamily="18" charset="0"/>
                </a:endParaRPr>
              </a:p>
            </p:txBody>
          </p:sp>
          <p:sp>
            <p:nvSpPr>
              <p:cNvPr id="9" name="Rectangle 8"/>
              <p:cNvSpPr/>
              <p:nvPr/>
            </p:nvSpPr>
            <p:spPr>
              <a:xfrm>
                <a:off x="2738895" y="2069851"/>
                <a:ext cx="1645920" cy="1051560"/>
              </a:xfrm>
              <a:prstGeom prst="rect">
                <a:avLst/>
              </a:prstGeom>
              <a:solidFill>
                <a:schemeClr val="accent3">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dirty="0">
                  <a:solidFill>
                    <a:schemeClr val="tx1"/>
                  </a:solidFill>
                  <a:latin typeface="Garamond" panose="02020404030301010803" pitchFamily="18" charset="0"/>
                </a:endParaRPr>
              </a:p>
            </p:txBody>
          </p:sp>
          <p:sp>
            <p:nvSpPr>
              <p:cNvPr id="6" name="Rectangle 5"/>
              <p:cNvSpPr/>
              <p:nvPr/>
            </p:nvSpPr>
            <p:spPr>
              <a:xfrm>
                <a:off x="1090348" y="1018724"/>
                <a:ext cx="1645920" cy="1051560"/>
              </a:xfrm>
              <a:prstGeom prst="rect">
                <a:avLst/>
              </a:prstGeom>
              <a:solidFill>
                <a:schemeClr val="accent6">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b="1">
                    <a:solidFill>
                      <a:schemeClr val="tx1"/>
                    </a:solidFill>
                    <a:latin typeface="Garamond" panose="02020404030301010803" pitchFamily="18" charset="0"/>
                  </a:rPr>
                  <a:t>Loss Leaders</a:t>
                </a:r>
              </a:p>
            </p:txBody>
          </p:sp>
          <p:sp>
            <p:nvSpPr>
              <p:cNvPr id="8" name="Rectangle 7"/>
              <p:cNvSpPr/>
              <p:nvPr/>
            </p:nvSpPr>
            <p:spPr>
              <a:xfrm>
                <a:off x="2738895" y="1021666"/>
                <a:ext cx="1645920" cy="1051560"/>
              </a:xfrm>
              <a:prstGeom prst="rect">
                <a:avLst/>
              </a:prstGeom>
              <a:solidFill>
                <a:schemeClr val="accent3">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a:solidFill>
                    <a:schemeClr val="tx1"/>
                  </a:solidFill>
                  <a:latin typeface="Garamond" panose="02020404030301010803" pitchFamily="18" charset="0"/>
                </a:endParaRPr>
              </a:p>
            </p:txBody>
          </p:sp>
          <p:sp>
            <p:nvSpPr>
              <p:cNvPr id="10" name="Rectangle 9"/>
              <p:cNvSpPr/>
              <p:nvPr/>
            </p:nvSpPr>
            <p:spPr>
              <a:xfrm>
                <a:off x="4387441" y="1021666"/>
                <a:ext cx="1645920" cy="1051560"/>
              </a:xfrm>
              <a:prstGeom prst="rect">
                <a:avLst/>
              </a:prstGeom>
              <a:solidFill>
                <a:schemeClr val="accent3">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50" b="1" dirty="0">
                    <a:solidFill>
                      <a:schemeClr val="tx1"/>
                    </a:solidFill>
                    <a:latin typeface="Garamond" panose="02020404030301010803" pitchFamily="18" charset="0"/>
                  </a:rPr>
                  <a:t>Top Performers</a:t>
                </a:r>
              </a:p>
            </p:txBody>
          </p:sp>
          <p:sp>
            <p:nvSpPr>
              <p:cNvPr id="11" name="Rectangle 10"/>
              <p:cNvSpPr/>
              <p:nvPr/>
            </p:nvSpPr>
            <p:spPr>
              <a:xfrm>
                <a:off x="4387441" y="2069851"/>
                <a:ext cx="1645920" cy="1051560"/>
              </a:xfrm>
              <a:prstGeom prst="rect">
                <a:avLst/>
              </a:prstGeom>
              <a:solidFill>
                <a:schemeClr val="accent3">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a:solidFill>
                    <a:schemeClr val="tx1"/>
                  </a:solidFill>
                  <a:latin typeface="Garamond" panose="02020404030301010803" pitchFamily="18" charset="0"/>
                </a:endParaRPr>
              </a:p>
            </p:txBody>
          </p:sp>
          <p:sp>
            <p:nvSpPr>
              <p:cNvPr id="12" name="Rectangle 11"/>
              <p:cNvSpPr/>
              <p:nvPr/>
            </p:nvSpPr>
            <p:spPr>
              <a:xfrm>
                <a:off x="1090348" y="3114005"/>
                <a:ext cx="1645920" cy="1051560"/>
              </a:xfrm>
              <a:prstGeom prst="rect">
                <a:avLst/>
              </a:prstGeom>
              <a:solidFill>
                <a:schemeClr val="accent2">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1050" b="1">
                    <a:solidFill>
                      <a:schemeClr val="tx1"/>
                    </a:solidFill>
                    <a:latin typeface="Garamond" panose="02020404030301010803" pitchFamily="18" charset="0"/>
                  </a:rPr>
                  <a:t>Divestment Candidates</a:t>
                </a:r>
              </a:p>
            </p:txBody>
          </p:sp>
          <p:sp>
            <p:nvSpPr>
              <p:cNvPr id="13" name="Rectangle 12"/>
              <p:cNvSpPr/>
              <p:nvPr/>
            </p:nvSpPr>
            <p:spPr>
              <a:xfrm>
                <a:off x="2738895" y="3114005"/>
                <a:ext cx="1645920" cy="1051560"/>
              </a:xfrm>
              <a:prstGeom prst="rect">
                <a:avLst/>
              </a:prstGeom>
              <a:solidFill>
                <a:schemeClr val="accent6">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50">
                  <a:solidFill>
                    <a:schemeClr val="tx1"/>
                  </a:solidFill>
                  <a:latin typeface="Garamond" panose="02020404030301010803" pitchFamily="18" charset="0"/>
                </a:endParaRPr>
              </a:p>
            </p:txBody>
          </p:sp>
          <p:sp>
            <p:nvSpPr>
              <p:cNvPr id="14" name="Rectangle 13"/>
              <p:cNvSpPr/>
              <p:nvPr/>
            </p:nvSpPr>
            <p:spPr>
              <a:xfrm>
                <a:off x="4387441" y="3114005"/>
                <a:ext cx="1645920" cy="1051560"/>
              </a:xfrm>
              <a:prstGeom prst="rect">
                <a:avLst/>
              </a:prstGeom>
              <a:solidFill>
                <a:schemeClr val="accent6">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50" b="1">
                    <a:solidFill>
                      <a:schemeClr val="tx1"/>
                    </a:solidFill>
                    <a:latin typeface="Garamond" panose="02020404030301010803" pitchFamily="18" charset="0"/>
                  </a:rPr>
                  <a:t>Subsidizers</a:t>
                </a:r>
              </a:p>
            </p:txBody>
          </p:sp>
          <p:cxnSp>
            <p:nvCxnSpPr>
              <p:cNvPr id="15" name="Straight Connector 14"/>
              <p:cNvCxnSpPr/>
              <p:nvPr/>
            </p:nvCxnSpPr>
            <p:spPr>
              <a:xfrm>
                <a:off x="1076545" y="3114005"/>
                <a:ext cx="493776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35310" y="1013901"/>
                <a:ext cx="0" cy="315468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90348" y="1013901"/>
                <a:ext cx="0" cy="3154680"/>
              </a:xfrm>
              <a:prstGeom prst="line">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84815" y="1013901"/>
                <a:ext cx="0" cy="3154680"/>
              </a:xfrm>
              <a:prstGeom prst="line">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33342" y="1013901"/>
                <a:ext cx="0" cy="3154680"/>
              </a:xfrm>
              <a:prstGeom prst="line">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90348" y="4166609"/>
                <a:ext cx="4937760" cy="0"/>
              </a:xfrm>
              <a:prstGeom prst="line">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48" y="2073226"/>
                <a:ext cx="4937760" cy="0"/>
              </a:xfrm>
              <a:prstGeom prst="line">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90348" y="1018724"/>
                <a:ext cx="4937760" cy="0"/>
              </a:xfrm>
              <a:prstGeom prst="line">
                <a:avLst/>
              </a:prstGeom>
              <a:ln w="2857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371318" y="1665298"/>
              <a:ext cx="786918" cy="184666"/>
              <a:chOff x="6328507" y="1665298"/>
              <a:chExt cx="786918" cy="184666"/>
            </a:xfrm>
          </p:grpSpPr>
          <p:sp>
            <p:nvSpPr>
              <p:cNvPr id="50" name="TextBox 49"/>
              <p:cNvSpPr txBox="1"/>
              <p:nvPr/>
            </p:nvSpPr>
            <p:spPr>
              <a:xfrm>
                <a:off x="6581496" y="1665298"/>
                <a:ext cx="533929" cy="184666"/>
              </a:xfrm>
              <a:prstGeom prst="rect">
                <a:avLst/>
              </a:prstGeom>
              <a:noFill/>
            </p:spPr>
            <p:txBody>
              <a:bodyPr wrap="none" lIns="0" tIns="0" rIns="0" bIns="0" rtlCol="0">
                <a:spAutoFit/>
              </a:bodyPr>
              <a:lstStyle/>
              <a:p>
                <a:pPr algn="ctr"/>
                <a:r>
                  <a:rPr lang="en-US" sz="1200" b="1" dirty="0">
                    <a:latin typeface="Garamond" panose="02020404030301010803" pitchFamily="18" charset="0"/>
                  </a:rPr>
                  <a:t>Retiring</a:t>
                </a:r>
              </a:p>
            </p:txBody>
          </p:sp>
          <p:sp>
            <p:nvSpPr>
              <p:cNvPr id="51" name="Isosceles Triangle 50"/>
              <p:cNvSpPr/>
              <p:nvPr/>
            </p:nvSpPr>
            <p:spPr>
              <a:xfrm>
                <a:off x="6328507" y="1665371"/>
                <a:ext cx="184520" cy="18452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grpSp>
        <p:grpSp>
          <p:nvGrpSpPr>
            <p:cNvPr id="57" name="Group 56"/>
            <p:cNvGrpSpPr/>
            <p:nvPr/>
          </p:nvGrpSpPr>
          <p:grpSpPr>
            <a:xfrm>
              <a:off x="6371318" y="1399381"/>
              <a:ext cx="758480" cy="184666"/>
              <a:chOff x="6328507" y="1391232"/>
              <a:chExt cx="758480" cy="184666"/>
            </a:xfrm>
          </p:grpSpPr>
          <p:sp>
            <p:nvSpPr>
              <p:cNvPr id="49" name="TextBox 48"/>
              <p:cNvSpPr txBox="1"/>
              <p:nvPr/>
            </p:nvSpPr>
            <p:spPr>
              <a:xfrm>
                <a:off x="6586272" y="1391232"/>
                <a:ext cx="500715" cy="184666"/>
              </a:xfrm>
              <a:prstGeom prst="rect">
                <a:avLst/>
              </a:prstGeom>
              <a:noFill/>
            </p:spPr>
            <p:txBody>
              <a:bodyPr wrap="none" lIns="0" tIns="0" rIns="0" bIns="0" rtlCol="0">
                <a:spAutoFit/>
              </a:bodyPr>
              <a:lstStyle/>
              <a:p>
                <a:pPr algn="ctr"/>
                <a:r>
                  <a:rPr lang="en-US" sz="1200" b="1" dirty="0">
                    <a:latin typeface="Garamond" panose="02020404030301010803" pitchFamily="18" charset="0"/>
                  </a:rPr>
                  <a:t>Catalog</a:t>
                </a:r>
              </a:p>
            </p:txBody>
          </p:sp>
          <p:sp>
            <p:nvSpPr>
              <p:cNvPr id="52" name="Oval 51"/>
              <p:cNvSpPr/>
              <p:nvPr/>
            </p:nvSpPr>
            <p:spPr>
              <a:xfrm>
                <a:off x="6328507" y="1391305"/>
                <a:ext cx="184520" cy="1845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grpSp>
        <p:grpSp>
          <p:nvGrpSpPr>
            <p:cNvPr id="56" name="Group 55"/>
            <p:cNvGrpSpPr/>
            <p:nvPr/>
          </p:nvGrpSpPr>
          <p:grpSpPr>
            <a:xfrm>
              <a:off x="6362994" y="1116962"/>
              <a:ext cx="804025" cy="201168"/>
              <a:chOff x="6320183" y="1116962"/>
              <a:chExt cx="804025" cy="201168"/>
            </a:xfrm>
          </p:grpSpPr>
          <p:sp>
            <p:nvSpPr>
              <p:cNvPr id="48" name="TextBox 47"/>
              <p:cNvSpPr txBox="1"/>
              <p:nvPr/>
            </p:nvSpPr>
            <p:spPr>
              <a:xfrm>
                <a:off x="6588805" y="1125213"/>
                <a:ext cx="535403" cy="184666"/>
              </a:xfrm>
              <a:prstGeom prst="rect">
                <a:avLst/>
              </a:prstGeom>
              <a:noFill/>
            </p:spPr>
            <p:txBody>
              <a:bodyPr wrap="none" lIns="0" tIns="0" rIns="0" bIns="0" rtlCol="0">
                <a:spAutoFit/>
              </a:bodyPr>
              <a:lstStyle/>
              <a:p>
                <a:pPr algn="ctr"/>
                <a:r>
                  <a:rPr lang="en-US" sz="1200" b="1" dirty="0">
                    <a:latin typeface="Garamond" panose="02020404030301010803" pitchFamily="18" charset="0"/>
                  </a:rPr>
                  <a:t>Pipeline</a:t>
                </a:r>
              </a:p>
            </p:txBody>
          </p:sp>
          <p:sp>
            <p:nvSpPr>
              <p:cNvPr id="53" name="Diamond 52"/>
              <p:cNvSpPr>
                <a:spLocks noChangeAspect="1"/>
              </p:cNvSpPr>
              <p:nvPr/>
            </p:nvSpPr>
            <p:spPr>
              <a:xfrm>
                <a:off x="6320183" y="1116962"/>
                <a:ext cx="201168" cy="20116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grpSp>
        <p:sp>
          <p:nvSpPr>
            <p:cNvPr id="64" name="TextBox 63"/>
            <p:cNvSpPr txBox="1"/>
            <p:nvPr/>
          </p:nvSpPr>
          <p:spPr>
            <a:xfrm>
              <a:off x="6167460" y="3915933"/>
              <a:ext cx="1283239" cy="260418"/>
            </a:xfrm>
            <a:prstGeom prst="rect">
              <a:avLst/>
            </a:prstGeom>
            <a:solidFill>
              <a:schemeClr val="tx1"/>
            </a:solidFill>
          </p:spPr>
          <p:txBody>
            <a:bodyPr wrap="square" lIns="0" tIns="0" rIns="0" bIns="0" rtlCol="0" anchor="ctr">
              <a:noAutofit/>
            </a:bodyPr>
            <a:lstStyle/>
            <a:p>
              <a:pPr algn="ctr"/>
              <a:r>
                <a:rPr lang="en-US" sz="1200" b="1" dirty="0">
                  <a:solidFill>
                    <a:schemeClr val="bg1"/>
                  </a:solidFill>
                  <a:latin typeface="Garamond" panose="02020404030301010803" pitchFamily="18" charset="0"/>
                </a:rPr>
                <a:t>Legend</a:t>
              </a:r>
            </a:p>
          </p:txBody>
        </p:sp>
        <p:cxnSp>
          <p:nvCxnSpPr>
            <p:cNvPr id="65" name="Straight Connector 64"/>
            <p:cNvCxnSpPr/>
            <p:nvPr/>
          </p:nvCxnSpPr>
          <p:spPr>
            <a:xfrm>
              <a:off x="6324228" y="2275632"/>
              <a:ext cx="969722" cy="0"/>
            </a:xfrm>
            <a:prstGeom prst="line">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28598" y="3512459"/>
              <a:ext cx="424082" cy="194670"/>
            </a:xfrm>
            <a:prstGeom prst="rect">
              <a:avLst/>
            </a:prstGeom>
            <a:solidFill>
              <a:srgbClr val="FFFFFF">
                <a:alpha val="60000"/>
              </a:srgbClr>
            </a:solidFill>
          </p:spPr>
          <p:txBody>
            <a:bodyPr wrap="none" lIns="9144" tIns="9144" rIns="9144" bIns="9144" rtlCol="0" anchor="ctr">
              <a:spAutoFit/>
            </a:bodyPr>
            <a:lstStyle/>
            <a:p>
              <a:r>
                <a:rPr lang="en-US" sz="1200" b="1" dirty="0">
                  <a:latin typeface="Garamond" panose="02020404030301010803" pitchFamily="18" charset="0"/>
                </a:rPr>
                <a:t>CRM</a:t>
              </a:r>
            </a:p>
          </p:txBody>
        </p:sp>
        <p:sp>
          <p:nvSpPr>
            <p:cNvPr id="71" name="Oval 70"/>
            <p:cNvSpPr/>
            <p:nvPr/>
          </p:nvSpPr>
          <p:spPr>
            <a:xfrm>
              <a:off x="4913196" y="3517534"/>
              <a:ext cx="184520" cy="1845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sp>
          <p:nvSpPr>
            <p:cNvPr id="72" name="TextBox 71"/>
            <p:cNvSpPr txBox="1"/>
            <p:nvPr/>
          </p:nvSpPr>
          <p:spPr>
            <a:xfrm>
              <a:off x="1740434" y="1476591"/>
              <a:ext cx="925215" cy="194670"/>
            </a:xfrm>
            <a:prstGeom prst="rect">
              <a:avLst/>
            </a:prstGeom>
            <a:solidFill>
              <a:srgbClr val="FFFFFF">
                <a:alpha val="60000"/>
              </a:srgbClr>
            </a:solidFill>
          </p:spPr>
          <p:txBody>
            <a:bodyPr wrap="square" lIns="9144" tIns="9144" rIns="9144" bIns="9144" rtlCol="0" anchor="ctr">
              <a:spAutoFit/>
            </a:bodyPr>
            <a:lstStyle/>
            <a:p>
              <a:r>
                <a:rPr lang="en-US" sz="1200" b="1" dirty="0">
                  <a:latin typeface="Garamond" panose="02020404030301010803" pitchFamily="18" charset="0"/>
                </a:rPr>
                <a:t>Mobile App</a:t>
              </a:r>
            </a:p>
          </p:txBody>
        </p:sp>
        <p:sp>
          <p:nvSpPr>
            <p:cNvPr id="73" name="Oval 72"/>
            <p:cNvSpPr/>
            <p:nvPr/>
          </p:nvSpPr>
          <p:spPr>
            <a:xfrm>
              <a:off x="1425842" y="1439037"/>
              <a:ext cx="290020" cy="29002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sp>
          <p:nvSpPr>
            <p:cNvPr id="74" name="TextBox 73"/>
            <p:cNvSpPr txBox="1"/>
            <p:nvPr/>
          </p:nvSpPr>
          <p:spPr>
            <a:xfrm>
              <a:off x="4994360" y="1440689"/>
              <a:ext cx="909492" cy="194670"/>
            </a:xfrm>
            <a:prstGeom prst="rect">
              <a:avLst/>
            </a:prstGeom>
            <a:solidFill>
              <a:srgbClr val="FFFFFF">
                <a:alpha val="60000"/>
              </a:srgbClr>
            </a:solidFill>
          </p:spPr>
          <p:txBody>
            <a:bodyPr wrap="none" lIns="9144" tIns="9144" rIns="9144" bIns="9144" rtlCol="0" anchor="ctr">
              <a:spAutoFit/>
            </a:bodyPr>
            <a:lstStyle/>
            <a:p>
              <a:r>
                <a:rPr lang="en-US" sz="1200" b="1" dirty="0">
                  <a:latin typeface="Garamond" panose="02020404030301010803" pitchFamily="18" charset="0"/>
                </a:rPr>
                <a:t>Community</a:t>
              </a:r>
            </a:p>
          </p:txBody>
        </p:sp>
        <p:sp>
          <p:nvSpPr>
            <p:cNvPr id="75" name="Oval 74"/>
            <p:cNvSpPr/>
            <p:nvPr/>
          </p:nvSpPr>
          <p:spPr>
            <a:xfrm>
              <a:off x="4769233" y="1439038"/>
              <a:ext cx="200553" cy="200553"/>
            </a:xfrm>
            <a:prstGeom prst="ellipse">
              <a:avLst/>
            </a:prstGeom>
            <a:solidFill>
              <a:srgbClr val="FF85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sp>
          <p:nvSpPr>
            <p:cNvPr id="76" name="TextBox 75"/>
            <p:cNvSpPr txBox="1"/>
            <p:nvPr/>
          </p:nvSpPr>
          <p:spPr>
            <a:xfrm>
              <a:off x="3127825" y="1755250"/>
              <a:ext cx="509964" cy="196567"/>
            </a:xfrm>
            <a:prstGeom prst="rect">
              <a:avLst/>
            </a:prstGeom>
            <a:solidFill>
              <a:srgbClr val="FFFFFF">
                <a:alpha val="60000"/>
              </a:srgbClr>
            </a:solidFill>
          </p:spPr>
          <p:txBody>
            <a:bodyPr wrap="square" lIns="9144" tIns="9144" rIns="9144" bIns="9144" rtlCol="0" anchor="ctr">
              <a:spAutoFit/>
            </a:bodyPr>
            <a:lstStyle/>
            <a:p>
              <a:r>
                <a:rPr lang="en-US" sz="1200" b="1" dirty="0">
                  <a:latin typeface="Garamond" panose="02020404030301010803" pitchFamily="18" charset="0"/>
                </a:rPr>
                <a:t>SCM2</a:t>
              </a:r>
            </a:p>
          </p:txBody>
        </p:sp>
        <p:sp>
          <p:nvSpPr>
            <p:cNvPr id="77" name="Diamond 76"/>
            <p:cNvSpPr/>
            <p:nvPr/>
          </p:nvSpPr>
          <p:spPr>
            <a:xfrm>
              <a:off x="2841457" y="1729057"/>
              <a:ext cx="262718" cy="262718"/>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sp>
          <p:nvSpPr>
            <p:cNvPr id="78" name="TextBox 77"/>
            <p:cNvSpPr txBox="1"/>
            <p:nvPr/>
          </p:nvSpPr>
          <p:spPr>
            <a:xfrm>
              <a:off x="1812335" y="3484278"/>
              <a:ext cx="460716" cy="194670"/>
            </a:xfrm>
            <a:prstGeom prst="rect">
              <a:avLst/>
            </a:prstGeom>
            <a:solidFill>
              <a:srgbClr val="FFFFFF">
                <a:alpha val="60000"/>
              </a:srgbClr>
            </a:solidFill>
          </p:spPr>
          <p:txBody>
            <a:bodyPr wrap="none" lIns="9144" tIns="9144" rIns="9144" bIns="9144" rtlCol="0" anchor="ctr">
              <a:spAutoFit/>
            </a:bodyPr>
            <a:lstStyle/>
            <a:p>
              <a:r>
                <a:rPr lang="en-US" sz="1200" b="1" dirty="0">
                  <a:latin typeface="Garamond" panose="02020404030301010803" pitchFamily="18" charset="0"/>
                </a:rPr>
                <a:t>SCM1</a:t>
              </a:r>
            </a:p>
          </p:txBody>
        </p:sp>
        <p:sp>
          <p:nvSpPr>
            <p:cNvPr id="79" name="Isosceles Triangle 78"/>
            <p:cNvSpPr/>
            <p:nvPr/>
          </p:nvSpPr>
          <p:spPr>
            <a:xfrm>
              <a:off x="1418783" y="3394061"/>
              <a:ext cx="375104" cy="37510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sp>
          <p:nvSpPr>
            <p:cNvPr id="80" name="TextBox 79"/>
            <p:cNvSpPr txBox="1"/>
            <p:nvPr/>
          </p:nvSpPr>
          <p:spPr>
            <a:xfrm>
              <a:off x="3943020" y="2756344"/>
              <a:ext cx="749398" cy="194670"/>
            </a:xfrm>
            <a:prstGeom prst="rect">
              <a:avLst/>
            </a:prstGeom>
            <a:solidFill>
              <a:srgbClr val="FFFFFF">
                <a:alpha val="60000"/>
              </a:srgbClr>
            </a:solidFill>
          </p:spPr>
          <p:txBody>
            <a:bodyPr wrap="none" lIns="9144" tIns="9144" rIns="9144" bIns="9144" rtlCol="0" anchor="ctr">
              <a:spAutoFit/>
            </a:bodyPr>
            <a:lstStyle/>
            <a:p>
              <a:r>
                <a:rPr lang="en-US" sz="1200" b="1" dirty="0">
                  <a:latin typeface="Garamond" panose="02020404030301010803" pitchFamily="18" charset="0"/>
                </a:rPr>
                <a:t>www.com</a:t>
              </a:r>
            </a:p>
          </p:txBody>
        </p:sp>
        <p:sp>
          <p:nvSpPr>
            <p:cNvPr id="81" name="Oval 80"/>
            <p:cNvSpPr/>
            <p:nvPr/>
          </p:nvSpPr>
          <p:spPr>
            <a:xfrm>
              <a:off x="3560755" y="2689433"/>
              <a:ext cx="328492" cy="32849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100" b="1">
                <a:solidFill>
                  <a:schemeClr val="tx1"/>
                </a:solidFill>
                <a:latin typeface="Garamond" panose="02020404030301010803" pitchFamily="18" charset="0"/>
              </a:endParaRPr>
            </a:p>
          </p:txBody>
        </p:sp>
      </p:grpSp>
      <p:pic>
        <p:nvPicPr>
          <p:cNvPr id="25" name="Picture 24"/>
          <p:cNvPicPr>
            <a:picLocks noChangeAspect="1"/>
          </p:cNvPicPr>
          <p:nvPr/>
        </p:nvPicPr>
        <p:blipFill>
          <a:blip r:embed="rId2"/>
          <a:stretch>
            <a:fillRect/>
          </a:stretch>
        </p:blipFill>
        <p:spPr>
          <a:xfrm>
            <a:off x="8138160" y="45720"/>
            <a:ext cx="914400" cy="569121"/>
          </a:xfrm>
          <a:prstGeom prst="rect">
            <a:avLst/>
          </a:prstGeom>
        </p:spPr>
      </p:pic>
    </p:spTree>
    <p:extLst>
      <p:ext uri="{BB962C8B-B14F-4D97-AF65-F5344CB8AC3E}">
        <p14:creationId xmlns:p14="http://schemas.microsoft.com/office/powerpoint/2010/main" val="100606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Business-Aligned Portfolio</a:t>
            </a:r>
            <a:br>
              <a:rPr lang="en-US" dirty="0"/>
            </a:br>
            <a:r>
              <a:rPr lang="en-US" sz="1600" i="1" dirty="0">
                <a:solidFill>
                  <a:srgbClr val="F26724"/>
                </a:solidFill>
              </a:rPr>
              <a:t>How do you align IT spending and investments with business priorities?</a:t>
            </a:r>
            <a:endParaRPr lang="en-US" dirty="0"/>
          </a:p>
        </p:txBody>
      </p:sp>
      <p:sp>
        <p:nvSpPr>
          <p:cNvPr id="3" name="Text Placeholder 2"/>
          <p:cNvSpPr>
            <a:spLocks noGrp="1"/>
          </p:cNvSpPr>
          <p:nvPr>
            <p:ph type="body" sz="quarter" idx="10"/>
          </p:nvPr>
        </p:nvSpPr>
        <p:spPr>
          <a:xfrm>
            <a:off x="457202" y="914400"/>
            <a:ext cx="3572106" cy="3714750"/>
          </a:xfrm>
        </p:spPr>
        <p:txBody>
          <a:bodyPr>
            <a:normAutofit/>
          </a:bodyPr>
          <a:lstStyle/>
          <a:p>
            <a:pPr>
              <a:spcBef>
                <a:spcPts val="600"/>
              </a:spcBef>
              <a:spcAft>
                <a:spcPts val="1000"/>
              </a:spcAft>
            </a:pPr>
            <a:r>
              <a:rPr lang="en-US" dirty="0"/>
              <a:t>TIME vs. Project Purpose reveals investment portfolio alignment</a:t>
            </a:r>
          </a:p>
          <a:p>
            <a:pPr>
              <a:spcBef>
                <a:spcPts val="600"/>
              </a:spcBef>
              <a:spcAft>
                <a:spcPts val="1000"/>
              </a:spcAft>
            </a:pPr>
            <a:r>
              <a:rPr lang="en-US" dirty="0"/>
              <a:t>Leverage TIME or similar model for apps and services</a:t>
            </a:r>
          </a:p>
          <a:p>
            <a:pPr>
              <a:spcBef>
                <a:spcPts val="600"/>
              </a:spcBef>
              <a:spcAft>
                <a:spcPts val="1000"/>
              </a:spcAft>
            </a:pPr>
            <a:r>
              <a:rPr lang="en-US" dirty="0"/>
              <a:t>Classify projects by outcome (e.g., New, Enhance, Maintain, Replace)</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433356" y="912177"/>
            <a:ext cx="4253447" cy="3765713"/>
          </a:xfrm>
          <a:prstGeom prst="rect">
            <a:avLst/>
          </a:prstGeom>
          <a:noFill/>
          <a:ln>
            <a:noFill/>
          </a:ln>
        </p:spPr>
      </p:pic>
      <p:pic>
        <p:nvPicPr>
          <p:cNvPr id="5" name="Picture 4"/>
          <p:cNvPicPr>
            <a:picLocks noChangeAspect="1"/>
          </p:cNvPicPr>
          <p:nvPr/>
        </p:nvPicPr>
        <p:blipFill>
          <a:blip r:embed="rId3"/>
          <a:stretch>
            <a:fillRect/>
          </a:stretch>
        </p:blipFill>
        <p:spPr>
          <a:xfrm>
            <a:off x="8138160" y="45720"/>
            <a:ext cx="914400" cy="569121"/>
          </a:xfrm>
          <a:prstGeom prst="rect">
            <a:avLst/>
          </a:prstGeom>
        </p:spPr>
      </p:pic>
    </p:spTree>
    <p:extLst>
      <p:ext uri="{BB962C8B-B14F-4D97-AF65-F5344CB8AC3E}">
        <p14:creationId xmlns:p14="http://schemas.microsoft.com/office/powerpoint/2010/main" val="29135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38334" y="1129990"/>
            <a:ext cx="2148468" cy="899532"/>
          </a:xfrm>
          <a:prstGeom prst="roundRect">
            <a:avLst/>
          </a:prstGeom>
          <a:solidFill>
            <a:schemeClr val="accent3"/>
          </a:solidFill>
        </p:spPr>
        <p:txBody>
          <a:bodyPr wrap="square" rtlCol="0" anchor="ctr">
            <a:noAutofit/>
          </a:bodyPr>
          <a:lstStyle/>
          <a:p>
            <a:pPr algn="ctr"/>
            <a:r>
              <a:rPr lang="en-US" dirty="0">
                <a:solidFill>
                  <a:schemeClr val="bg1"/>
                </a:solidFill>
                <a:latin typeface="+mn-lt"/>
              </a:rPr>
              <a:t>Services</a:t>
            </a:r>
          </a:p>
        </p:txBody>
      </p:sp>
      <p:sp>
        <p:nvSpPr>
          <p:cNvPr id="6" name="Right Arrow 5"/>
          <p:cNvSpPr/>
          <p:nvPr/>
        </p:nvSpPr>
        <p:spPr>
          <a:xfrm>
            <a:off x="2549912" y="1226634"/>
            <a:ext cx="4096215" cy="706244"/>
          </a:xfrm>
          <a:prstGeom prst="rightArrow">
            <a:avLst/>
          </a:prstGeom>
          <a:solidFill>
            <a:schemeClr val="accent4">
              <a:lumMod val="75000"/>
            </a:schemeClr>
          </a:solidFill>
        </p:spPr>
        <p:txBody>
          <a:bodyPr wrap="square" rtlCol="0" anchor="ctr">
            <a:noAutofit/>
          </a:bodyPr>
          <a:lstStyle/>
          <a:p>
            <a:pPr algn="ctr"/>
            <a:r>
              <a:rPr lang="en-US" sz="1400" dirty="0">
                <a:solidFill>
                  <a:schemeClr val="bg1"/>
                </a:solidFill>
                <a:latin typeface="+mn-lt"/>
              </a:rPr>
              <a:t>…shifting focus to…</a:t>
            </a:r>
          </a:p>
        </p:txBody>
      </p:sp>
      <p:sp>
        <p:nvSpPr>
          <p:cNvPr id="2" name="Title 1"/>
          <p:cNvSpPr>
            <a:spLocks noGrp="1"/>
          </p:cNvSpPr>
          <p:nvPr>
            <p:ph type="title"/>
          </p:nvPr>
        </p:nvSpPr>
        <p:spPr/>
        <p:txBody>
          <a:bodyPr/>
          <a:lstStyle/>
          <a:p>
            <a:r>
              <a:rPr lang="en-US" dirty="0"/>
              <a:t>Investing in Innovation</a:t>
            </a:r>
            <a:br>
              <a:rPr lang="en-US" dirty="0"/>
            </a:br>
            <a:r>
              <a:rPr lang="en-US" sz="1600" dirty="0">
                <a:solidFill>
                  <a:schemeClr val="accent4"/>
                </a:solidFill>
              </a:rPr>
              <a:t>How do you get more value from your innovation investments?</a:t>
            </a:r>
            <a:endParaRPr lang="en-US" dirty="0">
              <a:solidFill>
                <a:schemeClr val="accent4"/>
              </a:solidFill>
            </a:endParaRPr>
          </a:p>
        </p:txBody>
      </p:sp>
      <p:sp>
        <p:nvSpPr>
          <p:cNvPr id="4" name="Rounded Rectangle 3"/>
          <p:cNvSpPr/>
          <p:nvPr/>
        </p:nvSpPr>
        <p:spPr>
          <a:xfrm>
            <a:off x="535259" y="1129990"/>
            <a:ext cx="2148468" cy="899532"/>
          </a:xfrm>
          <a:prstGeom prst="roundRect">
            <a:avLst/>
          </a:prstGeom>
          <a:solidFill>
            <a:schemeClr val="accent5">
              <a:lumMod val="75000"/>
            </a:schemeClr>
          </a:solidFill>
        </p:spPr>
        <p:txBody>
          <a:bodyPr wrap="square" rtlCol="0" anchor="ctr">
            <a:noAutofit/>
          </a:bodyPr>
          <a:lstStyle/>
          <a:p>
            <a:pPr algn="ctr"/>
            <a:r>
              <a:rPr lang="en-US" dirty="0">
                <a:solidFill>
                  <a:schemeClr val="bg1"/>
                </a:solidFill>
                <a:latin typeface="+mn-lt"/>
              </a:rPr>
              <a:t>Projects</a:t>
            </a:r>
          </a:p>
        </p:txBody>
      </p:sp>
      <p:sp>
        <p:nvSpPr>
          <p:cNvPr id="7" name="Text Placeholder 2"/>
          <p:cNvSpPr>
            <a:spLocks noGrp="1"/>
          </p:cNvSpPr>
          <p:nvPr>
            <p:ph type="body" sz="quarter" idx="10"/>
          </p:nvPr>
        </p:nvSpPr>
        <p:spPr>
          <a:xfrm>
            <a:off x="457202" y="2178204"/>
            <a:ext cx="3572106" cy="2450945"/>
          </a:xfrm>
        </p:spPr>
        <p:txBody>
          <a:bodyPr>
            <a:normAutofit/>
          </a:bodyPr>
          <a:lstStyle/>
          <a:p>
            <a:pPr>
              <a:spcBef>
                <a:spcPts val="600"/>
              </a:spcBef>
              <a:spcAft>
                <a:spcPts val="1000"/>
              </a:spcAft>
            </a:pPr>
            <a:r>
              <a:rPr lang="en-US" sz="1800" dirty="0"/>
              <a:t>Waterfall approach is waning in favor of agile development, which frustrates ITFM practices</a:t>
            </a:r>
          </a:p>
          <a:p>
            <a:pPr>
              <a:spcBef>
                <a:spcPts val="600"/>
              </a:spcBef>
              <a:spcAft>
                <a:spcPts val="1000"/>
              </a:spcAft>
            </a:pPr>
            <a:r>
              <a:rPr lang="en-US" sz="1800" dirty="0"/>
              <a:t>Up-front time and cost estimates are impractical, often inaccurate</a:t>
            </a:r>
          </a:p>
          <a:p>
            <a:pPr>
              <a:spcBef>
                <a:spcPts val="600"/>
              </a:spcBef>
              <a:spcAft>
                <a:spcPts val="1000"/>
              </a:spcAft>
            </a:pPr>
            <a:r>
              <a:rPr lang="en-US" sz="1800" dirty="0"/>
              <a:t>Projects are only a small part of your spending on services</a:t>
            </a:r>
          </a:p>
        </p:txBody>
      </p:sp>
      <p:sp>
        <p:nvSpPr>
          <p:cNvPr id="8" name="Text Placeholder 2"/>
          <p:cNvSpPr txBox="1">
            <a:spLocks/>
          </p:cNvSpPr>
          <p:nvPr/>
        </p:nvSpPr>
        <p:spPr>
          <a:xfrm>
            <a:off x="4564566" y="2178203"/>
            <a:ext cx="4122236" cy="2450945"/>
          </a:xfrm>
          <a:prstGeom prst="rect">
            <a:avLst/>
          </a:prstGeom>
        </p:spPr>
        <p:txBody>
          <a:bodyPr vert="horz" lIns="0" tIns="0" rIns="0" bIns="0" rtlCol="0">
            <a:normAutofit/>
          </a:bodyPr>
          <a:lstStyle>
            <a:lvl1pPr marL="274320" indent="-274320" algn="l" defTabSz="913708" rtl="0" eaLnBrk="1" latinLnBrk="0" hangingPunct="1">
              <a:spcBef>
                <a:spcPct val="20000"/>
              </a:spcBef>
              <a:buClr>
                <a:schemeClr val="accent1"/>
              </a:buClr>
              <a:buSzPct val="80000"/>
              <a:buFont typeface="Wingdings 3" panose="05040102010807070707" pitchFamily="18" charset="2"/>
              <a:buChar char=""/>
              <a:defRPr lang="en-US" sz="2100" b="0" kern="1200" dirty="0" smtClean="0">
                <a:solidFill>
                  <a:schemeClr val="tx1"/>
                </a:solidFill>
                <a:latin typeface="+mn-lt"/>
                <a:ea typeface="+mn-ea"/>
                <a:cs typeface="+mn-cs"/>
              </a:defRPr>
            </a:lvl1pPr>
            <a:lvl2pPr marL="574675" indent="-228600" algn="l" defTabSz="913708" rtl="0" eaLnBrk="1" latinLnBrk="0" hangingPunct="1">
              <a:spcBef>
                <a:spcPct val="20000"/>
              </a:spcBef>
              <a:buClrTx/>
              <a:buFont typeface="Wingdings" panose="05000000000000000000" pitchFamily="2" charset="2"/>
              <a:buChar char="§"/>
              <a:defRPr lang="en-US" sz="1800" b="0" kern="1200" dirty="0" smtClean="0">
                <a:solidFill>
                  <a:schemeClr val="tx1"/>
                </a:solidFill>
                <a:latin typeface="+mn-lt"/>
                <a:ea typeface="+mn-ea"/>
                <a:cs typeface="+mn-cs"/>
              </a:defRPr>
            </a:lvl2pPr>
            <a:lvl3pPr marL="766763" indent="-176213" algn="l" defTabSz="913708" rtl="0" eaLnBrk="1" latinLnBrk="0" hangingPunct="1">
              <a:spcBef>
                <a:spcPct val="20000"/>
              </a:spcBef>
              <a:buClrTx/>
              <a:buFont typeface="Wingdings" panose="05000000000000000000" pitchFamily="2" charset="2"/>
              <a:buChar char="§"/>
              <a:defRPr lang="en-US" sz="1500" b="0" kern="1200" dirty="0" smtClean="0">
                <a:solidFill>
                  <a:schemeClr val="tx1"/>
                </a:solidFill>
                <a:latin typeface="+mn-lt"/>
                <a:ea typeface="+mn-ea"/>
                <a:cs typeface="+mn-cs"/>
              </a:defRPr>
            </a:lvl3pPr>
            <a:lvl4pPr marL="973138" indent="-153988" algn="l" defTabSz="913708" rtl="0" eaLnBrk="1" latinLnBrk="0" hangingPunct="1">
              <a:spcBef>
                <a:spcPct val="20000"/>
              </a:spcBef>
              <a:buClrTx/>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Tx/>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fontAlgn="auto">
              <a:spcBef>
                <a:spcPts val="600"/>
              </a:spcBef>
              <a:spcAft>
                <a:spcPts val="1000"/>
              </a:spcAft>
            </a:pPr>
            <a:r>
              <a:rPr lang="en-US" sz="1800" dirty="0"/>
              <a:t>Service funding models allow stable teams (6 months to 1+ years)</a:t>
            </a:r>
          </a:p>
          <a:p>
            <a:pPr fontAlgn="auto">
              <a:spcBef>
                <a:spcPts val="600"/>
              </a:spcBef>
              <a:spcAft>
                <a:spcPts val="1000"/>
              </a:spcAft>
            </a:pPr>
            <a:r>
              <a:rPr lang="en-US" sz="1800" dirty="0"/>
              <a:t>Service orientation is better equipped for DevOps and </a:t>
            </a:r>
            <a:r>
              <a:rPr lang="en-US" sz="1800" i="1" dirty="0"/>
              <a:t>spiral-into-accuracy</a:t>
            </a:r>
            <a:r>
              <a:rPr lang="en-US" sz="1800" dirty="0"/>
              <a:t> Agile software development</a:t>
            </a:r>
          </a:p>
          <a:p>
            <a:pPr fontAlgn="auto">
              <a:spcBef>
                <a:spcPts val="600"/>
              </a:spcBef>
              <a:spcAft>
                <a:spcPts val="1000"/>
              </a:spcAft>
            </a:pPr>
            <a:r>
              <a:rPr lang="en-US" sz="1800" dirty="0"/>
              <a:t>Services connote value and support more effective portfolio management</a:t>
            </a:r>
          </a:p>
        </p:txBody>
      </p:sp>
      <p:pic>
        <p:nvPicPr>
          <p:cNvPr id="9" name="Picture 8"/>
          <p:cNvPicPr>
            <a:picLocks noChangeAspect="1"/>
          </p:cNvPicPr>
          <p:nvPr/>
        </p:nvPicPr>
        <p:blipFill>
          <a:blip r:embed="rId2"/>
          <a:stretch>
            <a:fillRect/>
          </a:stretch>
        </p:blipFill>
        <p:spPr>
          <a:xfrm>
            <a:off x="8138160" y="45720"/>
            <a:ext cx="914400" cy="569121"/>
          </a:xfrm>
          <a:prstGeom prst="rect">
            <a:avLst/>
          </a:prstGeom>
        </p:spPr>
      </p:pic>
    </p:spTree>
    <p:extLst>
      <p:ext uri="{BB962C8B-B14F-4D97-AF65-F5344CB8AC3E}">
        <p14:creationId xmlns:p14="http://schemas.microsoft.com/office/powerpoint/2010/main" val="3799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Investing in Innovation</a:t>
            </a:r>
            <a:br>
              <a:rPr lang="en-US" dirty="0"/>
            </a:br>
            <a:r>
              <a:rPr lang="en-US" sz="1800" dirty="0">
                <a:solidFill>
                  <a:schemeClr val="accent4"/>
                </a:solidFill>
              </a:rPr>
              <a:t>Protecting Program Funds</a:t>
            </a:r>
            <a:endParaRPr lang="en-US" dirty="0">
              <a:solidFill>
                <a:schemeClr val="accent4"/>
              </a:solidFill>
            </a:endParaRPr>
          </a:p>
        </p:txBody>
      </p:sp>
      <p:graphicFrame>
        <p:nvGraphicFramePr>
          <p:cNvPr id="6" name="Chart 5"/>
          <p:cNvGraphicFramePr/>
          <p:nvPr>
            <p:extLst/>
          </p:nvPr>
        </p:nvGraphicFramePr>
        <p:xfrm>
          <a:off x="88106" y="1014412"/>
          <a:ext cx="3940969" cy="349329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57264" y="4507704"/>
            <a:ext cx="2279840" cy="307777"/>
          </a:xfrm>
          <a:prstGeom prst="rect">
            <a:avLst/>
          </a:prstGeom>
          <a:noFill/>
        </p:spPr>
        <p:txBody>
          <a:bodyPr wrap="square" rtlCol="0">
            <a:spAutoFit/>
          </a:bodyPr>
          <a:lstStyle/>
          <a:p>
            <a:pPr algn="ctr"/>
            <a:r>
              <a:rPr lang="en-US" sz="1400" b="1" dirty="0">
                <a:latin typeface="Garamond" panose="02020404030301010803" pitchFamily="18" charset="0"/>
              </a:rPr>
              <a:t>Comingled Funds</a:t>
            </a:r>
          </a:p>
        </p:txBody>
      </p:sp>
      <p:grpSp>
        <p:nvGrpSpPr>
          <p:cNvPr id="5" name="Group 4"/>
          <p:cNvGrpSpPr/>
          <p:nvPr/>
        </p:nvGrpSpPr>
        <p:grpSpPr>
          <a:xfrm>
            <a:off x="3593770" y="104078"/>
            <a:ext cx="5330172" cy="4714146"/>
            <a:chOff x="3593770" y="104078"/>
            <a:chExt cx="5330172" cy="4714146"/>
          </a:xfrm>
        </p:grpSpPr>
        <p:sp>
          <p:nvSpPr>
            <p:cNvPr id="11" name="Isosceles Triangle 10"/>
            <p:cNvSpPr/>
            <p:nvPr/>
          </p:nvSpPr>
          <p:spPr>
            <a:xfrm rot="7648326">
              <a:off x="5486564" y="1731793"/>
              <a:ext cx="514350" cy="164306"/>
            </a:xfrm>
            <a:prstGeom prst="triangle">
              <a:avLst/>
            </a:prstGeom>
            <a:solidFill>
              <a:schemeClr val="tx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4029075" y="895491"/>
              <a:ext cx="0" cy="3922733"/>
            </a:xfrm>
            <a:prstGeom prst="line">
              <a:avLst/>
            </a:prstGeom>
            <a:ln>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93770" y="2582571"/>
              <a:ext cx="865943" cy="400110"/>
            </a:xfrm>
            <a:prstGeom prst="rect">
              <a:avLst/>
            </a:prstGeom>
            <a:solidFill>
              <a:srgbClr val="FFFFFF"/>
            </a:solidFill>
          </p:spPr>
          <p:txBody>
            <a:bodyPr wrap="none" rtlCol="0">
              <a:spAutoFit/>
            </a:bodyPr>
            <a:lstStyle/>
            <a:p>
              <a:pPr algn="ctr"/>
              <a:r>
                <a:rPr lang="en-US" sz="2000" b="1" i="1" dirty="0">
                  <a:latin typeface="Garamond" panose="02020404030301010803" pitchFamily="18" charset="0"/>
                </a:rPr>
                <a:t>versus</a:t>
              </a:r>
            </a:p>
          </p:txBody>
        </p:sp>
        <p:sp>
          <p:nvSpPr>
            <p:cNvPr id="15" name="TextBox 14"/>
            <p:cNvSpPr txBox="1"/>
            <p:nvPr/>
          </p:nvSpPr>
          <p:spPr>
            <a:xfrm>
              <a:off x="5601473" y="4507704"/>
              <a:ext cx="2874615" cy="307777"/>
            </a:xfrm>
            <a:prstGeom prst="rect">
              <a:avLst/>
            </a:prstGeom>
            <a:noFill/>
          </p:spPr>
          <p:txBody>
            <a:bodyPr wrap="square" rtlCol="0">
              <a:spAutoFit/>
            </a:bodyPr>
            <a:lstStyle/>
            <a:p>
              <a:pPr algn="ctr"/>
              <a:r>
                <a:rPr lang="en-US" sz="1400" b="1" dirty="0">
                  <a:latin typeface="Garamond" panose="02020404030301010803" pitchFamily="18" charset="0"/>
                </a:rPr>
                <a:t>Run/Grow/Transform IT Funding</a:t>
              </a:r>
            </a:p>
          </p:txBody>
        </p:sp>
        <p:graphicFrame>
          <p:nvGraphicFramePr>
            <p:cNvPr id="8" name="Chart 7"/>
            <p:cNvGraphicFramePr/>
            <p:nvPr>
              <p:extLst>
                <p:ext uri="{D42A27DB-BD31-4B8C-83A1-F6EECF244321}">
                  <p14:modId xmlns:p14="http://schemas.microsoft.com/office/powerpoint/2010/main" val="3671871213"/>
                </p:ext>
              </p:extLst>
            </p:nvPr>
          </p:nvGraphicFramePr>
          <p:xfrm>
            <a:off x="3746810" y="104078"/>
            <a:ext cx="2423532" cy="2182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61168213"/>
                </p:ext>
              </p:extLst>
            </p:nvPr>
          </p:nvGraphicFramePr>
          <p:xfrm>
            <a:off x="5170836" y="1193006"/>
            <a:ext cx="3753106" cy="356790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5521474" y="369583"/>
              <a:ext cx="1721946" cy="477054"/>
            </a:xfrm>
            <a:prstGeom prst="rect">
              <a:avLst/>
            </a:prstGeom>
          </p:spPr>
          <p:txBody>
            <a:bodyPr wrap="none">
              <a:spAutoFit/>
            </a:bodyPr>
            <a:lstStyle/>
            <a:p>
              <a:r>
                <a:rPr lang="en-US" sz="1400" b="1" dirty="0">
                  <a:latin typeface="Garamond" panose="02020404030301010803" pitchFamily="18" charset="0"/>
                </a:rPr>
                <a:t>Innovation Program</a:t>
              </a:r>
            </a:p>
            <a:p>
              <a:r>
                <a:rPr lang="en-US" sz="1100" b="1" dirty="0">
                  <a:latin typeface="Garamond" panose="02020404030301010803" pitchFamily="18" charset="0"/>
                </a:rPr>
                <a:t>  (by Business Capability)</a:t>
              </a:r>
              <a:endParaRPr lang="en-US" sz="1100" b="1" dirty="0"/>
            </a:p>
          </p:txBody>
        </p:sp>
        <p:sp>
          <p:nvSpPr>
            <p:cNvPr id="3" name="TextBox 2"/>
            <p:cNvSpPr txBox="1"/>
            <p:nvPr/>
          </p:nvSpPr>
          <p:spPr>
            <a:xfrm>
              <a:off x="4117740" y="2966227"/>
              <a:ext cx="1398394" cy="1615827"/>
            </a:xfrm>
            <a:prstGeom prst="rect">
              <a:avLst/>
            </a:prstGeom>
            <a:noFill/>
          </p:spPr>
          <p:txBody>
            <a:bodyPr wrap="square" lIns="45720" rIns="45720" rtlCol="0">
              <a:spAutoFit/>
            </a:bodyPr>
            <a:lstStyle/>
            <a:p>
              <a:r>
                <a:rPr lang="en-US" sz="1100" dirty="0">
                  <a:latin typeface="Garamond" panose="02020404030301010803" pitchFamily="18" charset="0"/>
                </a:rPr>
                <a:t>In this model, the innovation fund that covers both IT and non-IT resources is set aside. As new services or enhancements are introduced, they roll into the standard funding model.</a:t>
              </a:r>
            </a:p>
          </p:txBody>
        </p:sp>
      </p:grpSp>
      <p:pic>
        <p:nvPicPr>
          <p:cNvPr id="17" name="Picture 16"/>
          <p:cNvPicPr>
            <a:picLocks noChangeAspect="1"/>
          </p:cNvPicPr>
          <p:nvPr/>
        </p:nvPicPr>
        <p:blipFill>
          <a:blip r:embed="rId5"/>
          <a:stretch>
            <a:fillRect/>
          </a:stretch>
        </p:blipFill>
        <p:spPr>
          <a:xfrm>
            <a:off x="8138160" y="45720"/>
            <a:ext cx="914400" cy="569121"/>
          </a:xfrm>
          <a:prstGeom prst="rect">
            <a:avLst/>
          </a:prstGeom>
        </p:spPr>
      </p:pic>
    </p:spTree>
    <p:extLst>
      <p:ext uri="{BB962C8B-B14F-4D97-AF65-F5344CB8AC3E}">
        <p14:creationId xmlns:p14="http://schemas.microsoft.com/office/powerpoint/2010/main" val="22838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Agility</a:t>
            </a:r>
            <a:br>
              <a:rPr lang="en-US" dirty="0"/>
            </a:br>
            <a:r>
              <a:rPr lang="en-US" sz="1600" i="1" dirty="0">
                <a:solidFill>
                  <a:schemeClr val="accent4"/>
                </a:solidFill>
              </a:rPr>
              <a:t>How do you improve speed-to-market and responsiveness to new demands?</a:t>
            </a:r>
            <a:endParaRPr lang="en-US" i="1" dirty="0">
              <a:solidFill>
                <a:schemeClr val="accent4"/>
              </a:solidFill>
            </a:endParaRPr>
          </a:p>
        </p:txBody>
      </p:sp>
      <p:grpSp>
        <p:nvGrpSpPr>
          <p:cNvPr id="11" name="Group 10"/>
          <p:cNvGrpSpPr/>
          <p:nvPr/>
        </p:nvGrpSpPr>
        <p:grpSpPr>
          <a:xfrm>
            <a:off x="0" y="773150"/>
            <a:ext cx="9144000" cy="2111297"/>
            <a:chOff x="0" y="773150"/>
            <a:chExt cx="9144000" cy="2111297"/>
          </a:xfrm>
        </p:grpSpPr>
        <p:sp>
          <p:nvSpPr>
            <p:cNvPr id="5" name="Rectangle 4"/>
            <p:cNvSpPr/>
            <p:nvPr/>
          </p:nvSpPr>
          <p:spPr>
            <a:xfrm>
              <a:off x="0" y="773150"/>
              <a:ext cx="9144000" cy="2111297"/>
            </a:xfrm>
            <a:prstGeom prst="rect">
              <a:avLst/>
            </a:prstGeom>
            <a:solidFill>
              <a:schemeClr val="accent3"/>
            </a:solidFill>
          </p:spPr>
          <p:txBody>
            <a:bodyPr wrap="square" rtlCol="0" anchor="ctr">
              <a:noAutofit/>
            </a:bodyPr>
            <a:lstStyle/>
            <a:p>
              <a:pPr algn="ctr"/>
              <a:endParaRPr lang="en-US" dirty="0" err="1">
                <a:solidFill>
                  <a:schemeClr val="bg1"/>
                </a:solidFill>
                <a:latin typeface="+mn-lt"/>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38" y="908295"/>
              <a:ext cx="4389862" cy="1841006"/>
            </a:xfrm>
            <a:prstGeom prst="rect">
              <a:avLst/>
            </a:prstGeom>
            <a:noFill/>
            <a:ln>
              <a:noFill/>
            </a:ln>
          </p:spPr>
        </p:pic>
        <p:sp>
          <p:nvSpPr>
            <p:cNvPr id="8" name="Text Placeholder 2"/>
            <p:cNvSpPr txBox="1">
              <a:spLocks/>
            </p:cNvSpPr>
            <p:nvPr/>
          </p:nvSpPr>
          <p:spPr>
            <a:xfrm>
              <a:off x="4572000" y="809658"/>
              <a:ext cx="4505093" cy="2023418"/>
            </a:xfrm>
            <a:prstGeom prst="rect">
              <a:avLst/>
            </a:prstGeom>
          </p:spPr>
          <p:txBody>
            <a:bodyPr anchor="ctr">
              <a:noAutofit/>
            </a:bodyPr>
            <a:lstStyle>
              <a:lvl1pPr marL="274320" indent="-274320" algn="l" defTabSz="913708" rtl="0" eaLnBrk="1" latinLnBrk="0" hangingPunct="1">
                <a:spcBef>
                  <a:spcPct val="20000"/>
                </a:spcBef>
                <a:buClr>
                  <a:schemeClr val="accent1"/>
                </a:buClr>
                <a:buSzPct val="80000"/>
                <a:buFont typeface="Wingdings 3" panose="05040102010807070707" pitchFamily="18" charset="2"/>
                <a:buChar char=""/>
                <a:defRPr lang="en-US" sz="2100" b="0" kern="1200" dirty="0" smtClean="0">
                  <a:solidFill>
                    <a:schemeClr val="tx1"/>
                  </a:solidFill>
                  <a:latin typeface="+mn-lt"/>
                  <a:ea typeface="+mn-ea"/>
                  <a:cs typeface="+mn-cs"/>
                </a:defRPr>
              </a:lvl1pPr>
              <a:lvl2pPr marL="574675" indent="-228600" algn="l" defTabSz="913708" rtl="0" eaLnBrk="1" latinLnBrk="0" hangingPunct="1">
                <a:spcBef>
                  <a:spcPct val="20000"/>
                </a:spcBef>
                <a:buClrTx/>
                <a:buFont typeface="Wingdings" panose="05000000000000000000" pitchFamily="2" charset="2"/>
                <a:buChar char="§"/>
                <a:defRPr lang="en-US" sz="1800" b="0" kern="1200" dirty="0" smtClean="0">
                  <a:solidFill>
                    <a:schemeClr val="tx1"/>
                  </a:solidFill>
                  <a:latin typeface="+mn-lt"/>
                  <a:ea typeface="+mn-ea"/>
                  <a:cs typeface="+mn-cs"/>
                </a:defRPr>
              </a:lvl2pPr>
              <a:lvl3pPr marL="766763" indent="-176213" algn="l" defTabSz="913708" rtl="0" eaLnBrk="1" latinLnBrk="0" hangingPunct="1">
                <a:spcBef>
                  <a:spcPct val="20000"/>
                </a:spcBef>
                <a:buClrTx/>
                <a:buFont typeface="Wingdings" panose="05000000000000000000" pitchFamily="2" charset="2"/>
                <a:buChar char="§"/>
                <a:defRPr lang="en-US" sz="1500" b="0" kern="1200" dirty="0" smtClean="0">
                  <a:solidFill>
                    <a:schemeClr val="tx1"/>
                  </a:solidFill>
                  <a:latin typeface="+mn-lt"/>
                  <a:ea typeface="+mn-ea"/>
                  <a:cs typeface="+mn-cs"/>
                </a:defRPr>
              </a:lvl3pPr>
              <a:lvl4pPr marL="973138" indent="-153988" algn="l" defTabSz="913708" rtl="0" eaLnBrk="1" latinLnBrk="0" hangingPunct="1">
                <a:spcBef>
                  <a:spcPct val="20000"/>
                </a:spcBef>
                <a:buClrTx/>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Tx/>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fontAlgn="auto">
                <a:spcBef>
                  <a:spcPts val="600"/>
                </a:spcBef>
                <a:spcAft>
                  <a:spcPts val="1000"/>
                </a:spcAft>
              </a:pPr>
              <a:r>
                <a:rPr lang="en-US" sz="1600" dirty="0"/>
                <a:t>Variable cost ratio is a powerful tool to create agility</a:t>
              </a:r>
            </a:p>
            <a:p>
              <a:pPr fontAlgn="auto">
                <a:spcBef>
                  <a:spcPts val="600"/>
                </a:spcBef>
                <a:spcAft>
                  <a:spcPts val="1000"/>
                </a:spcAft>
              </a:pPr>
              <a:r>
                <a:rPr lang="en-US" sz="1600" dirty="0"/>
                <a:t>Carries risk of increasing costs when volumes rise but do not fall</a:t>
              </a:r>
            </a:p>
            <a:p>
              <a:pPr fontAlgn="auto">
                <a:spcBef>
                  <a:spcPts val="600"/>
                </a:spcBef>
                <a:spcAft>
                  <a:spcPts val="1000"/>
                </a:spcAft>
              </a:pPr>
              <a:r>
                <a:rPr lang="en-US" sz="1600" dirty="0"/>
                <a:t>Variablizing costs is more possible today with advent of public cloud</a:t>
              </a:r>
            </a:p>
          </p:txBody>
        </p:sp>
      </p:grpSp>
      <p:grpSp>
        <p:nvGrpSpPr>
          <p:cNvPr id="12" name="Group 11"/>
          <p:cNvGrpSpPr/>
          <p:nvPr/>
        </p:nvGrpSpPr>
        <p:grpSpPr>
          <a:xfrm>
            <a:off x="0" y="2937818"/>
            <a:ext cx="9144000" cy="1938982"/>
            <a:chOff x="0" y="2937818"/>
            <a:chExt cx="9144000" cy="1938982"/>
          </a:xfrm>
        </p:grpSpPr>
        <p:sp>
          <p:nvSpPr>
            <p:cNvPr id="6" name="Rectangle 5"/>
            <p:cNvSpPr/>
            <p:nvPr/>
          </p:nvSpPr>
          <p:spPr>
            <a:xfrm>
              <a:off x="0" y="2937818"/>
              <a:ext cx="9144000" cy="1938982"/>
            </a:xfrm>
            <a:prstGeom prst="rect">
              <a:avLst/>
            </a:prstGeom>
            <a:solidFill>
              <a:schemeClr val="accent5">
                <a:lumMod val="60000"/>
                <a:lumOff val="40000"/>
              </a:schemeClr>
            </a:solidFill>
          </p:spPr>
          <p:txBody>
            <a:bodyPr wrap="square" rtlCol="0" anchor="ctr">
              <a:noAutofit/>
            </a:bodyPr>
            <a:lstStyle/>
            <a:p>
              <a:pPr algn="ctr"/>
              <a:endParaRPr lang="en-US" dirty="0" err="1">
                <a:solidFill>
                  <a:schemeClr val="bg1"/>
                </a:solidFill>
                <a:latin typeface="+mn-lt"/>
              </a:endParaRP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12102"/>
            <a:stretch/>
          </p:blipFill>
          <p:spPr bwMode="auto">
            <a:xfrm>
              <a:off x="5211336" y="3039895"/>
              <a:ext cx="3823844" cy="1725393"/>
            </a:xfrm>
            <a:prstGeom prst="rect">
              <a:avLst/>
            </a:prstGeom>
            <a:noFill/>
            <a:ln>
              <a:noFill/>
            </a:ln>
            <a:extLst>
              <a:ext uri="{53640926-AAD7-44D8-BBD7-CCE9431645EC}">
                <a14:shadowObscured xmlns:a14="http://schemas.microsoft.com/office/drawing/2010/main"/>
              </a:ext>
            </a:extLst>
          </p:spPr>
        </p:pic>
        <p:sp>
          <p:nvSpPr>
            <p:cNvPr id="9" name="Text Placeholder 2"/>
            <p:cNvSpPr txBox="1">
              <a:spLocks/>
            </p:cNvSpPr>
            <p:nvPr/>
          </p:nvSpPr>
          <p:spPr>
            <a:xfrm>
              <a:off x="66907" y="2937818"/>
              <a:ext cx="5077522" cy="1938982"/>
            </a:xfrm>
            <a:prstGeom prst="rect">
              <a:avLst/>
            </a:prstGeom>
          </p:spPr>
          <p:txBody>
            <a:bodyPr anchor="ctr">
              <a:normAutofit/>
            </a:bodyPr>
            <a:lstStyle>
              <a:lvl1pPr marL="274320" indent="-274320" algn="l" defTabSz="913708" rtl="0" eaLnBrk="1" latinLnBrk="0" hangingPunct="1">
                <a:spcBef>
                  <a:spcPct val="20000"/>
                </a:spcBef>
                <a:buClr>
                  <a:schemeClr val="accent1"/>
                </a:buClr>
                <a:buSzPct val="80000"/>
                <a:buFont typeface="Wingdings 3" panose="05040102010807070707" pitchFamily="18" charset="2"/>
                <a:buChar char=""/>
                <a:defRPr lang="en-US" sz="2100" b="0" kern="1200" dirty="0" smtClean="0">
                  <a:solidFill>
                    <a:schemeClr val="tx1"/>
                  </a:solidFill>
                  <a:latin typeface="+mn-lt"/>
                  <a:ea typeface="+mn-ea"/>
                  <a:cs typeface="+mn-cs"/>
                </a:defRPr>
              </a:lvl1pPr>
              <a:lvl2pPr marL="574675" indent="-228600" algn="l" defTabSz="913708" rtl="0" eaLnBrk="1" latinLnBrk="0" hangingPunct="1">
                <a:spcBef>
                  <a:spcPct val="20000"/>
                </a:spcBef>
                <a:buClrTx/>
                <a:buFont typeface="Wingdings" panose="05000000000000000000" pitchFamily="2" charset="2"/>
                <a:buChar char="§"/>
                <a:defRPr lang="en-US" sz="1800" b="0" kern="1200" dirty="0" smtClean="0">
                  <a:solidFill>
                    <a:schemeClr val="tx1"/>
                  </a:solidFill>
                  <a:latin typeface="+mn-lt"/>
                  <a:ea typeface="+mn-ea"/>
                  <a:cs typeface="+mn-cs"/>
                </a:defRPr>
              </a:lvl2pPr>
              <a:lvl3pPr marL="766763" indent="-176213" algn="l" defTabSz="913708" rtl="0" eaLnBrk="1" latinLnBrk="0" hangingPunct="1">
                <a:spcBef>
                  <a:spcPct val="20000"/>
                </a:spcBef>
                <a:buClrTx/>
                <a:buFont typeface="Wingdings" panose="05000000000000000000" pitchFamily="2" charset="2"/>
                <a:buChar char="§"/>
                <a:defRPr lang="en-US" sz="1500" b="0" kern="1200" dirty="0" smtClean="0">
                  <a:solidFill>
                    <a:schemeClr val="tx1"/>
                  </a:solidFill>
                  <a:latin typeface="+mn-lt"/>
                  <a:ea typeface="+mn-ea"/>
                  <a:cs typeface="+mn-cs"/>
                </a:defRPr>
              </a:lvl3pPr>
              <a:lvl4pPr marL="973138" indent="-153988" algn="l" defTabSz="913708" rtl="0" eaLnBrk="1" latinLnBrk="0" hangingPunct="1">
                <a:spcBef>
                  <a:spcPct val="20000"/>
                </a:spcBef>
                <a:buClrTx/>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Tx/>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fontAlgn="auto">
                <a:spcBef>
                  <a:spcPts val="600"/>
                </a:spcBef>
                <a:spcAft>
                  <a:spcPts val="1000"/>
                </a:spcAft>
                <a:buClr>
                  <a:schemeClr val="accent4"/>
                </a:buClr>
              </a:pPr>
              <a:r>
                <a:rPr lang="en-US" sz="1600" dirty="0"/>
                <a:t>Better data quality speeds decision making and improves confidence</a:t>
              </a:r>
            </a:p>
            <a:p>
              <a:pPr fontAlgn="auto">
                <a:spcBef>
                  <a:spcPts val="600"/>
                </a:spcBef>
                <a:spcAft>
                  <a:spcPts val="1000"/>
                </a:spcAft>
                <a:buClr>
                  <a:schemeClr val="accent4"/>
                </a:buClr>
              </a:pPr>
              <a:r>
                <a:rPr lang="en-US" sz="1600" dirty="0"/>
                <a:t>Strong correlation between data maturity and speed of delivery</a:t>
              </a:r>
            </a:p>
            <a:p>
              <a:pPr fontAlgn="auto">
                <a:spcBef>
                  <a:spcPts val="600"/>
                </a:spcBef>
                <a:spcAft>
                  <a:spcPts val="1000"/>
                </a:spcAft>
                <a:buClr>
                  <a:schemeClr val="accent4"/>
                </a:buClr>
              </a:pPr>
              <a:r>
                <a:rPr lang="en-US" sz="1600" dirty="0"/>
                <a:t>IT data quality is bolstered by using the TBM model</a:t>
              </a:r>
            </a:p>
          </p:txBody>
        </p:sp>
      </p:grpSp>
      <p:pic>
        <p:nvPicPr>
          <p:cNvPr id="10" name="Picture 9"/>
          <p:cNvPicPr>
            <a:picLocks noChangeAspect="1"/>
          </p:cNvPicPr>
          <p:nvPr/>
        </p:nvPicPr>
        <p:blipFill>
          <a:blip r:embed="rId4"/>
          <a:stretch>
            <a:fillRect/>
          </a:stretch>
        </p:blipFill>
        <p:spPr>
          <a:xfrm>
            <a:off x="8138160" y="45720"/>
            <a:ext cx="914400" cy="569121"/>
          </a:xfrm>
          <a:prstGeom prst="rect">
            <a:avLst/>
          </a:prstGeom>
        </p:spPr>
      </p:pic>
    </p:spTree>
    <p:extLst>
      <p:ext uri="{BB962C8B-B14F-4D97-AF65-F5344CB8AC3E}">
        <p14:creationId xmlns:p14="http://schemas.microsoft.com/office/powerpoint/2010/main" val="19778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5502" y="904031"/>
            <a:ext cx="7272997" cy="3703305"/>
            <a:chOff x="3467218" y="683002"/>
            <a:chExt cx="4420519" cy="2073218"/>
          </a:xfrm>
        </p:grpSpPr>
        <p:sp>
          <p:nvSpPr>
            <p:cNvPr id="5" name="Freeform 4"/>
            <p:cNvSpPr/>
            <p:nvPr/>
          </p:nvSpPr>
          <p:spPr>
            <a:xfrm rot="5400000">
              <a:off x="3080828" y="1300790"/>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accent4"/>
            </a:solidFill>
            <a:ln w="9525" cap="flat" cmpd="sng" algn="ctr">
              <a:noFill/>
              <a:prstDash val="solid"/>
            </a:ln>
            <a:effectLst/>
          </p:spPr>
          <p:txBody>
            <a:bodyPr vert="vert270" wrap="square" lIns="182880" tIns="45720" rIns="0" bIns="4572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rPr>
                <a:t>Cost-for-Performance</a:t>
              </a:r>
            </a:p>
            <a:p>
              <a:pPr marL="0" marR="0" lvl="0" indent="0" algn="ctr" defTabSz="456804" eaLnBrk="1" fontAlgn="auto" latinLnBrk="0" hangingPunct="1">
                <a:lnSpc>
                  <a:spcPct val="100000"/>
                </a:lnSpc>
                <a:spcBef>
                  <a:spcPts val="0"/>
                </a:spcBef>
                <a:spcAft>
                  <a:spcPts val="0"/>
                </a:spcAft>
                <a:buClrTx/>
                <a:buSzTx/>
                <a:buFontTx/>
                <a:buNone/>
                <a:tabLst/>
                <a:defRPr/>
              </a:pPr>
              <a:endParaRPr lang="en-US" sz="1600" b="1" kern="0" dirty="0">
                <a:solidFill>
                  <a:prstClr val="white"/>
                </a:solidFill>
                <a:latin typeface="Calibri"/>
              </a:endParaRPr>
            </a:p>
            <a:p>
              <a:pPr marL="173038" indent="-114300">
                <a:spcBef>
                  <a:spcPts val="600"/>
                </a:spcBef>
                <a:spcAft>
                  <a:spcPts val="600"/>
                </a:spcAft>
                <a:buFont typeface="Wingdings" panose="05000000000000000000" pitchFamily="2" charset="2"/>
                <a:buChar char="§"/>
              </a:pPr>
              <a:r>
                <a:rPr lang="en-US" sz="1050" b="1" dirty="0">
                  <a:solidFill>
                    <a:schemeClr val="bg1"/>
                  </a:solidFill>
                  <a:latin typeface="Avenir LT Std 55 Roman" panose="020B0503020203020204" pitchFamily="34" charset="0"/>
                  <a:ea typeface="Avenir Book" charset="0"/>
                  <a:cs typeface="Avenir Book" charset="0"/>
                </a:rPr>
                <a:t>Unit Costs vs. Targets (Towers)</a:t>
              </a:r>
            </a:p>
            <a:p>
              <a:pPr marL="173038" indent="-114300">
                <a:spcBef>
                  <a:spcPts val="600"/>
                </a:spcBef>
                <a:spcAft>
                  <a:spcPts val="600"/>
                </a:spcAft>
                <a:buFont typeface="Wingdings" panose="05000000000000000000" pitchFamily="2" charset="2"/>
                <a:buChar char="§"/>
              </a:pPr>
              <a:r>
                <a:rPr lang="en-US" sz="1050" b="1" dirty="0">
                  <a:solidFill>
                    <a:schemeClr val="bg1"/>
                  </a:solidFill>
                  <a:latin typeface="Avenir LT Std 55 Roman" panose="020B0503020203020204" pitchFamily="34" charset="0"/>
                  <a:ea typeface="Avenir Book" charset="0"/>
                  <a:cs typeface="Avenir Book" charset="0"/>
                </a:rPr>
                <a:t>Unit Costs vs. Targets (Services)</a:t>
              </a:r>
            </a:p>
            <a:p>
              <a:pPr marL="173038" indent="-114300">
                <a:spcBef>
                  <a:spcPts val="600"/>
                </a:spcBef>
                <a:spcAft>
                  <a:spcPts val="600"/>
                </a:spcAft>
                <a:buFont typeface="Wingdings" panose="05000000000000000000" pitchFamily="2" charset="2"/>
                <a:buChar char="§"/>
              </a:pPr>
              <a:r>
                <a:rPr lang="en-US" sz="1050" b="1" dirty="0">
                  <a:solidFill>
                    <a:schemeClr val="bg1"/>
                  </a:solidFill>
                  <a:latin typeface="Avenir LT Std 55 Roman" panose="020B0503020203020204" pitchFamily="34" charset="0"/>
                  <a:ea typeface="Avenir Book" charset="0"/>
                  <a:cs typeface="Avenir Book" charset="0"/>
                </a:rPr>
                <a:t>Performance of Services (SLAs)</a:t>
              </a:r>
            </a:p>
            <a:p>
              <a:pPr marL="173038" indent="-114300">
                <a:spcBef>
                  <a:spcPts val="600"/>
                </a:spcBef>
                <a:spcAft>
                  <a:spcPts val="600"/>
                </a:spcAft>
                <a:buFont typeface="Wingdings" panose="05000000000000000000" pitchFamily="2" charset="2"/>
                <a:buChar char="§"/>
              </a:pPr>
              <a:r>
                <a:rPr lang="en-US" sz="1050" b="1" dirty="0">
                  <a:solidFill>
                    <a:schemeClr val="bg1"/>
                  </a:solidFill>
                  <a:latin typeface="Avenir LT Std 55 Roman" panose="020B0503020203020204" pitchFamily="34" charset="0"/>
                  <a:ea typeface="Avenir Book" charset="0"/>
                  <a:cs typeface="Avenir Book" charset="0"/>
                </a:rPr>
                <a:t>Customer Satisfaction Scores</a:t>
              </a:r>
            </a:p>
          </p:txBody>
        </p:sp>
        <p:sp>
          <p:nvSpPr>
            <p:cNvPr id="6" name="Freeform 5"/>
            <p:cNvSpPr/>
            <p:nvPr/>
          </p:nvSpPr>
          <p:spPr>
            <a:xfrm rot="5400000">
              <a:off x="4197988" y="1300790"/>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accent4"/>
            </a:solidFill>
            <a:ln w="9525" cap="flat" cmpd="sng" algn="ctr">
              <a:noFill/>
              <a:prstDash val="solid"/>
            </a:ln>
            <a:effectLst/>
          </p:spPr>
          <p:txBody>
            <a:bodyPr vert="vert270" wrap="square" lIns="182880" tIns="45720" rIns="0" bIns="4572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rPr>
                <a:t>Business-</a:t>
              </a:r>
              <a:br>
                <a:rPr kumimoji="0" lang="en-US" sz="1600" b="1" i="0" u="none" strike="noStrike" kern="0" cap="none" spc="0" normalizeH="0" baseline="0" noProof="0" dirty="0">
                  <a:ln>
                    <a:noFill/>
                  </a:ln>
                  <a:solidFill>
                    <a:prstClr val="white"/>
                  </a:solidFill>
                  <a:effectLst/>
                  <a:uLnTx/>
                  <a:uFillTx/>
                  <a:latin typeface="Calibri"/>
                </a:rPr>
              </a:br>
              <a:r>
                <a:rPr kumimoji="0" lang="en-US" sz="1600" b="1" i="0" u="none" strike="noStrike" kern="0" cap="none" spc="0" normalizeH="0" baseline="0" noProof="0" dirty="0">
                  <a:ln>
                    <a:noFill/>
                  </a:ln>
                  <a:solidFill>
                    <a:prstClr val="white"/>
                  </a:solidFill>
                  <a:effectLst/>
                  <a:uLnTx/>
                  <a:uFillTx/>
                  <a:latin typeface="Calibri"/>
                </a:rPr>
                <a:t>Aligned Portfolio</a:t>
              </a:r>
            </a:p>
            <a:p>
              <a:pPr marL="0" marR="0" lvl="0" indent="0" algn="ctr" defTabSz="456804" eaLnBrk="1" fontAlgn="auto" latinLnBrk="0" hangingPunct="1">
                <a:lnSpc>
                  <a:spcPct val="100000"/>
                </a:lnSpc>
                <a:spcBef>
                  <a:spcPts val="0"/>
                </a:spcBef>
                <a:spcAft>
                  <a:spcPts val="0"/>
                </a:spcAft>
                <a:buClrTx/>
                <a:buSzTx/>
                <a:buFontTx/>
                <a:buNone/>
                <a:tabLst/>
                <a:defRPr/>
              </a:pPr>
              <a:endParaRPr lang="en-US" sz="1600" b="1" kern="0" dirty="0">
                <a:solidFill>
                  <a:prstClr val="white"/>
                </a:solidFill>
                <a:latin typeface="Calibri"/>
              </a:endParaRP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TCO by Corporate Outcomes</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TCO by Business-Facing Services</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TCO by TIME</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TCO by Vendor Category</a:t>
              </a:r>
            </a:p>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Freeform 6"/>
            <p:cNvSpPr/>
            <p:nvPr/>
          </p:nvSpPr>
          <p:spPr>
            <a:xfrm rot="5400000">
              <a:off x="5315148" y="1300790"/>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accent4"/>
            </a:solidFill>
            <a:ln w="9525" cap="flat" cmpd="sng" algn="ctr">
              <a:noFill/>
              <a:prstDash val="solid"/>
            </a:ln>
            <a:effectLst/>
          </p:spPr>
          <p:txBody>
            <a:bodyPr vert="vert270" wrap="square" lIns="182880" tIns="45720" rIns="0" bIns="4572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rPr>
                <a:t>Investment in Innovation</a:t>
              </a:r>
            </a:p>
            <a:p>
              <a:pPr marL="0" marR="0" lvl="0" indent="0" algn="ctr" defTabSz="456804" eaLnBrk="1" fontAlgn="auto" latinLnBrk="0" hangingPunct="1">
                <a:lnSpc>
                  <a:spcPct val="100000"/>
                </a:lnSpc>
                <a:spcBef>
                  <a:spcPts val="0"/>
                </a:spcBef>
                <a:spcAft>
                  <a:spcPts val="0"/>
                </a:spcAft>
                <a:buClrTx/>
                <a:buSzTx/>
                <a:buFontTx/>
                <a:buNone/>
                <a:tabLst/>
                <a:defRPr/>
              </a:pPr>
              <a:endParaRPr lang="en-US" sz="1600" b="1" kern="0" dirty="0">
                <a:solidFill>
                  <a:prstClr val="white"/>
                </a:solidFill>
                <a:latin typeface="Calibri"/>
              </a:endParaRP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Run-the-Business vs. Change-the-Business</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Investment by Value Category</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Projects On Time, On Spec and On Budget</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Economic Value Added of Investment Portfolio</a:t>
              </a:r>
            </a:p>
          </p:txBody>
        </p:sp>
        <p:sp>
          <p:nvSpPr>
            <p:cNvPr id="8" name="Freeform 7"/>
            <p:cNvSpPr/>
            <p:nvPr/>
          </p:nvSpPr>
          <p:spPr>
            <a:xfrm rot="5400000">
              <a:off x="6432307" y="1300790"/>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accent4"/>
            </a:solidFill>
            <a:ln w="9525" cap="flat" cmpd="sng" algn="ctr">
              <a:noFill/>
              <a:prstDash val="solid"/>
            </a:ln>
            <a:effectLst/>
          </p:spPr>
          <p:txBody>
            <a:bodyPr vert="vert270" wrap="square" lIns="182880" tIns="45720" rIns="0" bIns="4572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rPr>
                <a:t>Enterprise</a:t>
              </a:r>
              <a:br>
                <a:rPr kumimoji="0" lang="en-US" sz="1600" b="1" i="0" u="none" strike="noStrike" kern="0" cap="none" spc="0" normalizeH="0" baseline="0" noProof="0" dirty="0">
                  <a:ln>
                    <a:noFill/>
                  </a:ln>
                  <a:solidFill>
                    <a:prstClr val="white"/>
                  </a:solidFill>
                  <a:effectLst/>
                  <a:uLnTx/>
                  <a:uFillTx/>
                  <a:latin typeface="Calibri"/>
                </a:rPr>
              </a:br>
              <a:r>
                <a:rPr kumimoji="0" lang="en-US" sz="1600" b="1" i="0" u="none" strike="noStrike" kern="0" cap="none" spc="0" normalizeH="0" baseline="0" noProof="0" dirty="0">
                  <a:ln>
                    <a:noFill/>
                  </a:ln>
                  <a:solidFill>
                    <a:prstClr val="white"/>
                  </a:solidFill>
                  <a:effectLst/>
                  <a:uLnTx/>
                  <a:uFillTx/>
                  <a:latin typeface="Calibri"/>
                </a:rPr>
                <a:t>Agility</a:t>
              </a:r>
            </a:p>
            <a:p>
              <a:pPr marL="0" marR="0" lvl="0" indent="0" algn="ctr" defTabSz="456804" eaLnBrk="1" fontAlgn="auto" latinLnBrk="0" hangingPunct="1">
                <a:lnSpc>
                  <a:spcPct val="100000"/>
                </a:lnSpc>
                <a:spcBef>
                  <a:spcPts val="0"/>
                </a:spcBef>
                <a:spcAft>
                  <a:spcPts val="0"/>
                </a:spcAft>
                <a:buClrTx/>
                <a:buSzTx/>
                <a:buFontTx/>
                <a:buNone/>
                <a:tabLst/>
                <a:defRPr/>
              </a:pPr>
              <a:endParaRPr lang="en-US" sz="1600" b="1" kern="0" dirty="0">
                <a:solidFill>
                  <a:prstClr val="white"/>
                </a:solidFill>
                <a:latin typeface="Calibri"/>
              </a:endParaRP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IT Delivered by Cloud</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Variable Cost</a:t>
              </a:r>
              <a:br>
                <a:rPr lang="en-US" sz="1050" b="1" dirty="0">
                  <a:solidFill>
                    <a:srgbClr val="FFFFFF"/>
                  </a:solidFill>
                  <a:latin typeface="Avenir LT Std 55 Roman" panose="020B0503020203020204" pitchFamily="34" charset="0"/>
                  <a:ea typeface="Avenir Book" charset="0"/>
                  <a:cs typeface="Avenir Book" charset="0"/>
                </a:rPr>
              </a:br>
              <a:r>
                <a:rPr lang="en-US" sz="1050" b="1" dirty="0">
                  <a:solidFill>
                    <a:srgbClr val="FFFFFF"/>
                  </a:solidFill>
                  <a:latin typeface="Avenir LT Std 55 Roman" panose="020B0503020203020204" pitchFamily="34" charset="0"/>
                  <a:ea typeface="Avenir Book" charset="0"/>
                  <a:cs typeface="Avenir Book" charset="0"/>
                </a:rPr>
                <a:t>Ratio of Services</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Services Delivered via Agile</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Discretionary Project Spending</a:t>
              </a:r>
            </a:p>
            <a:p>
              <a:pPr marL="173038" lvl="0" indent="-114300">
                <a:spcBef>
                  <a:spcPts val="600"/>
                </a:spcBef>
                <a:spcAft>
                  <a:spcPts val="600"/>
                </a:spcAft>
                <a:buFont typeface="Wingdings" panose="05000000000000000000" pitchFamily="2" charset="2"/>
                <a:buChar char="§"/>
              </a:pPr>
              <a:r>
                <a:rPr lang="en-US" sz="1050" b="1" dirty="0">
                  <a:solidFill>
                    <a:srgbClr val="FFFFFF"/>
                  </a:solidFill>
                  <a:latin typeface="Avenir LT Std 55 Roman" panose="020B0503020203020204" pitchFamily="34" charset="0"/>
                  <a:ea typeface="Avenir Book" charset="0"/>
                  <a:cs typeface="Avenir Book" charset="0"/>
                </a:rPr>
                <a:t>TBM Data Quality Index</a:t>
              </a:r>
            </a:p>
          </p:txBody>
        </p:sp>
        <p:sp>
          <p:nvSpPr>
            <p:cNvPr id="9" name="Left Bracket 8"/>
            <p:cNvSpPr/>
            <p:nvPr/>
          </p:nvSpPr>
          <p:spPr>
            <a:xfrm rot="5400000">
              <a:off x="4498805" y="-266572"/>
              <a:ext cx="122017" cy="2170471"/>
            </a:xfrm>
            <a:prstGeom prst="leftBracket">
              <a:avLst>
                <a:gd name="adj" fmla="val 0"/>
              </a:avLst>
            </a:prstGeom>
            <a:noFill/>
            <a:ln w="254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4036320" y="683003"/>
              <a:ext cx="1046986" cy="155072"/>
            </a:xfrm>
            <a:prstGeom prst="rect">
              <a:avLst/>
            </a:prstGeom>
            <a:solidFill>
              <a:sysClr val="window" lastClr="FFFFFF"/>
            </a:solidFill>
          </p:spPr>
          <p:txBody>
            <a:bodyPr wrap="none" lIns="45720" tIns="0" rIns="45720" bIns="0" rtlCol="0" anchor="ctr">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a:rPr>
                <a:t>Run-the-Business</a:t>
              </a:r>
            </a:p>
          </p:txBody>
        </p:sp>
        <p:sp>
          <p:nvSpPr>
            <p:cNvPr id="11" name="Left Bracket 10"/>
            <p:cNvSpPr/>
            <p:nvPr/>
          </p:nvSpPr>
          <p:spPr>
            <a:xfrm rot="5400000">
              <a:off x="6741493" y="-266572"/>
              <a:ext cx="122017" cy="2170471"/>
            </a:xfrm>
            <a:prstGeom prst="leftBracket">
              <a:avLst>
                <a:gd name="adj" fmla="val 0"/>
              </a:avLst>
            </a:prstGeom>
            <a:noFill/>
            <a:ln w="254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6177681" y="683002"/>
              <a:ext cx="1249642" cy="155072"/>
            </a:xfrm>
            <a:prstGeom prst="rect">
              <a:avLst/>
            </a:prstGeom>
            <a:solidFill>
              <a:sysClr val="window" lastClr="FFFFFF"/>
            </a:solidFill>
          </p:spPr>
          <p:txBody>
            <a:bodyPr wrap="none" lIns="45720" tIns="0" rIns="45720" bIns="0" rtlCol="0" anchor="ctr">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libri"/>
                </a:rPr>
                <a:t>Change-the-Business</a:t>
              </a:r>
            </a:p>
          </p:txBody>
        </p:sp>
      </p:grpSp>
      <p:sp>
        <p:nvSpPr>
          <p:cNvPr id="2" name="Title 1"/>
          <p:cNvSpPr>
            <a:spLocks noGrp="1"/>
          </p:cNvSpPr>
          <p:nvPr>
            <p:ph type="title"/>
          </p:nvPr>
        </p:nvSpPr>
        <p:spPr/>
        <p:txBody>
          <a:bodyPr/>
          <a:lstStyle/>
          <a:p>
            <a:r>
              <a:rPr lang="en-US" dirty="0"/>
              <a:t>Metrics &amp; Key Performance Indicators</a:t>
            </a:r>
          </a:p>
        </p:txBody>
      </p:sp>
    </p:spTree>
    <p:extLst>
      <p:ext uri="{BB962C8B-B14F-4D97-AF65-F5344CB8AC3E}">
        <p14:creationId xmlns:p14="http://schemas.microsoft.com/office/powerpoint/2010/main" val="26036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03" b="3875"/>
          <a:stretch/>
        </p:blipFill>
        <p:spPr>
          <a:xfrm>
            <a:off x="0" y="0"/>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07" y="4674762"/>
            <a:ext cx="2196351" cy="357616"/>
          </a:xfrm>
          <a:prstGeom prst="rect">
            <a:avLst/>
          </a:prstGeom>
        </p:spPr>
      </p:pic>
      <p:sp>
        <p:nvSpPr>
          <p:cNvPr id="6" name="TextBox 5"/>
          <p:cNvSpPr txBox="1"/>
          <p:nvPr/>
        </p:nvSpPr>
        <p:spPr>
          <a:xfrm>
            <a:off x="136167" y="173675"/>
            <a:ext cx="3932913" cy="4370427"/>
          </a:xfrm>
          <a:prstGeom prst="rect">
            <a:avLst/>
          </a:prstGeom>
          <a:solidFill>
            <a:srgbClr val="FFFFFF">
              <a:alpha val="60000"/>
            </a:srgbClr>
          </a:solidFill>
        </p:spPr>
        <p:txBody>
          <a:bodyPr wrap="square" lIns="91440" tIns="91440" rIns="91440" bIns="91440" rtlCol="0">
            <a:spAutoFit/>
          </a:bodyPr>
          <a:lstStyle/>
          <a:p>
            <a:pPr marL="112713" indent="-112713"/>
            <a:r>
              <a:rPr lang="en-US" sz="1600" dirty="0"/>
              <a:t>“	Complete transparency is the goal, including the data behind the metrics, so that folks have no question whether these costs are made up based on arbitrary rules. TBM helps us tie dollars to decisions…As they see not just costs but services we provide, what drives their cost, and that their decisions and consumption actually impact the cost structure, it builds these secure, safe places to have all kinds of dialogues and move the transformation agenda forward.”</a:t>
            </a:r>
          </a:p>
          <a:p>
            <a:pPr marL="112713" indent="-112713"/>
            <a:endParaRPr lang="en-US" sz="1600" dirty="0"/>
          </a:p>
          <a:p>
            <a:pPr algn="r"/>
            <a:r>
              <a:rPr lang="fr-FR" sz="1600" b="1" dirty="0"/>
              <a:t>James LaPlaine</a:t>
            </a:r>
            <a:br>
              <a:rPr lang="fr-FR" sz="1600" b="1" dirty="0"/>
            </a:br>
            <a:r>
              <a:rPr lang="fr-FR" sz="1600" dirty="0"/>
              <a:t>Former CIO</a:t>
            </a:r>
            <a:br>
              <a:rPr lang="fr-FR" sz="1600" dirty="0"/>
            </a:br>
            <a:r>
              <a:rPr lang="fr-FR" sz="1600" dirty="0"/>
              <a:t>AOL, Inc.</a:t>
            </a:r>
          </a:p>
        </p:txBody>
      </p:sp>
    </p:spTree>
    <p:extLst>
      <p:ext uri="{BB962C8B-B14F-4D97-AF65-F5344CB8AC3E}">
        <p14:creationId xmlns:p14="http://schemas.microsoft.com/office/powerpoint/2010/main" val="10873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730"/>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07" y="4674762"/>
            <a:ext cx="2196351" cy="357616"/>
          </a:xfrm>
          <a:prstGeom prst="rect">
            <a:avLst/>
          </a:prstGeom>
        </p:spPr>
      </p:pic>
      <p:sp>
        <p:nvSpPr>
          <p:cNvPr id="4" name="TextBox 3"/>
          <p:cNvSpPr txBox="1"/>
          <p:nvPr/>
        </p:nvSpPr>
        <p:spPr>
          <a:xfrm>
            <a:off x="136167" y="173675"/>
            <a:ext cx="3932913" cy="4124206"/>
          </a:xfrm>
          <a:prstGeom prst="rect">
            <a:avLst/>
          </a:prstGeom>
          <a:solidFill>
            <a:srgbClr val="FFFFFF">
              <a:alpha val="60000"/>
            </a:srgbClr>
          </a:solidFill>
        </p:spPr>
        <p:txBody>
          <a:bodyPr wrap="square" lIns="91440" tIns="91440" rIns="91440" bIns="91440" rtlCol="0">
            <a:spAutoFit/>
          </a:bodyPr>
          <a:lstStyle/>
          <a:p>
            <a:pPr marL="112713" indent="-112713"/>
            <a:r>
              <a:rPr lang="en-US" sz="1600" dirty="0"/>
              <a:t>“	Technology Business Management — or TBM — helps companies across industries realize their full potential. The advent of digital, the Internet of Things and mainstream cloud are bringing new innovative capabilities to the forefront. TBM brings the business translation to these technological advances so you and your people can quickly decide on tradeoffs and new investments to improve competitiveness, customer engagement and the bottom line.”</a:t>
            </a:r>
          </a:p>
          <a:p>
            <a:pPr marL="112713" indent="-112713"/>
            <a:endParaRPr lang="en-US" sz="1600" dirty="0"/>
          </a:p>
          <a:p>
            <a:pPr algn="r"/>
            <a:r>
              <a:rPr lang="en-US" sz="1600" b="1" dirty="0"/>
              <a:t>Mike Brady</a:t>
            </a:r>
            <a:br>
              <a:rPr lang="en-US" sz="1600" dirty="0"/>
            </a:br>
            <a:r>
              <a:rPr lang="en-US" sz="1600" dirty="0"/>
              <a:t>Global CTO</a:t>
            </a:r>
            <a:br>
              <a:rPr lang="en-US" sz="1600" dirty="0"/>
            </a:br>
            <a:r>
              <a:rPr lang="en-US" sz="1600" dirty="0"/>
              <a:t>AIG</a:t>
            </a:r>
          </a:p>
        </p:txBody>
      </p:sp>
    </p:spTree>
    <p:extLst>
      <p:ext uri="{BB962C8B-B14F-4D97-AF65-F5344CB8AC3E}">
        <p14:creationId xmlns:p14="http://schemas.microsoft.com/office/powerpoint/2010/main" val="39405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5691"/>
          <a:stretch/>
        </p:blipFill>
        <p:spPr>
          <a:xfrm>
            <a:off x="0" y="0"/>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07" y="4674762"/>
            <a:ext cx="2196351" cy="357616"/>
          </a:xfrm>
          <a:prstGeom prst="rect">
            <a:avLst/>
          </a:prstGeom>
        </p:spPr>
      </p:pic>
      <p:sp>
        <p:nvSpPr>
          <p:cNvPr id="5" name="TextBox 4"/>
          <p:cNvSpPr txBox="1"/>
          <p:nvPr/>
        </p:nvSpPr>
        <p:spPr>
          <a:xfrm>
            <a:off x="6103434" y="4347561"/>
            <a:ext cx="2958790" cy="738664"/>
          </a:xfrm>
          <a:prstGeom prst="rect">
            <a:avLst/>
          </a:prstGeom>
          <a:noFill/>
        </p:spPr>
        <p:txBody>
          <a:bodyPr wrap="square" rtlCol="0">
            <a:spAutoFit/>
          </a:bodyPr>
          <a:lstStyle/>
          <a:p>
            <a:pPr algn="r"/>
            <a:r>
              <a:rPr lang="en-US" sz="1400" b="1" dirty="0">
                <a:solidFill>
                  <a:schemeClr val="bg1"/>
                </a:solidFill>
              </a:rPr>
              <a:t>Debra Bailey</a:t>
            </a:r>
            <a:br>
              <a:rPr lang="en-US" sz="1400" dirty="0">
                <a:solidFill>
                  <a:schemeClr val="bg1"/>
                </a:solidFill>
              </a:rPr>
            </a:br>
            <a:r>
              <a:rPr lang="en-US" sz="1400" dirty="0">
                <a:solidFill>
                  <a:schemeClr val="bg1"/>
                </a:solidFill>
              </a:rPr>
              <a:t>CIO</a:t>
            </a:r>
            <a:br>
              <a:rPr lang="en-US" sz="1400" dirty="0">
                <a:solidFill>
                  <a:schemeClr val="bg1"/>
                </a:solidFill>
              </a:rPr>
            </a:br>
            <a:r>
              <a:rPr lang="en-US" sz="1400" dirty="0">
                <a:solidFill>
                  <a:schemeClr val="bg1"/>
                </a:solidFill>
              </a:rPr>
              <a:t>Nationwide Building Society</a:t>
            </a:r>
          </a:p>
        </p:txBody>
      </p:sp>
      <p:sp>
        <p:nvSpPr>
          <p:cNvPr id="6" name="TextBox 5"/>
          <p:cNvSpPr txBox="1"/>
          <p:nvPr/>
        </p:nvSpPr>
        <p:spPr>
          <a:xfrm>
            <a:off x="197127" y="173675"/>
            <a:ext cx="4054833" cy="3631763"/>
          </a:xfrm>
          <a:prstGeom prst="rect">
            <a:avLst/>
          </a:prstGeom>
          <a:solidFill>
            <a:srgbClr val="FFFFFF">
              <a:alpha val="60000"/>
            </a:srgbClr>
          </a:solidFill>
        </p:spPr>
        <p:txBody>
          <a:bodyPr wrap="square" lIns="91440" tIns="91440" rIns="91440" bIns="91440" rtlCol="0">
            <a:spAutoFit/>
          </a:bodyPr>
          <a:lstStyle/>
          <a:p>
            <a:pPr marL="112713" indent="-112713"/>
            <a:r>
              <a:rPr lang="en-US" sz="1600" dirty="0"/>
              <a:t>“	We've used Technology Business Management to enable this transparency between IT and the business…and there is no more perception that IT is expensive or that IT is slow, because I have the fact base. It's really helped those business conversations. It's helped us build that fact base for sustainable investment decisions and actually the value case for IT.”</a:t>
            </a:r>
          </a:p>
          <a:p>
            <a:pPr marL="112713" indent="-112713"/>
            <a:endParaRPr lang="en-US" sz="1600" dirty="0"/>
          </a:p>
          <a:p>
            <a:pPr algn="r"/>
            <a:r>
              <a:rPr lang="en-US" sz="1600" b="1" dirty="0"/>
              <a:t>Debra Bailey</a:t>
            </a:r>
            <a:br>
              <a:rPr lang="en-US" sz="1600" dirty="0"/>
            </a:br>
            <a:r>
              <a:rPr lang="en-US" sz="1600" dirty="0"/>
              <a:t>CIO</a:t>
            </a:r>
            <a:br>
              <a:rPr lang="en-US" sz="1600" dirty="0"/>
            </a:br>
            <a:r>
              <a:rPr lang="en-US" sz="1600" dirty="0"/>
              <a:t>Nationwide Building Society</a:t>
            </a:r>
          </a:p>
        </p:txBody>
      </p:sp>
    </p:spTree>
    <p:extLst>
      <p:ext uri="{BB962C8B-B14F-4D97-AF65-F5344CB8AC3E}">
        <p14:creationId xmlns:p14="http://schemas.microsoft.com/office/powerpoint/2010/main" val="398058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762" r="4661" b="14892"/>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07" y="4674762"/>
            <a:ext cx="2196351" cy="357616"/>
          </a:xfrm>
          <a:prstGeom prst="rect">
            <a:avLst/>
          </a:prstGeom>
        </p:spPr>
      </p:pic>
      <p:sp>
        <p:nvSpPr>
          <p:cNvPr id="6" name="TextBox 5"/>
          <p:cNvSpPr txBox="1"/>
          <p:nvPr/>
        </p:nvSpPr>
        <p:spPr>
          <a:xfrm>
            <a:off x="273327" y="173675"/>
            <a:ext cx="3795399" cy="3385542"/>
          </a:xfrm>
          <a:prstGeom prst="rect">
            <a:avLst/>
          </a:prstGeom>
          <a:solidFill>
            <a:srgbClr val="FFFFFF">
              <a:alpha val="50196"/>
            </a:srgbClr>
          </a:solidFill>
        </p:spPr>
        <p:txBody>
          <a:bodyPr wrap="square" lIns="91440" tIns="91440" rIns="91440" bIns="91440" rtlCol="0">
            <a:spAutoFit/>
          </a:bodyPr>
          <a:lstStyle/>
          <a:p>
            <a:pPr marL="112713" indent="-112713"/>
            <a:r>
              <a:rPr lang="en-US" sz="1600" dirty="0"/>
              <a:t>“	Technology Business Management is new frontier for CIOs. We've got cloud computing and all these great things we should all be looking at, but without TBM I don't know how you are going to be able to justify moving something to the cloud unless you've got transparency on the cost of that particular application or function.”</a:t>
            </a:r>
          </a:p>
          <a:p>
            <a:pPr marL="112713" indent="-112713"/>
            <a:endParaRPr lang="en-US" sz="1600" dirty="0"/>
          </a:p>
          <a:p>
            <a:pPr algn="r"/>
            <a:r>
              <a:rPr lang="en-US" sz="1600" b="1" dirty="0"/>
              <a:t>Larry Godec</a:t>
            </a:r>
            <a:br>
              <a:rPr lang="en-US" sz="1600" dirty="0"/>
            </a:br>
            <a:r>
              <a:rPr lang="en-US" sz="1600" dirty="0"/>
              <a:t>CIO</a:t>
            </a:r>
            <a:br>
              <a:rPr lang="en-US" sz="1600" dirty="0"/>
            </a:br>
            <a:r>
              <a:rPr lang="en-US" sz="1600" dirty="0"/>
              <a:t>First American Financial</a:t>
            </a:r>
          </a:p>
        </p:txBody>
      </p:sp>
    </p:spTree>
    <p:extLst>
      <p:ext uri="{BB962C8B-B14F-4D97-AF65-F5344CB8AC3E}">
        <p14:creationId xmlns:p14="http://schemas.microsoft.com/office/powerpoint/2010/main" val="27498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7E316-6BDF-48B4-9FAB-12957AE249D6}"/>
              </a:ext>
            </a:extLst>
          </p:cNvPr>
          <p:cNvSpPr>
            <a:spLocks noGrp="1"/>
          </p:cNvSpPr>
          <p:nvPr>
            <p:ph type="title"/>
          </p:nvPr>
        </p:nvSpPr>
        <p:spPr/>
        <p:txBody>
          <a:bodyPr>
            <a:normAutofit/>
          </a:bodyPr>
          <a:lstStyle/>
          <a:p>
            <a:r>
              <a:rPr lang="en-US" sz="1800" b="0" dirty="0"/>
              <a:t>Copyright ©2018 Technology Business Management Council, Ltd.</a:t>
            </a:r>
          </a:p>
        </p:txBody>
      </p:sp>
      <p:sp>
        <p:nvSpPr>
          <p:cNvPr id="5" name="Text Placeholder 4">
            <a:extLst>
              <a:ext uri="{FF2B5EF4-FFF2-40B4-BE49-F238E27FC236}">
                <a16:creationId xmlns:a16="http://schemas.microsoft.com/office/drawing/2014/main" id="{6DBE02EE-0C9C-489A-BD19-12446D3D9BDC}"/>
              </a:ext>
            </a:extLst>
          </p:cNvPr>
          <p:cNvSpPr>
            <a:spLocks noGrp="1"/>
          </p:cNvSpPr>
          <p:nvPr>
            <p:ph type="body" sz="quarter" idx="10"/>
          </p:nvPr>
        </p:nvSpPr>
        <p:spPr/>
        <p:txBody>
          <a:bodyPr>
            <a:normAutofit/>
          </a:bodyPr>
          <a:lstStyle/>
          <a:p>
            <a:pPr marL="0" indent="0">
              <a:spcBef>
                <a:spcPts val="0"/>
              </a:spcBef>
              <a:spcAft>
                <a:spcPts val="1000"/>
              </a:spcAft>
              <a:buNone/>
            </a:pPr>
            <a:r>
              <a:rPr lang="en-US" sz="1600" b="1" dirty="0"/>
              <a:t>All rights reserved. Printed in USA. Technology Business Management Council Confidential Information.</a:t>
            </a:r>
            <a:endParaRPr lang="en-US" sz="1600" dirty="0"/>
          </a:p>
          <a:p>
            <a:pPr marL="0" indent="0">
              <a:spcBef>
                <a:spcPts val="0"/>
              </a:spcBef>
              <a:spcAft>
                <a:spcPts val="1000"/>
              </a:spcAft>
              <a:buNone/>
            </a:pPr>
            <a:r>
              <a:rPr lang="en-US" sz="1600" dirty="0">
                <a:solidFill>
                  <a:srgbClr val="FF0000"/>
                </a:solidFill>
              </a:rPr>
              <a:t>The content in this presentation may not be copied, photocopied, reproduced, translated, or reduced to any electronic medium or machine readable form, in whole or in part, without the express written consent of the Technology Business Management Council, Ltd. </a:t>
            </a:r>
            <a:r>
              <a:rPr lang="en-US" sz="1600" dirty="0"/>
              <a:t>The presentation and the content it contains is confidential and may not be distributed without the express written consent of the Technology Business Management Council, Ltd. The information contained in this presentation is subject to change without notice and does not represent a commitment on the part of the Technology Business Management Council, Ltd. </a:t>
            </a:r>
          </a:p>
          <a:p>
            <a:pPr marL="0" indent="0">
              <a:spcBef>
                <a:spcPts val="0"/>
              </a:spcBef>
              <a:spcAft>
                <a:spcPts val="1000"/>
              </a:spcAft>
              <a:buNone/>
            </a:pPr>
            <a:r>
              <a:rPr lang="en-US" sz="1600" b="1" dirty="0"/>
              <a:t>Revision Date</a:t>
            </a:r>
            <a:endParaRPr lang="en-US" sz="1600" dirty="0"/>
          </a:p>
          <a:p>
            <a:pPr marL="0" indent="0">
              <a:spcBef>
                <a:spcPts val="0"/>
              </a:spcBef>
              <a:spcAft>
                <a:spcPts val="1000"/>
              </a:spcAft>
              <a:buNone/>
            </a:pPr>
            <a:r>
              <a:rPr lang="en-US" sz="1600" dirty="0"/>
              <a:t>This deck was updated in April 2018.</a:t>
            </a:r>
          </a:p>
        </p:txBody>
      </p:sp>
    </p:spTree>
    <p:extLst>
      <p:ext uri="{BB962C8B-B14F-4D97-AF65-F5344CB8AC3E}">
        <p14:creationId xmlns:p14="http://schemas.microsoft.com/office/powerpoint/2010/main" val="352209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013" b="4612"/>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07" y="4674762"/>
            <a:ext cx="2196351" cy="357616"/>
          </a:xfrm>
          <a:prstGeom prst="rect">
            <a:avLst/>
          </a:prstGeom>
        </p:spPr>
      </p:pic>
      <p:sp>
        <p:nvSpPr>
          <p:cNvPr id="2" name="TextBox 1"/>
          <p:cNvSpPr txBox="1"/>
          <p:nvPr/>
        </p:nvSpPr>
        <p:spPr>
          <a:xfrm>
            <a:off x="4378271" y="226860"/>
            <a:ext cx="4588519" cy="4616648"/>
          </a:xfrm>
          <a:prstGeom prst="rect">
            <a:avLst/>
          </a:prstGeom>
          <a:solidFill>
            <a:srgbClr val="FFFFFF">
              <a:alpha val="60000"/>
            </a:srgbClr>
          </a:solidFill>
        </p:spPr>
        <p:txBody>
          <a:bodyPr wrap="square" lIns="91440" tIns="91440" rIns="91440" bIns="91440" rtlCol="0">
            <a:spAutoFit/>
          </a:bodyPr>
          <a:lstStyle/>
          <a:p>
            <a:pPr marL="112713" indent="-112713"/>
            <a:r>
              <a:rPr lang="en-US" sz="1600" dirty="0"/>
              <a:t>“	At Cisco, we recognized that in order to drive business value and innovation, we had to become a competitive provider of IT services. This meant, among other things, that we had to change the very conversations we were having internally and with our business partners. Our conversations and our vocabulary needed to move beyond technologies, SLAs, and projects, to discussions about the tradeoffs needed to balance cost, quality, and value. Only in doing so could we free up resources for business growth and strategic execution. These tradeoffs are at the core of Technology Business Management.”</a:t>
            </a:r>
          </a:p>
          <a:p>
            <a:pPr marL="112713" indent="-112713"/>
            <a:endParaRPr lang="en-US" sz="1600" dirty="0"/>
          </a:p>
          <a:p>
            <a:pPr algn="r"/>
            <a:r>
              <a:rPr lang="en-US" sz="1600" b="1" dirty="0"/>
              <a:t>Rebecca Jacoby</a:t>
            </a:r>
            <a:br>
              <a:rPr lang="en-US" sz="1600" dirty="0"/>
            </a:br>
            <a:r>
              <a:rPr lang="en-US" sz="1600" dirty="0"/>
              <a:t>Chief Operating Officer (Retired)</a:t>
            </a:r>
            <a:br>
              <a:rPr lang="en-US" sz="1600" dirty="0"/>
            </a:br>
            <a:r>
              <a:rPr lang="en-US" sz="1600" dirty="0"/>
              <a:t>Cisco Systems</a:t>
            </a:r>
          </a:p>
        </p:txBody>
      </p:sp>
    </p:spTree>
    <p:extLst>
      <p:ext uri="{BB962C8B-B14F-4D97-AF65-F5344CB8AC3E}">
        <p14:creationId xmlns:p14="http://schemas.microsoft.com/office/powerpoint/2010/main" val="240977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6357" y="2056123"/>
            <a:ext cx="4850446" cy="941699"/>
          </a:xfrm>
        </p:spPr>
        <p:txBody>
          <a:bodyPr/>
          <a:lstStyle/>
          <a:p>
            <a:pPr>
              <a:lnSpc>
                <a:spcPct val="95000"/>
              </a:lnSpc>
              <a:spcBef>
                <a:spcPts val="1200"/>
              </a:spcBef>
              <a:spcAft>
                <a:spcPts val="1200"/>
              </a:spcAft>
            </a:pPr>
            <a:r>
              <a:rPr lang="en-US" dirty="0"/>
              <a:t>For more, become a member at TBMCouncil.org</a:t>
            </a:r>
          </a:p>
        </p:txBody>
      </p:sp>
    </p:spTree>
    <p:extLst>
      <p:ext uri="{BB962C8B-B14F-4D97-AF65-F5344CB8AC3E}">
        <p14:creationId xmlns:p14="http://schemas.microsoft.com/office/powerpoint/2010/main" val="62478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092102" y="3672467"/>
            <a:ext cx="1095340" cy="1095340"/>
          </a:xfrm>
          <a:prstGeom prst="ellipse">
            <a:avLst/>
          </a:prstGeom>
          <a:solidFill>
            <a:schemeClr val="tx1">
              <a:lumMod val="75000"/>
              <a:lumOff val="25000"/>
            </a:schemeClr>
          </a:solidFill>
        </p:spPr>
        <p:txBody>
          <a:bodyPr wrap="none" rtlCol="0" anchor="ctr">
            <a:noAutofit/>
          </a:bodyPr>
          <a:lstStyle/>
          <a:p>
            <a:pPr algn="ctr"/>
            <a:r>
              <a:rPr lang="en-US" sz="1200" dirty="0">
                <a:solidFill>
                  <a:schemeClr val="bg1"/>
                </a:solidFill>
              </a:rPr>
              <a:t>Speed &amp;</a:t>
            </a:r>
          </a:p>
          <a:p>
            <a:pPr algn="ctr"/>
            <a:r>
              <a:rPr lang="en-US" sz="1200" dirty="0">
                <a:solidFill>
                  <a:schemeClr val="bg1"/>
                </a:solidFill>
              </a:rPr>
              <a:t>Agility</a:t>
            </a:r>
          </a:p>
        </p:txBody>
      </p:sp>
      <p:sp>
        <p:nvSpPr>
          <p:cNvPr id="9" name="Oval 8"/>
          <p:cNvSpPr/>
          <p:nvPr/>
        </p:nvSpPr>
        <p:spPr>
          <a:xfrm>
            <a:off x="1870098" y="855241"/>
            <a:ext cx="1352249" cy="1352249"/>
          </a:xfrm>
          <a:prstGeom prst="ellipse">
            <a:avLst/>
          </a:prstGeom>
          <a:solidFill>
            <a:schemeClr val="accent1">
              <a:lumMod val="75000"/>
            </a:schemeClr>
          </a:solidFill>
        </p:spPr>
        <p:txBody>
          <a:bodyPr wrap="none" rtlCol="0" anchor="ctr">
            <a:noAutofit/>
          </a:bodyPr>
          <a:lstStyle/>
          <a:p>
            <a:pPr algn="ctr"/>
            <a:r>
              <a:rPr lang="en-US" sz="2000" dirty="0">
                <a:solidFill>
                  <a:schemeClr val="bg1"/>
                </a:solidFill>
              </a:rPr>
              <a:t>Quality</a:t>
            </a:r>
          </a:p>
        </p:txBody>
      </p:sp>
      <p:sp>
        <p:nvSpPr>
          <p:cNvPr id="3" name="Text Placeholder 2"/>
          <p:cNvSpPr>
            <a:spLocks noGrp="1"/>
          </p:cNvSpPr>
          <p:nvPr>
            <p:ph type="body" sz="quarter" idx="10"/>
          </p:nvPr>
        </p:nvSpPr>
        <p:spPr>
          <a:xfrm>
            <a:off x="3434575" y="466957"/>
            <a:ext cx="5252227" cy="4162193"/>
          </a:xfrm>
        </p:spPr>
        <p:txBody>
          <a:bodyPr>
            <a:normAutofit/>
          </a:bodyPr>
          <a:lstStyle/>
          <a:p>
            <a:pPr>
              <a:spcAft>
                <a:spcPts val="600"/>
              </a:spcAft>
            </a:pPr>
            <a:r>
              <a:rPr lang="en-US" sz="2000" dirty="0"/>
              <a:t>How important is </a:t>
            </a:r>
            <a:r>
              <a:rPr lang="en-US" sz="2000" i="1" dirty="0"/>
              <a:t>really good</a:t>
            </a:r>
            <a:r>
              <a:rPr lang="en-US" sz="2000" dirty="0"/>
              <a:t> IT to the success of your business or mission?</a:t>
            </a:r>
          </a:p>
          <a:p>
            <a:pPr>
              <a:spcAft>
                <a:spcPts val="600"/>
              </a:spcAft>
            </a:pPr>
            <a:r>
              <a:rPr lang="en-US" sz="2000" dirty="0"/>
              <a:t>Do you have enough IT resources (people, skills, money, assets) to meet the demands (wants) of your business partners?</a:t>
            </a:r>
          </a:p>
          <a:p>
            <a:pPr>
              <a:spcAft>
                <a:spcPts val="600"/>
              </a:spcAft>
            </a:pPr>
            <a:r>
              <a:rPr lang="en-US" sz="2000" dirty="0"/>
              <a:t>Do your business partners expect IT decisions to be data-driven?</a:t>
            </a:r>
          </a:p>
          <a:p>
            <a:pPr>
              <a:spcAft>
                <a:spcPts val="600"/>
              </a:spcAft>
            </a:pPr>
            <a:r>
              <a:rPr lang="en-US" sz="2000" dirty="0"/>
              <a:t>Do your business partners want a choice in what they get and how much they pay?</a:t>
            </a:r>
          </a:p>
          <a:p>
            <a:pPr>
              <a:spcAft>
                <a:spcPts val="600"/>
              </a:spcAft>
            </a:pPr>
            <a:r>
              <a:rPr lang="en-US" sz="2000" dirty="0"/>
              <a:t>Are you investing enough in changing the business vs. running it?</a:t>
            </a:r>
          </a:p>
        </p:txBody>
      </p:sp>
      <p:sp>
        <p:nvSpPr>
          <p:cNvPr id="5" name="Oval 4"/>
          <p:cNvSpPr/>
          <p:nvPr/>
        </p:nvSpPr>
        <p:spPr>
          <a:xfrm>
            <a:off x="383500" y="1607465"/>
            <a:ext cx="2259981" cy="2259981"/>
          </a:xfrm>
          <a:prstGeom prst="ellipse">
            <a:avLst/>
          </a:prstGeom>
          <a:solidFill>
            <a:schemeClr val="accent4"/>
          </a:solidFill>
        </p:spPr>
        <p:txBody>
          <a:bodyPr wrap="none" rtlCol="0" anchor="ctr">
            <a:noAutofit/>
          </a:bodyPr>
          <a:lstStyle/>
          <a:p>
            <a:pPr algn="ctr"/>
            <a:r>
              <a:rPr lang="en-US" sz="2400" dirty="0">
                <a:solidFill>
                  <a:schemeClr val="bg1"/>
                </a:solidFill>
                <a:latin typeface="+mn-lt"/>
              </a:rPr>
              <a:t>Value</a:t>
            </a:r>
          </a:p>
        </p:txBody>
      </p:sp>
      <p:sp>
        <p:nvSpPr>
          <p:cNvPr id="6" name="Oval 5"/>
          <p:cNvSpPr/>
          <p:nvPr/>
        </p:nvSpPr>
        <p:spPr>
          <a:xfrm>
            <a:off x="1997375" y="2532389"/>
            <a:ext cx="1411156" cy="1411156"/>
          </a:xfrm>
          <a:prstGeom prst="ellipse">
            <a:avLst/>
          </a:prstGeom>
          <a:solidFill>
            <a:schemeClr val="accent5">
              <a:lumMod val="75000"/>
            </a:schemeClr>
          </a:solidFill>
        </p:spPr>
        <p:txBody>
          <a:bodyPr wrap="none" rtlCol="0" anchor="ctr">
            <a:noAutofit/>
          </a:bodyPr>
          <a:lstStyle/>
          <a:p>
            <a:pPr algn="ctr"/>
            <a:r>
              <a:rPr lang="en-US" sz="1400" dirty="0">
                <a:solidFill>
                  <a:schemeClr val="bg1"/>
                </a:solidFill>
              </a:rPr>
              <a:t>Performance</a:t>
            </a:r>
          </a:p>
          <a:p>
            <a:pPr algn="ctr"/>
            <a:r>
              <a:rPr lang="en-US" sz="1400" dirty="0">
                <a:solidFill>
                  <a:schemeClr val="bg1"/>
                </a:solidFill>
              </a:rPr>
              <a:t>&amp; Risk</a:t>
            </a:r>
          </a:p>
        </p:txBody>
      </p:sp>
      <p:sp>
        <p:nvSpPr>
          <p:cNvPr id="7" name="Oval 6"/>
          <p:cNvSpPr/>
          <p:nvPr/>
        </p:nvSpPr>
        <p:spPr>
          <a:xfrm>
            <a:off x="100541" y="625560"/>
            <a:ext cx="1486598" cy="1486598"/>
          </a:xfrm>
          <a:prstGeom prst="ellipse">
            <a:avLst/>
          </a:prstGeom>
          <a:solidFill>
            <a:schemeClr val="accent4">
              <a:lumMod val="75000"/>
            </a:schemeClr>
          </a:solidFill>
        </p:spPr>
        <p:txBody>
          <a:bodyPr wrap="none" rtlCol="0" anchor="ctr">
            <a:noAutofit/>
          </a:bodyPr>
          <a:lstStyle/>
          <a:p>
            <a:pPr algn="ctr"/>
            <a:r>
              <a:rPr lang="en-US" sz="1400" dirty="0">
                <a:solidFill>
                  <a:schemeClr val="bg1"/>
                </a:solidFill>
                <a:latin typeface="+mn-lt"/>
              </a:rPr>
              <a:t>Demand &amp;</a:t>
            </a:r>
            <a:br>
              <a:rPr lang="en-US" sz="1400" dirty="0">
                <a:solidFill>
                  <a:schemeClr val="bg1"/>
                </a:solidFill>
                <a:latin typeface="+mn-lt"/>
              </a:rPr>
            </a:br>
            <a:r>
              <a:rPr lang="en-US" sz="1400" dirty="0">
                <a:solidFill>
                  <a:schemeClr val="bg1"/>
                </a:solidFill>
                <a:latin typeface="+mn-lt"/>
              </a:rPr>
              <a:t>Consumption</a:t>
            </a:r>
          </a:p>
        </p:txBody>
      </p:sp>
      <p:sp>
        <p:nvSpPr>
          <p:cNvPr id="8" name="Oval 7"/>
          <p:cNvSpPr/>
          <p:nvPr/>
        </p:nvSpPr>
        <p:spPr>
          <a:xfrm>
            <a:off x="-288650" y="2752323"/>
            <a:ext cx="1375319" cy="1375319"/>
          </a:xfrm>
          <a:prstGeom prst="ellipse">
            <a:avLst/>
          </a:prstGeom>
          <a:solidFill>
            <a:schemeClr val="accent6">
              <a:lumMod val="75000"/>
            </a:schemeClr>
          </a:solidFill>
        </p:spPr>
        <p:txBody>
          <a:bodyPr wrap="none" rtlCol="0" anchor="ctr">
            <a:noAutofit/>
          </a:bodyPr>
          <a:lstStyle/>
          <a:p>
            <a:pPr algn="ctr"/>
            <a:r>
              <a:rPr lang="en-US" sz="2400" dirty="0">
                <a:solidFill>
                  <a:schemeClr val="bg1"/>
                </a:solidFill>
                <a:latin typeface="+mn-lt"/>
              </a:rPr>
              <a:t>Cost</a:t>
            </a:r>
          </a:p>
        </p:txBody>
      </p:sp>
    </p:spTree>
    <p:extLst>
      <p:ext uri="{BB962C8B-B14F-4D97-AF65-F5344CB8AC3E}">
        <p14:creationId xmlns:p14="http://schemas.microsoft.com/office/powerpoint/2010/main" val="16362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34575" y="466957"/>
            <a:ext cx="5252227" cy="4162193"/>
          </a:xfrm>
        </p:spPr>
        <p:txBody>
          <a:bodyPr/>
          <a:lstStyle/>
          <a:p>
            <a:pPr>
              <a:spcAft>
                <a:spcPts val="600"/>
              </a:spcAft>
            </a:pPr>
            <a:r>
              <a:rPr lang="en-US" dirty="0"/>
              <a:t>Began research in 2012</a:t>
            </a:r>
          </a:p>
          <a:p>
            <a:pPr>
              <a:spcAft>
                <a:spcPts val="600"/>
              </a:spcAft>
            </a:pPr>
            <a:r>
              <a:rPr lang="en-US" dirty="0"/>
              <a:t>Interviewed 22 different board members and 55 principal members</a:t>
            </a:r>
          </a:p>
          <a:p>
            <a:pPr>
              <a:spcAft>
                <a:spcPts val="600"/>
              </a:spcAft>
            </a:pPr>
            <a:r>
              <a:rPr lang="en-US" dirty="0"/>
              <a:t>Developed or participated in 21 TBM award finalist case studies</a:t>
            </a:r>
          </a:p>
          <a:p>
            <a:pPr>
              <a:spcAft>
                <a:spcPts val="600"/>
              </a:spcAft>
            </a:pPr>
            <a:r>
              <a:rPr lang="en-US" dirty="0"/>
              <a:t>Held numerous workshops and ran six different workgroups over two years</a:t>
            </a:r>
          </a:p>
          <a:p>
            <a:pPr>
              <a:spcAft>
                <a:spcPts val="600"/>
              </a:spcAft>
            </a:pPr>
            <a:r>
              <a:rPr lang="en-US" dirty="0"/>
              <a:t>Incorporated lessons learned from TBM software deployments including roadmaps, cost models and outcomes achieved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466957"/>
            <a:ext cx="2774795" cy="4162193"/>
          </a:xfrm>
          <a:prstGeom prst="rect">
            <a:avLst/>
          </a:prstGeom>
        </p:spPr>
      </p:pic>
    </p:spTree>
    <p:extLst>
      <p:ext uri="{BB962C8B-B14F-4D97-AF65-F5344CB8AC3E}">
        <p14:creationId xmlns:p14="http://schemas.microsoft.com/office/powerpoint/2010/main" val="26416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a:xfrm>
            <a:off x="1513969" y="3738873"/>
            <a:ext cx="6116062" cy="457200"/>
          </a:xfrm>
          <a:prstGeom prst="rect">
            <a:avLst/>
          </a:prstGeom>
          <a:solidFill>
            <a:schemeClr val="tx1">
              <a:lumMod val="10000"/>
              <a:lumOff val="90000"/>
            </a:schemeClr>
          </a:solidFill>
          <a:ln w="28575">
            <a:solidFill>
              <a:sysClr val="window" lastClr="FFFFFF"/>
            </a:solidFill>
          </a:ln>
        </p:spPr>
        <p:txBody>
          <a:bodyPr rot="0" spcFirstLastPara="0" vertOverflow="overflow" horzOverflow="overflow" vert="horz" wrap="square" lIns="91440" tIns="13716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Create Transparency</a:t>
            </a:r>
          </a:p>
        </p:txBody>
      </p:sp>
      <p:sp>
        <p:nvSpPr>
          <p:cNvPr id="77" name="Rectangle 76"/>
          <p:cNvSpPr/>
          <p:nvPr/>
        </p:nvSpPr>
        <p:spPr>
          <a:xfrm>
            <a:off x="1513969" y="3738873"/>
            <a:ext cx="6116062" cy="457200"/>
          </a:xfrm>
          <a:prstGeom prst="rect">
            <a:avLst/>
          </a:prstGeom>
          <a:solidFill>
            <a:srgbClr val="FECBAF"/>
          </a:solidFill>
          <a:ln w="28575">
            <a:solidFill>
              <a:sysClr val="window" lastClr="FFFFFF"/>
            </a:solidFill>
          </a:ln>
        </p:spPr>
        <p:txBody>
          <a:bodyPr rot="0" spcFirstLastPara="0" vertOverflow="overflow" horzOverflow="overflow" vert="horz" wrap="square" lIns="91440" tIns="13716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Create Transparency</a:t>
            </a:r>
          </a:p>
        </p:txBody>
      </p:sp>
      <p:sp>
        <p:nvSpPr>
          <p:cNvPr id="143" name="Round Same Side Corner Rectangle 142"/>
          <p:cNvSpPr/>
          <p:nvPr/>
        </p:nvSpPr>
        <p:spPr>
          <a:xfrm>
            <a:off x="1513969" y="4190633"/>
            <a:ext cx="6116063" cy="457200"/>
          </a:xfrm>
          <a:prstGeom prst="round2SameRect">
            <a:avLst>
              <a:gd name="adj1" fmla="val 0"/>
              <a:gd name="adj2" fmla="val 25000"/>
            </a:avLst>
          </a:prstGeom>
          <a:solidFill>
            <a:schemeClr val="bg2">
              <a:lumMod val="75000"/>
            </a:schemeClr>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white"/>
                </a:solidFill>
                <a:latin typeface="Calibri"/>
              </a:rPr>
              <a:t>Position for Value</a:t>
            </a:r>
          </a:p>
        </p:txBody>
      </p:sp>
      <p:sp>
        <p:nvSpPr>
          <p:cNvPr id="144" name="Freeform 143"/>
          <p:cNvSpPr/>
          <p:nvPr/>
        </p:nvSpPr>
        <p:spPr>
          <a:xfrm rot="5400000">
            <a:off x="1963668"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bg1">
              <a:lumMod val="75000"/>
            </a:schemeClr>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Cost-for-Performance</a:t>
            </a:r>
          </a:p>
        </p:txBody>
      </p:sp>
      <p:sp>
        <p:nvSpPr>
          <p:cNvPr id="145" name="Freeform 144"/>
          <p:cNvSpPr/>
          <p:nvPr/>
        </p:nvSpPr>
        <p:spPr>
          <a:xfrm rot="5400000">
            <a:off x="3080828"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bg1">
              <a:lumMod val="75000"/>
            </a:schemeClr>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Business-</a:t>
            </a:r>
            <a:br>
              <a:rPr kumimoji="0" lang="en-US" sz="1100" b="1" i="0" u="none" strike="noStrike" kern="0" cap="none" spc="0" normalizeH="0" baseline="0" noProof="0" dirty="0">
                <a:ln>
                  <a:noFill/>
                </a:ln>
                <a:solidFill>
                  <a:prstClr val="white"/>
                </a:solidFill>
                <a:effectLst/>
                <a:uLnTx/>
                <a:uFillTx/>
                <a:latin typeface="Calibri"/>
                <a:ea typeface="+mn-ea"/>
                <a:cs typeface="+mn-cs"/>
              </a:rPr>
            </a:br>
            <a:r>
              <a:rPr kumimoji="0" lang="en-US" sz="1100" b="1" i="0" u="none" strike="noStrike" kern="0" cap="none" spc="0" normalizeH="0" baseline="0" noProof="0" dirty="0">
                <a:ln>
                  <a:noFill/>
                </a:ln>
                <a:solidFill>
                  <a:prstClr val="white"/>
                </a:solidFill>
                <a:effectLst/>
                <a:uLnTx/>
                <a:uFillTx/>
                <a:latin typeface="Calibri"/>
                <a:ea typeface="+mn-ea"/>
                <a:cs typeface="+mn-cs"/>
              </a:rPr>
              <a:t>Aligned Portfolio</a:t>
            </a:r>
          </a:p>
        </p:txBody>
      </p:sp>
      <p:sp>
        <p:nvSpPr>
          <p:cNvPr id="146" name="Freeform 145"/>
          <p:cNvSpPr/>
          <p:nvPr/>
        </p:nvSpPr>
        <p:spPr>
          <a:xfrm rot="5400000">
            <a:off x="4197988"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bg1">
              <a:lumMod val="75000"/>
            </a:schemeClr>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Investment in Innovation</a:t>
            </a:r>
          </a:p>
        </p:txBody>
      </p:sp>
      <p:sp>
        <p:nvSpPr>
          <p:cNvPr id="147" name="Freeform 146"/>
          <p:cNvSpPr/>
          <p:nvPr/>
        </p:nvSpPr>
        <p:spPr>
          <a:xfrm rot="5400000">
            <a:off x="5315147"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chemeClr val="bg1">
              <a:lumMod val="75000"/>
            </a:schemeClr>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Enterprise</a:t>
            </a:r>
            <a:br>
              <a:rPr kumimoji="0" lang="en-US" sz="1100" b="1" i="0" u="none" strike="noStrike" kern="0" cap="none" spc="0" normalizeH="0" baseline="0" noProof="0" dirty="0">
                <a:ln>
                  <a:noFill/>
                </a:ln>
                <a:solidFill>
                  <a:prstClr val="white"/>
                </a:solidFill>
                <a:effectLst/>
                <a:uLnTx/>
                <a:uFillTx/>
                <a:latin typeface="Calibri"/>
                <a:ea typeface="+mn-ea"/>
                <a:cs typeface="+mn-cs"/>
              </a:rPr>
            </a:br>
            <a:r>
              <a:rPr kumimoji="0" lang="en-US" sz="1100" b="1" i="0" u="none" strike="noStrike" kern="0" cap="none" spc="0" normalizeH="0" baseline="0" noProof="0" dirty="0">
                <a:ln>
                  <a:noFill/>
                </a:ln>
                <a:solidFill>
                  <a:prstClr val="white"/>
                </a:solidFill>
                <a:effectLst/>
                <a:uLnTx/>
                <a:uFillTx/>
                <a:latin typeface="Calibri"/>
                <a:ea typeface="+mn-ea"/>
                <a:cs typeface="+mn-cs"/>
              </a:rPr>
              <a:t>Agility</a:t>
            </a:r>
          </a:p>
        </p:txBody>
      </p:sp>
      <p:sp>
        <p:nvSpPr>
          <p:cNvPr id="148" name="Round Same Side Corner Rectangle 147"/>
          <p:cNvSpPr/>
          <p:nvPr/>
        </p:nvSpPr>
        <p:spPr>
          <a:xfrm>
            <a:off x="1513969" y="850708"/>
            <a:ext cx="6116062" cy="457200"/>
          </a:xfrm>
          <a:prstGeom prst="round2SameRect">
            <a:avLst>
              <a:gd name="adj1" fmla="val 22386"/>
              <a:gd name="adj2" fmla="val 0"/>
            </a:avLst>
          </a:prstGeom>
          <a:solidFill>
            <a:schemeClr val="bg2">
              <a:lumMod val="75000"/>
            </a:schemeClr>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white"/>
                </a:solidFill>
                <a:latin typeface="Calibri"/>
              </a:rPr>
              <a:t>Continuously Improve</a:t>
            </a:r>
          </a:p>
        </p:txBody>
      </p:sp>
      <p:sp>
        <p:nvSpPr>
          <p:cNvPr id="149" name="Rectangle 148"/>
          <p:cNvSpPr/>
          <p:nvPr/>
        </p:nvSpPr>
        <p:spPr>
          <a:xfrm>
            <a:off x="1513969" y="1755657"/>
            <a:ext cx="817930" cy="1983216"/>
          </a:xfrm>
          <a:prstGeom prst="rect">
            <a:avLst/>
          </a:prstGeom>
          <a:solidFill>
            <a:schemeClr val="tx1">
              <a:lumMod val="10000"/>
              <a:lumOff val="90000"/>
            </a:schemeClr>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Deliver</a:t>
            </a:r>
            <a:br>
              <a:rPr lang="en-US" sz="1100" b="1" kern="0" dirty="0">
                <a:solidFill>
                  <a:prstClr val="black">
                    <a:lumMod val="75000"/>
                    <a:lumOff val="25000"/>
                  </a:prstClr>
                </a:solidFill>
                <a:latin typeface="Calibri"/>
              </a:rPr>
            </a:br>
            <a:r>
              <a:rPr lang="en-US" sz="1100" b="1" kern="0" dirty="0">
                <a:solidFill>
                  <a:prstClr val="black">
                    <a:lumMod val="75000"/>
                    <a:lumOff val="25000"/>
                  </a:prstClr>
                </a:solidFill>
                <a:latin typeface="Calibri"/>
              </a:rPr>
              <a:t>Value for Money</a:t>
            </a:r>
          </a:p>
        </p:txBody>
      </p:sp>
      <p:sp>
        <p:nvSpPr>
          <p:cNvPr id="150" name="Rectangle 149"/>
          <p:cNvSpPr/>
          <p:nvPr/>
        </p:nvSpPr>
        <p:spPr>
          <a:xfrm>
            <a:off x="6812100" y="1755657"/>
            <a:ext cx="817930" cy="1983216"/>
          </a:xfrm>
          <a:prstGeom prst="rect">
            <a:avLst/>
          </a:prstGeom>
          <a:solidFill>
            <a:schemeClr val="tx1">
              <a:lumMod val="10000"/>
              <a:lumOff val="90000"/>
            </a:schemeClr>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Shape Business</a:t>
            </a:r>
            <a:br>
              <a:rPr lang="en-US" sz="1100" b="1" kern="0" dirty="0">
                <a:solidFill>
                  <a:prstClr val="black">
                    <a:lumMod val="75000"/>
                    <a:lumOff val="25000"/>
                  </a:prstClr>
                </a:solidFill>
                <a:latin typeface="Calibri"/>
              </a:rPr>
            </a:br>
            <a:r>
              <a:rPr lang="en-US" sz="1100" b="1" kern="0" dirty="0">
                <a:solidFill>
                  <a:prstClr val="black">
                    <a:lumMod val="75000"/>
                    <a:lumOff val="25000"/>
                  </a:prstClr>
                </a:solidFill>
                <a:latin typeface="Calibri"/>
              </a:rPr>
              <a:t>Demand</a:t>
            </a:r>
          </a:p>
        </p:txBody>
      </p:sp>
      <p:sp>
        <p:nvSpPr>
          <p:cNvPr id="151" name="Rectangle 150"/>
          <p:cNvSpPr/>
          <p:nvPr/>
        </p:nvSpPr>
        <p:spPr>
          <a:xfrm>
            <a:off x="1513969" y="1299408"/>
            <a:ext cx="6116061" cy="457200"/>
          </a:xfrm>
          <a:prstGeom prst="rect">
            <a:avLst/>
          </a:prstGeom>
          <a:solidFill>
            <a:schemeClr val="tx1">
              <a:lumMod val="10000"/>
              <a:lumOff val="90000"/>
            </a:schemeClr>
          </a:solidFill>
          <a:ln w="28575">
            <a:solidFill>
              <a:sysClr val="window" lastClr="FFFFFF"/>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Plan and Govern</a:t>
            </a:r>
          </a:p>
        </p:txBody>
      </p:sp>
      <p:sp>
        <p:nvSpPr>
          <p:cNvPr id="152" name="Rectangle 151"/>
          <p:cNvSpPr/>
          <p:nvPr/>
        </p:nvSpPr>
        <p:spPr>
          <a:xfrm>
            <a:off x="2357419" y="3123639"/>
            <a:ext cx="4407408" cy="333632"/>
          </a:xfrm>
          <a:prstGeom prst="rect">
            <a:avLst/>
          </a:prstGeom>
          <a:solidFill>
            <a:schemeClr val="bg2">
              <a:lumMod val="50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Value Conversations</a:t>
            </a:r>
          </a:p>
        </p:txBody>
      </p:sp>
      <p:grpSp>
        <p:nvGrpSpPr>
          <p:cNvPr id="153" name="Group 152"/>
          <p:cNvGrpSpPr/>
          <p:nvPr/>
        </p:nvGrpSpPr>
        <p:grpSpPr>
          <a:xfrm>
            <a:off x="2357418" y="1818991"/>
            <a:ext cx="2170471" cy="203773"/>
            <a:chOff x="2371048" y="1957536"/>
            <a:chExt cx="2170471" cy="203773"/>
          </a:xfrm>
        </p:grpSpPr>
        <p:sp>
          <p:nvSpPr>
            <p:cNvPr id="157" name="Left Bracket 156"/>
            <p:cNvSpPr/>
            <p:nvPr/>
          </p:nvSpPr>
          <p:spPr>
            <a:xfrm rot="5400000">
              <a:off x="3395275" y="1015065"/>
              <a:ext cx="122017" cy="2170471"/>
            </a:xfrm>
            <a:prstGeom prst="leftBracket">
              <a:avLst>
                <a:gd name="adj" fmla="val 0"/>
              </a:avLst>
            </a:prstGeom>
            <a:noFill/>
            <a:ln w="254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8" name="TextBox 157"/>
            <p:cNvSpPr txBox="1"/>
            <p:nvPr/>
          </p:nvSpPr>
          <p:spPr>
            <a:xfrm>
              <a:off x="2913987" y="1957536"/>
              <a:ext cx="1084592" cy="169277"/>
            </a:xfrm>
            <a:prstGeom prst="rect">
              <a:avLst/>
            </a:prstGeom>
            <a:solidFill>
              <a:sysClr val="window" lastClr="FFFFFF"/>
            </a:solidFill>
          </p:spPr>
          <p:txBody>
            <a:bodyPr wrap="none" lIns="45720" tIns="0" rIns="45720" bIns="0" rtlCol="0">
              <a:spAutoFit/>
            </a:bodyPr>
            <a:lstStyle/>
            <a:p>
              <a:pPr marL="0" marR="0" lvl="0" indent="0" defTabSz="45680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rPr>
                <a:t>Run-the-Business</a:t>
              </a:r>
            </a:p>
          </p:txBody>
        </p:sp>
      </p:grpSp>
      <p:grpSp>
        <p:nvGrpSpPr>
          <p:cNvPr id="154" name="Group 153"/>
          <p:cNvGrpSpPr/>
          <p:nvPr/>
        </p:nvGrpSpPr>
        <p:grpSpPr>
          <a:xfrm>
            <a:off x="4600106" y="1818991"/>
            <a:ext cx="2170471" cy="203773"/>
            <a:chOff x="4613736" y="1957536"/>
            <a:chExt cx="2170471" cy="203773"/>
          </a:xfrm>
        </p:grpSpPr>
        <p:sp>
          <p:nvSpPr>
            <p:cNvPr id="155" name="Left Bracket 154"/>
            <p:cNvSpPr/>
            <p:nvPr/>
          </p:nvSpPr>
          <p:spPr>
            <a:xfrm rot="5400000">
              <a:off x="5637963" y="1015065"/>
              <a:ext cx="122017" cy="2170471"/>
            </a:xfrm>
            <a:prstGeom prst="leftBracket">
              <a:avLst>
                <a:gd name="adj" fmla="val 0"/>
              </a:avLst>
            </a:prstGeom>
            <a:noFill/>
            <a:ln w="254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TextBox 155"/>
            <p:cNvSpPr txBox="1"/>
            <p:nvPr/>
          </p:nvSpPr>
          <p:spPr>
            <a:xfrm>
              <a:off x="5055686" y="1957536"/>
              <a:ext cx="1286571" cy="169277"/>
            </a:xfrm>
            <a:prstGeom prst="rect">
              <a:avLst/>
            </a:prstGeom>
            <a:solidFill>
              <a:sysClr val="window" lastClr="FFFFFF"/>
            </a:solidFill>
          </p:spPr>
          <p:txBody>
            <a:bodyPr wrap="none" lIns="45720" tIns="0" rIns="45720" bIns="0" rtlCol="0">
              <a:spAutoFit/>
            </a:bodyPr>
            <a:lstStyle/>
            <a:p>
              <a:pPr marL="0" marR="0" lvl="0" indent="0" defTabSz="45680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rPr>
                <a:t>Change-the-Business</a:t>
              </a:r>
            </a:p>
          </p:txBody>
        </p:sp>
      </p:grpSp>
      <p:sp>
        <p:nvSpPr>
          <p:cNvPr id="78" name="Round Same Side Corner Rectangle 77"/>
          <p:cNvSpPr/>
          <p:nvPr/>
        </p:nvSpPr>
        <p:spPr>
          <a:xfrm>
            <a:off x="1513969" y="4190633"/>
            <a:ext cx="6116063" cy="457200"/>
          </a:xfrm>
          <a:prstGeom prst="round2SameRect">
            <a:avLst>
              <a:gd name="adj1" fmla="val 0"/>
              <a:gd name="adj2" fmla="val 25000"/>
            </a:avLst>
          </a:prstGeom>
          <a:solidFill>
            <a:srgbClr val="F86734"/>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white"/>
                </a:solidFill>
                <a:latin typeface="Calibri"/>
              </a:rPr>
              <a:t>Position for Value</a:t>
            </a:r>
          </a:p>
        </p:txBody>
      </p:sp>
      <p:sp>
        <p:nvSpPr>
          <p:cNvPr id="2" name="Title 1"/>
          <p:cNvSpPr>
            <a:spLocks noGrp="1"/>
          </p:cNvSpPr>
          <p:nvPr>
            <p:ph type="title"/>
          </p:nvPr>
        </p:nvSpPr>
        <p:spPr/>
        <p:txBody>
          <a:bodyPr/>
          <a:lstStyle/>
          <a:p>
            <a:r>
              <a:rPr lang="en-US" dirty="0"/>
              <a:t>TBM Framework</a:t>
            </a:r>
          </a:p>
        </p:txBody>
      </p:sp>
      <p:sp>
        <p:nvSpPr>
          <p:cNvPr id="113" name="Round Same Side Corner Rectangle 112"/>
          <p:cNvSpPr/>
          <p:nvPr/>
        </p:nvSpPr>
        <p:spPr>
          <a:xfrm>
            <a:off x="1513969" y="850708"/>
            <a:ext cx="6116062" cy="457200"/>
          </a:xfrm>
          <a:prstGeom prst="round2SameRect">
            <a:avLst>
              <a:gd name="adj1" fmla="val 22386"/>
              <a:gd name="adj2" fmla="val 0"/>
            </a:avLst>
          </a:prstGeom>
          <a:solidFill>
            <a:srgbClr val="F86734"/>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white"/>
                </a:solidFill>
                <a:latin typeface="Calibri"/>
              </a:rPr>
              <a:t>Continuously Improve</a:t>
            </a:r>
          </a:p>
        </p:txBody>
      </p:sp>
      <p:sp>
        <p:nvSpPr>
          <p:cNvPr id="114" name="Rectangle 113"/>
          <p:cNvSpPr/>
          <p:nvPr/>
        </p:nvSpPr>
        <p:spPr>
          <a:xfrm>
            <a:off x="1513969" y="1755657"/>
            <a:ext cx="817930" cy="1983216"/>
          </a:xfrm>
          <a:prstGeom prst="rect">
            <a:avLst/>
          </a:prstGeom>
          <a:solidFill>
            <a:srgbClr val="FECBAF"/>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Deliver</a:t>
            </a:r>
            <a:br>
              <a:rPr lang="en-US" sz="1100" b="1" kern="0" dirty="0">
                <a:solidFill>
                  <a:prstClr val="black">
                    <a:lumMod val="75000"/>
                    <a:lumOff val="25000"/>
                  </a:prstClr>
                </a:solidFill>
                <a:latin typeface="Calibri"/>
              </a:rPr>
            </a:br>
            <a:r>
              <a:rPr lang="en-US" sz="1100" b="1" kern="0" dirty="0">
                <a:solidFill>
                  <a:prstClr val="black">
                    <a:lumMod val="75000"/>
                    <a:lumOff val="25000"/>
                  </a:prstClr>
                </a:solidFill>
                <a:latin typeface="Calibri"/>
              </a:rPr>
              <a:t>Value for Money</a:t>
            </a:r>
          </a:p>
        </p:txBody>
      </p:sp>
      <p:sp>
        <p:nvSpPr>
          <p:cNvPr id="115" name="Rectangle 114"/>
          <p:cNvSpPr/>
          <p:nvPr/>
        </p:nvSpPr>
        <p:spPr>
          <a:xfrm>
            <a:off x="6812100" y="1755657"/>
            <a:ext cx="817930" cy="1983216"/>
          </a:xfrm>
          <a:prstGeom prst="rect">
            <a:avLst/>
          </a:prstGeom>
          <a:solidFill>
            <a:srgbClr val="FECBAF"/>
          </a:solidFill>
          <a:ln w="28575">
            <a:solidFill>
              <a:sysClr val="window" lastClr="FFFF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Shape Business</a:t>
            </a:r>
            <a:br>
              <a:rPr lang="en-US" sz="1100" b="1" kern="0" dirty="0">
                <a:solidFill>
                  <a:prstClr val="black">
                    <a:lumMod val="75000"/>
                    <a:lumOff val="25000"/>
                  </a:prstClr>
                </a:solidFill>
                <a:latin typeface="Calibri"/>
              </a:rPr>
            </a:br>
            <a:r>
              <a:rPr lang="en-US" sz="1100" b="1" kern="0" dirty="0">
                <a:solidFill>
                  <a:prstClr val="black">
                    <a:lumMod val="75000"/>
                    <a:lumOff val="25000"/>
                  </a:prstClr>
                </a:solidFill>
                <a:latin typeface="Calibri"/>
              </a:rPr>
              <a:t>Demand</a:t>
            </a:r>
          </a:p>
        </p:txBody>
      </p:sp>
      <p:sp>
        <p:nvSpPr>
          <p:cNvPr id="116" name="Rectangle 115"/>
          <p:cNvSpPr/>
          <p:nvPr/>
        </p:nvSpPr>
        <p:spPr>
          <a:xfrm>
            <a:off x="1513969" y="1299408"/>
            <a:ext cx="6116061" cy="457200"/>
          </a:xfrm>
          <a:prstGeom prst="rect">
            <a:avLst/>
          </a:prstGeom>
          <a:solidFill>
            <a:srgbClr val="FECBAF"/>
          </a:solidFill>
          <a:ln w="28575">
            <a:solidFill>
              <a:sysClr val="window" lastClr="FFFFFF"/>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defRPr/>
            </a:pPr>
            <a:r>
              <a:rPr lang="en-US" sz="1100" b="1" kern="0" dirty="0">
                <a:solidFill>
                  <a:prstClr val="black">
                    <a:lumMod val="75000"/>
                    <a:lumOff val="25000"/>
                  </a:prstClr>
                </a:solidFill>
                <a:latin typeface="Calibri"/>
              </a:rPr>
              <a:t>Plan and Govern</a:t>
            </a:r>
          </a:p>
        </p:txBody>
      </p:sp>
      <p:grpSp>
        <p:nvGrpSpPr>
          <p:cNvPr id="7" name="Group 6"/>
          <p:cNvGrpSpPr/>
          <p:nvPr/>
        </p:nvGrpSpPr>
        <p:grpSpPr>
          <a:xfrm>
            <a:off x="2350058" y="1818991"/>
            <a:ext cx="2186200" cy="2080321"/>
            <a:chOff x="2350058" y="1818991"/>
            <a:chExt cx="2186200" cy="2080321"/>
          </a:xfrm>
        </p:grpSpPr>
        <p:sp>
          <p:nvSpPr>
            <p:cNvPr id="79" name="Freeform 78"/>
            <p:cNvSpPr/>
            <p:nvPr/>
          </p:nvSpPr>
          <p:spPr>
            <a:xfrm rot="5400000">
              <a:off x="1963668"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Cost-for-Performance</a:t>
              </a:r>
            </a:p>
          </p:txBody>
        </p:sp>
        <p:sp>
          <p:nvSpPr>
            <p:cNvPr id="80" name="Freeform 79"/>
            <p:cNvSpPr/>
            <p:nvPr/>
          </p:nvSpPr>
          <p:spPr>
            <a:xfrm rot="5400000">
              <a:off x="3080828"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Business-</a:t>
              </a:r>
              <a:br>
                <a:rPr kumimoji="0" lang="en-US" sz="1100" b="1" i="0" u="none" strike="noStrike" kern="0" cap="none" spc="0" normalizeH="0" baseline="0" noProof="0" dirty="0">
                  <a:ln>
                    <a:noFill/>
                  </a:ln>
                  <a:solidFill>
                    <a:prstClr val="white"/>
                  </a:solidFill>
                  <a:effectLst/>
                  <a:uLnTx/>
                  <a:uFillTx/>
                  <a:latin typeface="Calibri"/>
                  <a:ea typeface="+mn-ea"/>
                  <a:cs typeface="+mn-cs"/>
                </a:rPr>
              </a:br>
              <a:r>
                <a:rPr kumimoji="0" lang="en-US" sz="1100" b="1" i="0" u="none" strike="noStrike" kern="0" cap="none" spc="0" normalizeH="0" baseline="0" noProof="0" dirty="0">
                  <a:ln>
                    <a:noFill/>
                  </a:ln>
                  <a:solidFill>
                    <a:prstClr val="white"/>
                  </a:solidFill>
                  <a:effectLst/>
                  <a:uLnTx/>
                  <a:uFillTx/>
                  <a:latin typeface="Calibri"/>
                  <a:ea typeface="+mn-ea"/>
                  <a:cs typeface="+mn-cs"/>
                </a:rPr>
                <a:t>Aligned Portfolio</a:t>
              </a:r>
            </a:p>
          </p:txBody>
        </p:sp>
        <p:grpSp>
          <p:nvGrpSpPr>
            <p:cNvPr id="118" name="Group 117"/>
            <p:cNvGrpSpPr/>
            <p:nvPr/>
          </p:nvGrpSpPr>
          <p:grpSpPr>
            <a:xfrm>
              <a:off x="2357418" y="1818991"/>
              <a:ext cx="2170471" cy="203773"/>
              <a:chOff x="2371048" y="1957536"/>
              <a:chExt cx="2170471" cy="203773"/>
            </a:xfrm>
          </p:grpSpPr>
          <p:sp>
            <p:nvSpPr>
              <p:cNvPr id="119" name="Left Bracket 118"/>
              <p:cNvSpPr/>
              <p:nvPr/>
            </p:nvSpPr>
            <p:spPr>
              <a:xfrm rot="5400000">
                <a:off x="3395275" y="1015065"/>
                <a:ext cx="122017" cy="2170471"/>
              </a:xfrm>
              <a:prstGeom prst="leftBracket">
                <a:avLst>
                  <a:gd name="adj" fmla="val 0"/>
                </a:avLst>
              </a:prstGeom>
              <a:noFill/>
              <a:ln w="254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0" name="TextBox 119"/>
              <p:cNvSpPr txBox="1"/>
              <p:nvPr/>
            </p:nvSpPr>
            <p:spPr>
              <a:xfrm>
                <a:off x="2913987" y="1957536"/>
                <a:ext cx="1084592" cy="169277"/>
              </a:xfrm>
              <a:prstGeom prst="rect">
                <a:avLst/>
              </a:prstGeom>
              <a:solidFill>
                <a:sysClr val="window" lastClr="FFFFFF"/>
              </a:solidFill>
            </p:spPr>
            <p:txBody>
              <a:bodyPr wrap="none" lIns="45720" tIns="0" rIns="45720" bIns="0" rtlCol="0">
                <a:spAutoFit/>
              </a:bodyPr>
              <a:lstStyle/>
              <a:p>
                <a:pPr marL="0" marR="0" lvl="0" indent="0" defTabSz="45680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rPr>
                  <a:t>Run-the-Business</a:t>
                </a:r>
              </a:p>
            </p:txBody>
          </p:sp>
        </p:grpSp>
      </p:grpSp>
      <p:grpSp>
        <p:nvGrpSpPr>
          <p:cNvPr id="8" name="Group 7"/>
          <p:cNvGrpSpPr/>
          <p:nvPr/>
        </p:nvGrpSpPr>
        <p:grpSpPr>
          <a:xfrm>
            <a:off x="4584378" y="1818991"/>
            <a:ext cx="2186199" cy="2080321"/>
            <a:chOff x="4584378" y="1818991"/>
            <a:chExt cx="2186199" cy="2080321"/>
          </a:xfrm>
        </p:grpSpPr>
        <p:sp>
          <p:nvSpPr>
            <p:cNvPr id="86" name="Freeform 85"/>
            <p:cNvSpPr/>
            <p:nvPr/>
          </p:nvSpPr>
          <p:spPr>
            <a:xfrm rot="5400000">
              <a:off x="4197988"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Investment in Innovation</a:t>
              </a:r>
            </a:p>
          </p:txBody>
        </p:sp>
        <p:sp>
          <p:nvSpPr>
            <p:cNvPr id="88" name="Freeform 87"/>
            <p:cNvSpPr/>
            <p:nvPr/>
          </p:nvSpPr>
          <p:spPr>
            <a:xfrm rot="5400000">
              <a:off x="5315147" y="2443882"/>
              <a:ext cx="1841820" cy="1069040"/>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Enterprise</a:t>
              </a:r>
              <a:br>
                <a:rPr kumimoji="0" lang="en-US" sz="1100" b="1" i="0" u="none" strike="noStrike" kern="0" cap="none" spc="0" normalizeH="0" baseline="0" noProof="0" dirty="0">
                  <a:ln>
                    <a:noFill/>
                  </a:ln>
                  <a:solidFill>
                    <a:prstClr val="white"/>
                  </a:solidFill>
                  <a:effectLst/>
                  <a:uLnTx/>
                  <a:uFillTx/>
                  <a:latin typeface="Calibri"/>
                  <a:ea typeface="+mn-ea"/>
                  <a:cs typeface="+mn-cs"/>
                </a:rPr>
              </a:br>
              <a:r>
                <a:rPr kumimoji="0" lang="en-US" sz="1100" b="1" i="0" u="none" strike="noStrike" kern="0" cap="none" spc="0" normalizeH="0" baseline="0" noProof="0" dirty="0">
                  <a:ln>
                    <a:noFill/>
                  </a:ln>
                  <a:solidFill>
                    <a:prstClr val="white"/>
                  </a:solidFill>
                  <a:effectLst/>
                  <a:uLnTx/>
                  <a:uFillTx/>
                  <a:latin typeface="Calibri"/>
                  <a:ea typeface="+mn-ea"/>
                  <a:cs typeface="+mn-cs"/>
                </a:rPr>
                <a:t>Agility</a:t>
              </a:r>
            </a:p>
          </p:txBody>
        </p:sp>
        <p:grpSp>
          <p:nvGrpSpPr>
            <p:cNvPr id="121" name="Group 120"/>
            <p:cNvGrpSpPr/>
            <p:nvPr/>
          </p:nvGrpSpPr>
          <p:grpSpPr>
            <a:xfrm>
              <a:off x="4600106" y="1818991"/>
              <a:ext cx="2170471" cy="203773"/>
              <a:chOff x="4613736" y="1957536"/>
              <a:chExt cx="2170471" cy="203773"/>
            </a:xfrm>
          </p:grpSpPr>
          <p:sp>
            <p:nvSpPr>
              <p:cNvPr id="122" name="Left Bracket 121"/>
              <p:cNvSpPr/>
              <p:nvPr/>
            </p:nvSpPr>
            <p:spPr>
              <a:xfrm rot="5400000">
                <a:off x="5637963" y="1015065"/>
                <a:ext cx="122017" cy="2170471"/>
              </a:xfrm>
              <a:prstGeom prst="leftBracket">
                <a:avLst>
                  <a:gd name="adj" fmla="val 0"/>
                </a:avLst>
              </a:prstGeom>
              <a:noFill/>
              <a:ln w="254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3" name="TextBox 122"/>
              <p:cNvSpPr txBox="1"/>
              <p:nvPr/>
            </p:nvSpPr>
            <p:spPr>
              <a:xfrm>
                <a:off x="5055686" y="1957536"/>
                <a:ext cx="1286571" cy="169277"/>
              </a:xfrm>
              <a:prstGeom prst="rect">
                <a:avLst/>
              </a:prstGeom>
              <a:solidFill>
                <a:sysClr val="window" lastClr="FFFFFF"/>
              </a:solidFill>
            </p:spPr>
            <p:txBody>
              <a:bodyPr wrap="none" lIns="45720" tIns="0" rIns="45720" bIns="0" rtlCol="0">
                <a:spAutoFit/>
              </a:bodyPr>
              <a:lstStyle/>
              <a:p>
                <a:pPr marL="0" marR="0" lvl="0" indent="0" defTabSz="45680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rPr>
                  <a:t>Change-the-Business</a:t>
                </a:r>
              </a:p>
            </p:txBody>
          </p:sp>
        </p:grpSp>
      </p:grpSp>
      <p:sp>
        <p:nvSpPr>
          <p:cNvPr id="117" name="Rectangle 116"/>
          <p:cNvSpPr/>
          <p:nvPr/>
        </p:nvSpPr>
        <p:spPr>
          <a:xfrm>
            <a:off x="2357419" y="3123639"/>
            <a:ext cx="4407408" cy="333632"/>
          </a:xfrm>
          <a:prstGeom prst="rect">
            <a:avLst/>
          </a:prstGeom>
          <a:solidFill>
            <a:srgbClr val="AC492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Calibri"/>
                <a:ea typeface="+mn-ea"/>
                <a:cs typeface="+mn-cs"/>
              </a:rPr>
              <a:t>Value Conversations</a:t>
            </a:r>
          </a:p>
        </p:txBody>
      </p:sp>
    </p:spTree>
    <p:extLst>
      <p:ext uri="{BB962C8B-B14F-4D97-AF65-F5344CB8AC3E}">
        <p14:creationId xmlns:p14="http://schemas.microsoft.com/office/powerpoint/2010/main" val="34826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Types of Value Conversations</a:t>
            </a:r>
          </a:p>
        </p:txBody>
      </p:sp>
      <p:sp>
        <p:nvSpPr>
          <p:cNvPr id="9" name="Freeform 8"/>
          <p:cNvSpPr/>
          <p:nvPr/>
        </p:nvSpPr>
        <p:spPr>
          <a:xfrm rot="5400000">
            <a:off x="1313664" y="2043580"/>
            <a:ext cx="2023396" cy="1433244"/>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algn="ctr" defTabSz="456804" fontAlgn="auto">
              <a:spcBef>
                <a:spcPts val="0"/>
              </a:spcBef>
              <a:spcAft>
                <a:spcPts val="0"/>
              </a:spcAft>
            </a:pPr>
            <a:r>
              <a:rPr lang="en-US" sz="1400" b="1" kern="0" dirty="0">
                <a:solidFill>
                  <a:prstClr val="white"/>
                </a:solidFill>
                <a:latin typeface="Calibri"/>
              </a:rPr>
              <a:t>Cost for Performance</a:t>
            </a:r>
          </a:p>
        </p:txBody>
      </p:sp>
      <p:sp>
        <p:nvSpPr>
          <p:cNvPr id="10" name="Freeform 9"/>
          <p:cNvSpPr/>
          <p:nvPr/>
        </p:nvSpPr>
        <p:spPr>
          <a:xfrm rot="5400000">
            <a:off x="2811422" y="2043580"/>
            <a:ext cx="2023396" cy="1433244"/>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algn="ctr" defTabSz="456804" fontAlgn="auto">
              <a:spcBef>
                <a:spcPts val="0"/>
              </a:spcBef>
              <a:spcAft>
                <a:spcPts val="0"/>
              </a:spcAft>
            </a:pPr>
            <a:r>
              <a:rPr lang="en-US" sz="1400" b="1" kern="0" dirty="0">
                <a:solidFill>
                  <a:prstClr val="white"/>
                </a:solidFill>
                <a:latin typeface="Calibri"/>
              </a:rPr>
              <a:t>Business-</a:t>
            </a:r>
            <a:br>
              <a:rPr lang="en-US" sz="1400" b="1" kern="0" dirty="0">
                <a:solidFill>
                  <a:prstClr val="white"/>
                </a:solidFill>
                <a:latin typeface="Calibri"/>
              </a:rPr>
            </a:br>
            <a:r>
              <a:rPr lang="en-US" sz="1400" b="1" kern="0" dirty="0">
                <a:solidFill>
                  <a:prstClr val="white"/>
                </a:solidFill>
                <a:latin typeface="Calibri"/>
              </a:rPr>
              <a:t>Aligned Portfolio</a:t>
            </a:r>
          </a:p>
        </p:txBody>
      </p:sp>
      <p:sp>
        <p:nvSpPr>
          <p:cNvPr id="11" name="Freeform 10"/>
          <p:cNvSpPr/>
          <p:nvPr/>
        </p:nvSpPr>
        <p:spPr>
          <a:xfrm rot="5400000">
            <a:off x="4309180" y="2043580"/>
            <a:ext cx="2023396" cy="1433244"/>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algn="ctr" defTabSz="456804" fontAlgn="auto">
              <a:spcBef>
                <a:spcPts val="0"/>
              </a:spcBef>
              <a:spcAft>
                <a:spcPts val="0"/>
              </a:spcAft>
            </a:pPr>
            <a:r>
              <a:rPr lang="en-US" sz="1400" b="1" kern="0" dirty="0">
                <a:solidFill>
                  <a:prstClr val="white"/>
                </a:solidFill>
                <a:latin typeface="Calibri"/>
              </a:rPr>
              <a:t>Investment in Innovation</a:t>
            </a:r>
          </a:p>
        </p:txBody>
      </p:sp>
      <p:sp>
        <p:nvSpPr>
          <p:cNvPr id="12" name="Freeform 11"/>
          <p:cNvSpPr/>
          <p:nvPr/>
        </p:nvSpPr>
        <p:spPr>
          <a:xfrm rot="5400000">
            <a:off x="5806938" y="2043580"/>
            <a:ext cx="2023396" cy="1433244"/>
          </a:xfrm>
          <a:custGeom>
            <a:avLst/>
            <a:gdLst>
              <a:gd name="connsiteX0" fmla="*/ 0 w 1841820"/>
              <a:gd name="connsiteY0" fmla="*/ 969448 h 1069040"/>
              <a:gd name="connsiteX1" fmla="*/ 0 w 1841820"/>
              <a:gd name="connsiteY1" fmla="*/ 99593 h 1069040"/>
              <a:gd name="connsiteX2" fmla="*/ 99592 w 1841820"/>
              <a:gd name="connsiteY2" fmla="*/ 0 h 1069040"/>
              <a:gd name="connsiteX3" fmla="*/ 1240673 w 1841820"/>
              <a:gd name="connsiteY3" fmla="*/ 0 h 1069040"/>
              <a:gd name="connsiteX4" fmla="*/ 1240675 w 1841820"/>
              <a:gd name="connsiteY4" fmla="*/ 1 h 1069040"/>
              <a:gd name="connsiteX5" fmla="*/ 1649959 w 1841820"/>
              <a:gd name="connsiteY5" fmla="*/ 1 h 1069040"/>
              <a:gd name="connsiteX6" fmla="*/ 1841820 w 1841820"/>
              <a:gd name="connsiteY6" fmla="*/ 534521 h 1069040"/>
              <a:gd name="connsiteX7" fmla="*/ 1649959 w 1841820"/>
              <a:gd name="connsiteY7" fmla="*/ 1069040 h 1069040"/>
              <a:gd name="connsiteX8" fmla="*/ 984570 w 1841820"/>
              <a:gd name="connsiteY8" fmla="*/ 1069040 h 1069040"/>
              <a:gd name="connsiteX9" fmla="*/ 984570 w 1841820"/>
              <a:gd name="connsiteY9" fmla="*/ 1069040 h 1069040"/>
              <a:gd name="connsiteX10" fmla="*/ 99592 w 1841820"/>
              <a:gd name="connsiteY10" fmla="*/ 1069040 h 1069040"/>
              <a:gd name="connsiteX11" fmla="*/ 0 w 1841820"/>
              <a:gd name="connsiteY11" fmla="*/ 969448 h 106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820" h="1069040">
                <a:moveTo>
                  <a:pt x="0" y="969448"/>
                </a:moveTo>
                <a:lnTo>
                  <a:pt x="0" y="99593"/>
                </a:lnTo>
                <a:cubicBezTo>
                  <a:pt x="0" y="44590"/>
                  <a:pt x="44589" y="0"/>
                  <a:pt x="99592" y="0"/>
                </a:cubicBezTo>
                <a:lnTo>
                  <a:pt x="1240673" y="0"/>
                </a:lnTo>
                <a:lnTo>
                  <a:pt x="1240675" y="1"/>
                </a:lnTo>
                <a:lnTo>
                  <a:pt x="1649959" y="1"/>
                </a:lnTo>
                <a:lnTo>
                  <a:pt x="1841820" y="534521"/>
                </a:lnTo>
                <a:lnTo>
                  <a:pt x="1649959" y="1069040"/>
                </a:lnTo>
                <a:lnTo>
                  <a:pt x="984570" y="1069040"/>
                </a:lnTo>
                <a:lnTo>
                  <a:pt x="984570" y="1069040"/>
                </a:lnTo>
                <a:lnTo>
                  <a:pt x="99592" y="1069040"/>
                </a:lnTo>
                <a:cubicBezTo>
                  <a:pt x="44589" y="1069040"/>
                  <a:pt x="0" y="1024451"/>
                  <a:pt x="0" y="969448"/>
                </a:cubicBezTo>
                <a:close/>
              </a:path>
            </a:pathLst>
          </a:custGeom>
          <a:solidFill>
            <a:srgbClr val="FC9162"/>
          </a:solidFill>
          <a:ln w="9525" cap="flat" cmpd="sng" algn="ctr">
            <a:noFill/>
            <a:prstDash val="solid"/>
          </a:ln>
          <a:effectLst/>
        </p:spPr>
        <p:txBody>
          <a:bodyPr vert="vert270" wrap="square" lIns="457200" tIns="0" bIns="0" rtlCol="0" anchor="t">
            <a:noAutofit/>
          </a:bodyPr>
          <a:lstStyle/>
          <a:p>
            <a:pPr algn="ctr" defTabSz="456804" fontAlgn="auto">
              <a:spcBef>
                <a:spcPts val="0"/>
              </a:spcBef>
              <a:spcAft>
                <a:spcPts val="0"/>
              </a:spcAft>
            </a:pPr>
            <a:r>
              <a:rPr lang="en-US" sz="1400" b="1" kern="0" dirty="0">
                <a:solidFill>
                  <a:prstClr val="white"/>
                </a:solidFill>
                <a:latin typeface="Calibri"/>
              </a:rPr>
              <a:t>Enterprise</a:t>
            </a:r>
            <a:br>
              <a:rPr lang="en-US" sz="1400" b="1" kern="0" dirty="0">
                <a:solidFill>
                  <a:prstClr val="white"/>
                </a:solidFill>
                <a:latin typeface="Calibri"/>
              </a:rPr>
            </a:br>
            <a:r>
              <a:rPr lang="en-US" sz="1400" b="1" kern="0" dirty="0">
                <a:solidFill>
                  <a:prstClr val="white"/>
                </a:solidFill>
                <a:latin typeface="Calibri"/>
              </a:rPr>
              <a:t>Agility</a:t>
            </a:r>
          </a:p>
        </p:txBody>
      </p:sp>
      <p:sp>
        <p:nvSpPr>
          <p:cNvPr id="17" name="Rectangle 16"/>
          <p:cNvSpPr/>
          <p:nvPr/>
        </p:nvSpPr>
        <p:spPr>
          <a:xfrm>
            <a:off x="1618610" y="2878667"/>
            <a:ext cx="5908939" cy="348995"/>
          </a:xfrm>
          <a:prstGeom prst="rect">
            <a:avLst/>
          </a:prstGeom>
          <a:solidFill>
            <a:srgbClr val="AC492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fontAlgn="auto">
              <a:spcBef>
                <a:spcPts val="0"/>
              </a:spcBef>
              <a:spcAft>
                <a:spcPts val="0"/>
              </a:spcAft>
            </a:pPr>
            <a:r>
              <a:rPr lang="en-US" sz="1200" b="1" kern="0" dirty="0">
                <a:solidFill>
                  <a:prstClr val="white"/>
                </a:solidFill>
                <a:latin typeface="Calibri"/>
              </a:rPr>
              <a:t>Value Conversations</a:t>
            </a:r>
          </a:p>
        </p:txBody>
      </p:sp>
      <p:grpSp>
        <p:nvGrpSpPr>
          <p:cNvPr id="18" name="Group 17"/>
          <p:cNvGrpSpPr/>
          <p:nvPr/>
        </p:nvGrpSpPr>
        <p:grpSpPr>
          <a:xfrm>
            <a:off x="1618608" y="1428750"/>
            <a:ext cx="2909915" cy="273195"/>
            <a:chOff x="2371048" y="1957536"/>
            <a:chExt cx="2170471" cy="203773"/>
          </a:xfrm>
        </p:grpSpPr>
        <p:sp>
          <p:nvSpPr>
            <p:cNvPr id="22" name="Left Bracket 21"/>
            <p:cNvSpPr/>
            <p:nvPr/>
          </p:nvSpPr>
          <p:spPr>
            <a:xfrm rot="5400000">
              <a:off x="3395275" y="1015065"/>
              <a:ext cx="122017" cy="2170471"/>
            </a:xfrm>
            <a:prstGeom prst="leftBracket">
              <a:avLst>
                <a:gd name="adj" fmla="val 0"/>
              </a:avLst>
            </a:prstGeom>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sz="2000" b="1" dirty="0"/>
            </a:p>
          </p:txBody>
        </p:sp>
        <p:sp>
          <p:nvSpPr>
            <p:cNvPr id="23" name="TextBox 22"/>
            <p:cNvSpPr txBox="1"/>
            <p:nvPr/>
          </p:nvSpPr>
          <p:spPr>
            <a:xfrm>
              <a:off x="2913987" y="1957536"/>
              <a:ext cx="1050508" cy="137740"/>
            </a:xfrm>
            <a:prstGeom prst="rect">
              <a:avLst/>
            </a:prstGeom>
            <a:solidFill>
              <a:schemeClr val="bg1"/>
            </a:solidFill>
          </p:spPr>
          <p:txBody>
            <a:bodyPr wrap="none" lIns="45720" tIns="0" rIns="45720" bIns="0" rtlCol="0">
              <a:spAutoFit/>
            </a:bodyPr>
            <a:lstStyle/>
            <a:p>
              <a:r>
                <a:rPr lang="en-US" sz="1200" b="1" dirty="0"/>
                <a:t>Run-the-Business</a:t>
              </a:r>
            </a:p>
          </p:txBody>
        </p:sp>
      </p:grpSp>
      <p:grpSp>
        <p:nvGrpSpPr>
          <p:cNvPr id="19" name="Group 18"/>
          <p:cNvGrpSpPr/>
          <p:nvPr/>
        </p:nvGrpSpPr>
        <p:grpSpPr>
          <a:xfrm>
            <a:off x="4625343" y="1428750"/>
            <a:ext cx="2909915" cy="273195"/>
            <a:chOff x="4613736" y="1957536"/>
            <a:chExt cx="2170471" cy="203773"/>
          </a:xfrm>
        </p:grpSpPr>
        <p:sp>
          <p:nvSpPr>
            <p:cNvPr id="20" name="Left Bracket 19"/>
            <p:cNvSpPr/>
            <p:nvPr/>
          </p:nvSpPr>
          <p:spPr>
            <a:xfrm rot="5400000">
              <a:off x="5637963" y="1015065"/>
              <a:ext cx="122017" cy="2170471"/>
            </a:xfrm>
            <a:prstGeom prst="leftBracket">
              <a:avLst>
                <a:gd name="adj" fmla="val 0"/>
              </a:avLst>
            </a:prstGeom>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sz="2000" b="1"/>
            </a:p>
          </p:txBody>
        </p:sp>
        <p:sp>
          <p:nvSpPr>
            <p:cNvPr id="21" name="TextBox 20"/>
            <p:cNvSpPr txBox="1"/>
            <p:nvPr/>
          </p:nvSpPr>
          <p:spPr>
            <a:xfrm>
              <a:off x="5055686" y="1957536"/>
              <a:ext cx="1247792" cy="137740"/>
            </a:xfrm>
            <a:prstGeom prst="rect">
              <a:avLst/>
            </a:prstGeom>
            <a:solidFill>
              <a:schemeClr val="bg1"/>
            </a:solidFill>
          </p:spPr>
          <p:txBody>
            <a:bodyPr wrap="none" lIns="45720" tIns="0" rIns="45720" bIns="0" rtlCol="0">
              <a:spAutoFit/>
            </a:bodyPr>
            <a:lstStyle/>
            <a:p>
              <a:r>
                <a:rPr lang="en-US" sz="1200" b="1" dirty="0"/>
                <a:t>Change-the-Business</a:t>
              </a:r>
            </a:p>
          </p:txBody>
        </p:sp>
      </p:grpSp>
      <p:sp>
        <p:nvSpPr>
          <p:cNvPr id="26" name="Rectangle 25"/>
          <p:cNvSpPr/>
          <p:nvPr/>
        </p:nvSpPr>
        <p:spPr>
          <a:xfrm>
            <a:off x="413724" y="746712"/>
            <a:ext cx="4114799" cy="58473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dirty="0">
                <a:solidFill>
                  <a:schemeClr val="tx1"/>
                </a:solidFill>
              </a:rPr>
              <a:t>Spending and investments used for </a:t>
            </a:r>
            <a:br>
              <a:rPr lang="en-US" sz="1400" b="1" dirty="0">
                <a:solidFill>
                  <a:schemeClr val="tx1"/>
                </a:solidFill>
              </a:rPr>
            </a:br>
            <a:r>
              <a:rPr lang="en-US" sz="1400" b="1" u="sng" dirty="0">
                <a:solidFill>
                  <a:schemeClr val="tx1"/>
                </a:solidFill>
              </a:rPr>
              <a:t>ongoing operations</a:t>
            </a:r>
            <a:r>
              <a:rPr lang="en-US" sz="1400" b="1" dirty="0">
                <a:solidFill>
                  <a:schemeClr val="tx1"/>
                </a:solidFill>
              </a:rPr>
              <a:t> of the business</a:t>
            </a:r>
            <a:endParaRPr lang="en-US" sz="1400" b="1" dirty="0">
              <a:solidFill>
                <a:schemeClr val="tx1"/>
              </a:solidFill>
              <a:latin typeface="+mn-lt"/>
            </a:endParaRPr>
          </a:p>
        </p:txBody>
      </p:sp>
      <p:sp>
        <p:nvSpPr>
          <p:cNvPr id="27" name="Rectangle 26"/>
          <p:cNvSpPr/>
          <p:nvPr/>
        </p:nvSpPr>
        <p:spPr>
          <a:xfrm>
            <a:off x="4625342" y="756139"/>
            <a:ext cx="4114799" cy="58473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b="1" dirty="0">
                <a:solidFill>
                  <a:schemeClr val="tx1"/>
                </a:solidFill>
              </a:rPr>
              <a:t>Spending and investments used to </a:t>
            </a:r>
            <a:br>
              <a:rPr lang="en-US" sz="1400" b="1" dirty="0">
                <a:solidFill>
                  <a:schemeClr val="tx1"/>
                </a:solidFill>
              </a:rPr>
            </a:br>
            <a:r>
              <a:rPr lang="en-US" sz="1400" b="1" u="sng" dirty="0">
                <a:solidFill>
                  <a:schemeClr val="tx1"/>
                </a:solidFill>
              </a:rPr>
              <a:t>grow or transform</a:t>
            </a:r>
            <a:r>
              <a:rPr lang="en-US" sz="1400" b="1" dirty="0">
                <a:solidFill>
                  <a:schemeClr val="tx1"/>
                </a:solidFill>
              </a:rPr>
              <a:t> the business</a:t>
            </a:r>
            <a:endParaRPr lang="en-US" sz="1400" b="1" dirty="0">
              <a:solidFill>
                <a:schemeClr val="tx1"/>
              </a:solidFill>
              <a:latin typeface="+mn-lt"/>
            </a:endParaRPr>
          </a:p>
        </p:txBody>
      </p:sp>
      <p:sp>
        <p:nvSpPr>
          <p:cNvPr id="28" name="Rectangle 27"/>
          <p:cNvSpPr/>
          <p:nvPr/>
        </p:nvSpPr>
        <p:spPr>
          <a:xfrm>
            <a:off x="223225" y="3867150"/>
            <a:ext cx="2138976" cy="992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100" dirty="0">
                <a:solidFill>
                  <a:schemeClr val="bg1"/>
                </a:solidFill>
              </a:rPr>
              <a:t>We deliver the right performance for the best possible price.</a:t>
            </a:r>
          </a:p>
        </p:txBody>
      </p:sp>
      <p:sp>
        <p:nvSpPr>
          <p:cNvPr id="30" name="Rectangle 29"/>
          <p:cNvSpPr/>
          <p:nvPr/>
        </p:nvSpPr>
        <p:spPr>
          <a:xfrm>
            <a:off x="2416550" y="3867150"/>
            <a:ext cx="2138976" cy="992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100" dirty="0">
                <a:solidFill>
                  <a:schemeClr val="bg1"/>
                </a:solidFill>
              </a:rPr>
              <a:t>We spend our resources to get the biggest return possible for our business.</a:t>
            </a:r>
          </a:p>
        </p:txBody>
      </p:sp>
      <p:sp>
        <p:nvSpPr>
          <p:cNvPr id="31" name="Rectangle 30"/>
          <p:cNvSpPr/>
          <p:nvPr/>
        </p:nvSpPr>
        <p:spPr>
          <a:xfrm>
            <a:off x="4609875" y="3867150"/>
            <a:ext cx="2138976" cy="9923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100" dirty="0">
                <a:solidFill>
                  <a:schemeClr val="bg1"/>
                </a:solidFill>
              </a:rPr>
              <a:t>We maximize our innovation dollars and ensure value over our investment lifetimes.</a:t>
            </a:r>
          </a:p>
        </p:txBody>
      </p:sp>
      <p:sp>
        <p:nvSpPr>
          <p:cNvPr id="32" name="Rectangle 31"/>
          <p:cNvSpPr/>
          <p:nvPr/>
        </p:nvSpPr>
        <p:spPr>
          <a:xfrm>
            <a:off x="6803201" y="3867150"/>
            <a:ext cx="2138976" cy="992365"/>
          </a:xfrm>
          <a:prstGeom prst="rect">
            <a:avLst/>
          </a:prstGeom>
          <a:solidFill>
            <a:srgbClr val="A365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100" dirty="0">
                <a:solidFill>
                  <a:schemeClr val="bg1"/>
                </a:solidFill>
              </a:rPr>
              <a:t>We improve the speed at which our business – </a:t>
            </a:r>
            <a:r>
              <a:rPr lang="en-US" sz="1100" i="1" dirty="0">
                <a:solidFill>
                  <a:schemeClr val="bg1"/>
                </a:solidFill>
              </a:rPr>
              <a:t>including IT</a:t>
            </a:r>
            <a:r>
              <a:rPr lang="en-US" sz="1100" dirty="0">
                <a:solidFill>
                  <a:schemeClr val="bg1"/>
                </a:solidFill>
              </a:rPr>
              <a:t> – responds.</a:t>
            </a:r>
          </a:p>
        </p:txBody>
      </p:sp>
      <p:cxnSp>
        <p:nvCxnSpPr>
          <p:cNvPr id="4" name="Straight Arrow Connector 3">
            <a:extLst>
              <a:ext uri="{FF2B5EF4-FFF2-40B4-BE49-F238E27FC236}">
                <a16:creationId xmlns:a16="http://schemas.microsoft.com/office/drawing/2014/main" id="{030620D5-2464-4751-BFC3-0B0F0BCE9892}"/>
              </a:ext>
            </a:extLst>
          </p:cNvPr>
          <p:cNvCxnSpPr>
            <a:cxnSpLocks/>
          </p:cNvCxnSpPr>
          <p:nvPr/>
        </p:nvCxnSpPr>
        <p:spPr>
          <a:xfrm flipH="1">
            <a:off x="1292713" y="3452156"/>
            <a:ext cx="1053804" cy="557657"/>
          </a:xfrm>
          <a:prstGeom prst="straightConnector1">
            <a:avLst/>
          </a:prstGeom>
          <a:ln w="12700">
            <a:solidFill>
              <a:srgbClr val="23434D"/>
            </a:solidFill>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3094767-51AD-40F2-95CC-652DFBAE6A6E}"/>
              </a:ext>
            </a:extLst>
          </p:cNvPr>
          <p:cNvCxnSpPr>
            <a:cxnSpLocks/>
          </p:cNvCxnSpPr>
          <p:nvPr/>
        </p:nvCxnSpPr>
        <p:spPr>
          <a:xfrm flipH="1">
            <a:off x="3486038" y="3452156"/>
            <a:ext cx="337082" cy="557657"/>
          </a:xfrm>
          <a:prstGeom prst="straightConnector1">
            <a:avLst/>
          </a:prstGeom>
          <a:ln w="12700">
            <a:solidFill>
              <a:srgbClr val="23434D"/>
            </a:solidFill>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83E215E-F716-4771-9446-7BC3DB4C47C4}"/>
              </a:ext>
            </a:extLst>
          </p:cNvPr>
          <p:cNvCxnSpPr>
            <a:cxnSpLocks/>
          </p:cNvCxnSpPr>
          <p:nvPr/>
        </p:nvCxnSpPr>
        <p:spPr>
          <a:xfrm>
            <a:off x="5320878" y="3452156"/>
            <a:ext cx="358485" cy="544238"/>
          </a:xfrm>
          <a:prstGeom prst="straightConnector1">
            <a:avLst/>
          </a:prstGeom>
          <a:ln w="12700">
            <a:solidFill>
              <a:srgbClr val="23434D"/>
            </a:solidFill>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3BD130F-A93F-4B40-8175-AB842BE3D1D0}"/>
              </a:ext>
            </a:extLst>
          </p:cNvPr>
          <p:cNvCxnSpPr>
            <a:cxnSpLocks/>
          </p:cNvCxnSpPr>
          <p:nvPr/>
        </p:nvCxnSpPr>
        <p:spPr>
          <a:xfrm>
            <a:off x="6818635" y="3452156"/>
            <a:ext cx="1054054" cy="557657"/>
          </a:xfrm>
          <a:prstGeom prst="straightConnector1">
            <a:avLst/>
          </a:prstGeom>
          <a:ln w="12700">
            <a:solidFill>
              <a:srgbClr val="23434D"/>
            </a:solidFill>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9721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1"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22" presetClass="entr" presetSubtype="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22" presetClass="entr" presetSubtype="1"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26" grpId="0" animBg="1"/>
      <p:bldP spid="27" grpId="0" animBg="1"/>
      <p:bldP spid="28"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Position for Value</a:t>
            </a:r>
            <a:br>
              <a:rPr lang="en-US" dirty="0"/>
            </a:br>
            <a:r>
              <a:rPr lang="en-US" sz="1600" i="1" dirty="0">
                <a:solidFill>
                  <a:schemeClr val="accent4"/>
                </a:solidFill>
              </a:rPr>
              <a:t>What is your Technology Business Model and are you aligned to do it?</a:t>
            </a:r>
            <a:endParaRPr lang="en-US" i="1" dirty="0">
              <a:solidFill>
                <a:schemeClr val="accent4"/>
              </a:solidFill>
            </a:endParaRPr>
          </a:p>
        </p:txBody>
      </p:sp>
      <p:sp>
        <p:nvSpPr>
          <p:cNvPr id="3" name="Text Placeholder 2"/>
          <p:cNvSpPr>
            <a:spLocks noGrp="1"/>
          </p:cNvSpPr>
          <p:nvPr>
            <p:ph type="body" sz="quarter" idx="10"/>
          </p:nvPr>
        </p:nvSpPr>
        <p:spPr>
          <a:xfrm>
            <a:off x="457201" y="914400"/>
            <a:ext cx="3056347" cy="3714750"/>
          </a:xfrm>
        </p:spPr>
        <p:txBody>
          <a:bodyPr anchor="ctr"/>
          <a:lstStyle/>
          <a:p>
            <a:pPr>
              <a:spcBef>
                <a:spcPts val="600"/>
              </a:spcBef>
              <a:spcAft>
                <a:spcPts val="1000"/>
              </a:spcAft>
            </a:pPr>
            <a:r>
              <a:rPr lang="en-US" dirty="0"/>
              <a:t>Technology business model affects value delivered</a:t>
            </a:r>
          </a:p>
          <a:p>
            <a:pPr>
              <a:spcBef>
                <a:spcPts val="600"/>
              </a:spcBef>
              <a:spcAft>
                <a:spcPts val="1000"/>
              </a:spcAft>
            </a:pPr>
            <a:r>
              <a:rPr lang="en-US" dirty="0"/>
              <a:t>Many CIOs use TBM to move up the value chain</a:t>
            </a:r>
          </a:p>
          <a:p>
            <a:pPr>
              <a:spcBef>
                <a:spcPts val="600"/>
              </a:spcBef>
              <a:spcAft>
                <a:spcPts val="1000"/>
              </a:spcAft>
            </a:pPr>
            <a:r>
              <a:rPr lang="en-US" dirty="0"/>
              <a:t>CIO+ means delivering business capabilities beyond IT</a:t>
            </a:r>
          </a:p>
        </p:txBody>
      </p:sp>
      <p:grpSp>
        <p:nvGrpSpPr>
          <p:cNvPr id="22" name="Group 21"/>
          <p:cNvGrpSpPr/>
          <p:nvPr/>
        </p:nvGrpSpPr>
        <p:grpSpPr>
          <a:xfrm>
            <a:off x="4043307" y="1179914"/>
            <a:ext cx="4700761" cy="3537399"/>
            <a:chOff x="2167064" y="1101133"/>
            <a:chExt cx="4700761" cy="3537399"/>
          </a:xfrm>
        </p:grpSpPr>
        <p:cxnSp>
          <p:nvCxnSpPr>
            <p:cNvPr id="23" name="Straight Connector 22"/>
            <p:cNvCxnSpPr/>
            <p:nvPr/>
          </p:nvCxnSpPr>
          <p:spPr>
            <a:xfrm>
              <a:off x="3200816" y="1101133"/>
              <a:ext cx="0" cy="3097944"/>
            </a:xfrm>
            <a:prstGeom prst="line">
              <a:avLst/>
            </a:prstGeom>
            <a:noFill/>
            <a:ln w="19050" cap="flat" cmpd="sng" algn="ctr">
              <a:solidFill>
                <a:srgbClr val="000000"/>
              </a:solidFill>
              <a:prstDash val="solid"/>
              <a:headEnd type="arrow" w="med" len="med"/>
              <a:tailEnd type="arrow" w="med" len="med"/>
            </a:ln>
            <a:effectLst/>
          </p:spPr>
        </p:cxnSp>
        <p:sp>
          <p:nvSpPr>
            <p:cNvPr id="24" name="TextBox 23"/>
            <p:cNvSpPr txBox="1"/>
            <p:nvPr/>
          </p:nvSpPr>
          <p:spPr>
            <a:xfrm>
              <a:off x="6248125" y="4374915"/>
              <a:ext cx="417743" cy="253916"/>
            </a:xfrm>
            <a:prstGeom prst="rect">
              <a:avLst/>
            </a:prstGeom>
            <a:noFill/>
          </p:spPr>
          <p:txBody>
            <a:bodyPr wrap="none" lIns="45720" rIns="45720" rtlCol="0">
              <a:spAutoFit/>
            </a:bodyPr>
            <a:lstStyle/>
            <a:p>
              <a:pPr marL="0" marR="0" lvl="0" indent="0" algn="r" defTabSz="45680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cs typeface="Helvetica Neue"/>
                </a:rPr>
                <a:t>Value</a:t>
              </a:r>
            </a:p>
          </p:txBody>
        </p:sp>
        <p:sp>
          <p:nvSpPr>
            <p:cNvPr id="25" name="TextBox 24"/>
            <p:cNvSpPr txBox="1"/>
            <p:nvPr/>
          </p:nvSpPr>
          <p:spPr>
            <a:xfrm>
              <a:off x="3274976" y="4374913"/>
              <a:ext cx="352019" cy="253916"/>
            </a:xfrm>
            <a:prstGeom prst="rect">
              <a:avLst/>
            </a:prstGeom>
            <a:noFill/>
          </p:spPr>
          <p:txBody>
            <a:bodyPr wrap="none" lIns="45720" rIns="45720" rtlCol="0">
              <a:spAutoFit/>
            </a:bodyPr>
            <a:lstStyle/>
            <a:p>
              <a:pPr marL="0" marR="0" lvl="0" indent="0" defTabSz="45680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cs typeface="Helvetica Neue"/>
                </a:rPr>
                <a:t>Cost</a:t>
              </a:r>
            </a:p>
          </p:txBody>
        </p:sp>
        <p:cxnSp>
          <p:nvCxnSpPr>
            <p:cNvPr id="26" name="Straight Connector 25"/>
            <p:cNvCxnSpPr/>
            <p:nvPr/>
          </p:nvCxnSpPr>
          <p:spPr>
            <a:xfrm>
              <a:off x="3412439" y="4363691"/>
              <a:ext cx="3087559" cy="2678"/>
            </a:xfrm>
            <a:prstGeom prst="line">
              <a:avLst/>
            </a:prstGeom>
            <a:noFill/>
            <a:ln w="19050" cap="flat" cmpd="sng" algn="ctr">
              <a:solidFill>
                <a:srgbClr val="000000"/>
              </a:solidFill>
              <a:prstDash val="solid"/>
              <a:headEnd type="arrow" w="med" len="med"/>
              <a:tailEnd type="arrow" w="med" len="med"/>
            </a:ln>
            <a:effectLst/>
          </p:spPr>
        </p:cxnSp>
        <p:sp>
          <p:nvSpPr>
            <p:cNvPr id="27" name="TextBox 26"/>
            <p:cNvSpPr txBox="1"/>
            <p:nvPr/>
          </p:nvSpPr>
          <p:spPr>
            <a:xfrm>
              <a:off x="4445984" y="4376922"/>
              <a:ext cx="1020472" cy="261610"/>
            </a:xfrm>
            <a:prstGeom prst="rect">
              <a:avLst/>
            </a:prstGeom>
            <a:noFill/>
          </p:spPr>
          <p:txBody>
            <a:bodyPr wrap="none" lIns="45720" rIns="45720" rtlCol="0">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1F497D">
                      <a:lumMod val="50000"/>
                    </a:srgbClr>
                  </a:solidFill>
                  <a:effectLst/>
                  <a:uLnTx/>
                  <a:uFillTx/>
                  <a:latin typeface="Garamond" panose="02020404030301010803" pitchFamily="18" charset="0"/>
                  <a:cs typeface="Helvetica Neue"/>
                </a:rPr>
                <a:t>organizational focus</a:t>
              </a:r>
            </a:p>
          </p:txBody>
        </p:sp>
        <p:sp>
          <p:nvSpPr>
            <p:cNvPr id="28" name="Oval 27"/>
            <p:cNvSpPr/>
            <p:nvPr/>
          </p:nvSpPr>
          <p:spPr>
            <a:xfrm rot="18900000">
              <a:off x="3033093" y="1618299"/>
              <a:ext cx="3834732" cy="2042322"/>
            </a:xfrm>
            <a:prstGeom prst="ellipse">
              <a:avLst/>
            </a:prstGeom>
            <a:solidFill>
              <a:schemeClr val="accent1">
                <a:lumMod val="40000"/>
                <a:lumOff val="60000"/>
              </a:schemeClr>
            </a:solidFill>
            <a:ln w="127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29" name="Oval 28"/>
            <p:cNvSpPr/>
            <p:nvPr/>
          </p:nvSpPr>
          <p:spPr>
            <a:xfrm rot="18900000">
              <a:off x="3170933" y="2280206"/>
              <a:ext cx="2900785" cy="1400227"/>
            </a:xfrm>
            <a:prstGeom prst="ellipse">
              <a:avLst/>
            </a:prstGeom>
            <a:solidFill>
              <a:schemeClr val="accent1">
                <a:lumMod val="75000"/>
              </a:schemeClr>
            </a:solidFill>
            <a:ln w="127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30" name="Oval 29"/>
            <p:cNvSpPr/>
            <p:nvPr/>
          </p:nvSpPr>
          <p:spPr>
            <a:xfrm rot="18900000">
              <a:off x="3330673" y="2766335"/>
              <a:ext cx="1909285" cy="1158144"/>
            </a:xfrm>
            <a:prstGeom prst="ellipse">
              <a:avLst/>
            </a:prstGeom>
            <a:solidFill>
              <a:schemeClr val="accent4"/>
            </a:solidFill>
            <a:ln w="127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31" name="Oval 30"/>
            <p:cNvSpPr/>
            <p:nvPr/>
          </p:nvSpPr>
          <p:spPr>
            <a:xfrm rot="18900000">
              <a:off x="3484300" y="3321122"/>
              <a:ext cx="981858" cy="722763"/>
            </a:xfrm>
            <a:prstGeom prst="ellipse">
              <a:avLst/>
            </a:prstGeom>
            <a:solidFill>
              <a:schemeClr val="accent4">
                <a:lumMod val="75000"/>
              </a:schemeClr>
            </a:solidFill>
            <a:ln w="12700" cap="flat" cmpd="sng" algn="ctr">
              <a:solidFill>
                <a:sysClr val="windowText" lastClr="000000"/>
              </a:solidFill>
              <a:prstDash val="solid"/>
            </a:ln>
            <a:effectLst/>
          </p:spPr>
          <p:txBody>
            <a:bodyPr rtlCol="0" anchor="ctr"/>
            <a:lstStyle/>
            <a:p>
              <a:pPr marL="0" marR="0" lvl="0" indent="0" algn="ctr" defTabSz="45680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32" name="Rectangle 31"/>
            <p:cNvSpPr/>
            <p:nvPr/>
          </p:nvSpPr>
          <p:spPr>
            <a:xfrm>
              <a:off x="5521775" y="1343024"/>
              <a:ext cx="877742" cy="415498"/>
            </a:xfrm>
            <a:prstGeom prst="rect">
              <a:avLst/>
            </a:prstGeom>
          </p:spPr>
          <p:txBody>
            <a:bodyPr wrap="square">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black"/>
                  </a:solidFill>
                  <a:effectLst/>
                  <a:uLnTx/>
                  <a:uFillTx/>
                  <a:latin typeface="Garamond" panose="02020404030301010803" pitchFamily="18" charset="0"/>
                </a:rPr>
                <a:t>Business</a:t>
              </a:r>
              <a:br>
                <a:rPr kumimoji="0" lang="en-US" sz="1050" b="1" i="1" u="none" strike="noStrike" kern="0" cap="none" spc="0" normalizeH="0" baseline="0" noProof="0" dirty="0">
                  <a:ln>
                    <a:noFill/>
                  </a:ln>
                  <a:solidFill>
                    <a:prstClr val="black"/>
                  </a:solidFill>
                  <a:effectLst/>
                  <a:uLnTx/>
                  <a:uFillTx/>
                  <a:latin typeface="Garamond" panose="02020404030301010803" pitchFamily="18" charset="0"/>
                </a:rPr>
              </a:br>
              <a:r>
                <a:rPr kumimoji="0" lang="en-US" sz="1050" b="1" i="1" u="none" strike="noStrike" kern="0" cap="none" spc="0" normalizeH="0" baseline="0" noProof="0" dirty="0">
                  <a:ln>
                    <a:noFill/>
                  </a:ln>
                  <a:solidFill>
                    <a:prstClr val="black"/>
                  </a:solidFill>
                  <a:effectLst/>
                  <a:uLnTx/>
                  <a:uFillTx/>
                  <a:latin typeface="Garamond" panose="02020404030301010803" pitchFamily="18" charset="0"/>
                </a:rPr>
                <a:t>Capabilities</a:t>
              </a:r>
            </a:p>
          </p:txBody>
        </p:sp>
        <p:sp>
          <p:nvSpPr>
            <p:cNvPr id="33" name="Rectangle 32"/>
            <p:cNvSpPr/>
            <p:nvPr/>
          </p:nvSpPr>
          <p:spPr>
            <a:xfrm>
              <a:off x="4828374" y="1996844"/>
              <a:ext cx="892625" cy="577081"/>
            </a:xfrm>
            <a:prstGeom prst="rect">
              <a:avLst/>
            </a:prstGeom>
          </p:spPr>
          <p:txBody>
            <a:bodyPr wrap="square">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Business</a:t>
              </a:r>
              <a:b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b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Application</a:t>
              </a:r>
              <a:b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b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Services</a:t>
              </a:r>
            </a:p>
          </p:txBody>
        </p:sp>
        <p:sp>
          <p:nvSpPr>
            <p:cNvPr id="34" name="Rectangle 33"/>
            <p:cNvSpPr/>
            <p:nvPr/>
          </p:nvSpPr>
          <p:spPr>
            <a:xfrm>
              <a:off x="4254650" y="2694608"/>
              <a:ext cx="735668" cy="577081"/>
            </a:xfrm>
            <a:prstGeom prst="rect">
              <a:avLst/>
            </a:prstGeom>
          </p:spPr>
          <p:txBody>
            <a:bodyPr wrap="square">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Tech /</a:t>
              </a:r>
              <a:b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b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End-User</a:t>
              </a:r>
            </a:p>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Services</a:t>
              </a:r>
            </a:p>
          </p:txBody>
        </p:sp>
        <p:sp>
          <p:nvSpPr>
            <p:cNvPr id="35" name="Rectangle 34"/>
            <p:cNvSpPr/>
            <p:nvPr/>
          </p:nvSpPr>
          <p:spPr>
            <a:xfrm>
              <a:off x="3529027" y="3389133"/>
              <a:ext cx="796810" cy="553998"/>
            </a:xfrm>
            <a:prstGeom prst="rect">
              <a:avLst/>
            </a:prstGeom>
          </p:spPr>
          <p:txBody>
            <a:bodyPr wrap="square">
              <a:sp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IT</a:t>
              </a:r>
              <a:b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br>
              <a:r>
                <a:rPr kumimoji="0" lang="en-US" sz="1050" b="1" i="1" u="none" strike="noStrike" kern="0" cap="none" spc="0" normalizeH="0" baseline="0" noProof="0" dirty="0">
                  <a:ln>
                    <a:noFill/>
                  </a:ln>
                  <a:solidFill>
                    <a:prstClr val="white"/>
                  </a:solidFill>
                  <a:effectLst/>
                  <a:uLnTx/>
                  <a:uFillTx/>
                  <a:latin typeface="Garamond" panose="02020404030301010803" pitchFamily="18" charset="0"/>
                </a:rPr>
                <a:t>Towers</a:t>
              </a:r>
            </a:p>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prstClr val="white"/>
                  </a:solidFill>
                  <a:effectLst/>
                  <a:uLnTx/>
                  <a:uFillTx/>
                  <a:latin typeface="Garamond" panose="02020404030301010803" pitchFamily="18" charset="0"/>
                </a:rPr>
                <a:t>(Resources)</a:t>
              </a:r>
            </a:p>
          </p:txBody>
        </p:sp>
        <p:sp>
          <p:nvSpPr>
            <p:cNvPr id="36" name="TextBox 35"/>
            <p:cNvSpPr txBox="1"/>
            <p:nvPr/>
          </p:nvSpPr>
          <p:spPr>
            <a:xfrm>
              <a:off x="2167064" y="3850698"/>
              <a:ext cx="947407" cy="211686"/>
            </a:xfrm>
            <a:prstGeom prst="roundRect">
              <a:avLst/>
            </a:prstGeom>
            <a:noFill/>
            <a:ln w="25400" cap="flat" cmpd="sng" algn="ctr">
              <a:noFill/>
              <a:prstDash val="solid"/>
            </a:ln>
            <a:effectLst/>
          </p:spPr>
          <p:txBody>
            <a:bodyPr wrap="none" rtlCol="0">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ea typeface="+mn-ea"/>
                  <a:cs typeface="Helvetica Neue"/>
                </a:rPr>
                <a:t>Expense Center</a:t>
              </a:r>
            </a:p>
          </p:txBody>
        </p:sp>
        <p:sp>
          <p:nvSpPr>
            <p:cNvPr id="37" name="TextBox 36"/>
            <p:cNvSpPr txBox="1"/>
            <p:nvPr/>
          </p:nvSpPr>
          <p:spPr>
            <a:xfrm>
              <a:off x="2167064" y="2984163"/>
              <a:ext cx="947407" cy="211686"/>
            </a:xfrm>
            <a:prstGeom prst="roundRect">
              <a:avLst/>
            </a:prstGeom>
            <a:noFill/>
            <a:ln w="25400" cap="flat" cmpd="sng" algn="ctr">
              <a:noFill/>
              <a:prstDash val="solid"/>
            </a:ln>
            <a:effectLst/>
          </p:spPr>
          <p:txBody>
            <a:bodyPr wrap="none" rtlCol="0">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ea typeface="+mn-ea"/>
                  <a:cs typeface="Helvetica Neue"/>
                </a:rPr>
                <a:t>Service Provider</a:t>
              </a:r>
            </a:p>
          </p:txBody>
        </p:sp>
        <p:sp>
          <p:nvSpPr>
            <p:cNvPr id="38" name="TextBox 37"/>
            <p:cNvSpPr txBox="1"/>
            <p:nvPr/>
          </p:nvSpPr>
          <p:spPr>
            <a:xfrm>
              <a:off x="2167064" y="2042701"/>
              <a:ext cx="947407" cy="211686"/>
            </a:xfrm>
            <a:prstGeom prst="roundRect">
              <a:avLst/>
            </a:prstGeom>
            <a:noFill/>
            <a:ln w="25400" cap="flat" cmpd="sng" algn="ctr">
              <a:noFill/>
              <a:prstDash val="solid"/>
            </a:ln>
            <a:effectLst/>
          </p:spPr>
          <p:txBody>
            <a:bodyPr wrap="none" rtlCol="0">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ea typeface="+mn-ea"/>
                  <a:cs typeface="Helvetica Neue"/>
                </a:rPr>
                <a:t>Value Partner</a:t>
              </a:r>
            </a:p>
          </p:txBody>
        </p:sp>
        <p:sp>
          <p:nvSpPr>
            <p:cNvPr id="39" name="TextBox 38"/>
            <p:cNvSpPr txBox="1"/>
            <p:nvPr/>
          </p:nvSpPr>
          <p:spPr>
            <a:xfrm>
              <a:off x="2167064" y="1101133"/>
              <a:ext cx="947407" cy="211686"/>
            </a:xfrm>
            <a:prstGeom prst="roundRect">
              <a:avLst/>
            </a:prstGeom>
            <a:noFill/>
            <a:ln w="25400" cap="flat" cmpd="sng" algn="ctr">
              <a:noFill/>
              <a:prstDash val="solid"/>
            </a:ln>
            <a:effectLst/>
          </p:spPr>
          <p:txBody>
            <a:bodyPr wrap="none" rtlCol="0">
              <a:noAutofit/>
            </a:bodyPr>
            <a:lstStyle/>
            <a:p>
              <a:pPr marL="0" marR="0" lvl="0" indent="0" algn="ctr" defTabSz="45680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Garamond" panose="02020404030301010803" pitchFamily="18" charset="0"/>
                  <a:ea typeface="+mn-ea"/>
                  <a:cs typeface="Helvetica Neue"/>
                </a:rPr>
                <a:t>Business Driver</a:t>
              </a:r>
            </a:p>
          </p:txBody>
        </p:sp>
      </p:grpSp>
      <p:pic>
        <p:nvPicPr>
          <p:cNvPr id="42" name="Picture 41"/>
          <p:cNvPicPr>
            <a:picLocks noChangeAspect="1"/>
          </p:cNvPicPr>
          <p:nvPr/>
        </p:nvPicPr>
        <p:blipFill>
          <a:blip r:embed="rId2"/>
          <a:stretch>
            <a:fillRect/>
          </a:stretch>
        </p:blipFill>
        <p:spPr>
          <a:xfrm>
            <a:off x="8138160" y="45720"/>
            <a:ext cx="914400" cy="569121"/>
          </a:xfrm>
          <a:prstGeom prst="rect">
            <a:avLst/>
          </a:prstGeom>
        </p:spPr>
      </p:pic>
    </p:spTree>
    <p:extLst>
      <p:ext uri="{BB962C8B-B14F-4D97-AF65-F5344CB8AC3E}">
        <p14:creationId xmlns:p14="http://schemas.microsoft.com/office/powerpoint/2010/main" val="19316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267510" y="2708253"/>
            <a:ext cx="8511035" cy="1052402"/>
            <a:chOff x="267510" y="2708076"/>
            <a:chExt cx="8511035" cy="1052402"/>
          </a:xfrm>
        </p:grpSpPr>
        <p:sp>
          <p:nvSpPr>
            <p:cNvPr id="44" name="Rectangle 99"/>
            <p:cNvSpPr/>
            <p:nvPr/>
          </p:nvSpPr>
          <p:spPr>
            <a:xfrm>
              <a:off x="267510" y="2708076"/>
              <a:ext cx="8511035" cy="1052402"/>
            </a:xfrm>
            <a:prstGeom prst="rect">
              <a:avLst/>
            </a:prstGeom>
            <a:solidFill>
              <a:schemeClr val="accent3">
                <a:lumMod val="75000"/>
              </a:schemeClr>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200" b="1" dirty="0">
                  <a:solidFill>
                    <a:schemeClr val="bg1"/>
                  </a:solidFill>
                  <a:latin typeface="Garamond" panose="02020404030301010803" pitchFamily="18" charset="0"/>
                  <a:ea typeface="Roboto Condensed" panose="02000000000000000000" pitchFamily="2" charset="0"/>
                </a:rPr>
                <a:t>IT Towers</a:t>
              </a:r>
            </a:p>
          </p:txBody>
        </p:sp>
        <p:grpSp>
          <p:nvGrpSpPr>
            <p:cNvPr id="77" name="Group 76"/>
            <p:cNvGrpSpPr/>
            <p:nvPr/>
          </p:nvGrpSpPr>
          <p:grpSpPr>
            <a:xfrm>
              <a:off x="2530288" y="2789090"/>
              <a:ext cx="6120314" cy="890374"/>
              <a:chOff x="3852236" y="2870104"/>
              <a:chExt cx="4798366" cy="737925"/>
            </a:xfrm>
          </p:grpSpPr>
          <p:sp>
            <p:nvSpPr>
              <p:cNvPr id="47" name="Rectangle 155"/>
              <p:cNvSpPr>
                <a:spLocks/>
              </p:cNvSpPr>
              <p:nvPr/>
            </p:nvSpPr>
            <p:spPr>
              <a:xfrm rot="10800000" flipV="1">
                <a:off x="3852236" y="3298603"/>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End User</a:t>
                </a:r>
              </a:p>
            </p:txBody>
          </p:sp>
          <p:sp>
            <p:nvSpPr>
              <p:cNvPr id="48" name="Rectangle 133"/>
              <p:cNvSpPr>
                <a:spLocks/>
              </p:cNvSpPr>
              <p:nvPr/>
            </p:nvSpPr>
            <p:spPr>
              <a:xfrm rot="10800000" flipV="1">
                <a:off x="4824429" y="3298603"/>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Application</a:t>
                </a:r>
              </a:p>
            </p:txBody>
          </p:sp>
          <p:sp>
            <p:nvSpPr>
              <p:cNvPr id="49" name="Rectangle 382"/>
              <p:cNvSpPr>
                <a:spLocks/>
              </p:cNvSpPr>
              <p:nvPr/>
            </p:nvSpPr>
            <p:spPr>
              <a:xfrm rot="10800000" flipV="1">
                <a:off x="5796622" y="3298603"/>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Delivery</a:t>
                </a:r>
              </a:p>
            </p:txBody>
          </p:sp>
          <p:sp>
            <p:nvSpPr>
              <p:cNvPr id="50" name="Rectangle 379"/>
              <p:cNvSpPr>
                <a:spLocks/>
              </p:cNvSpPr>
              <p:nvPr/>
            </p:nvSpPr>
            <p:spPr>
              <a:xfrm rot="10800000" flipV="1">
                <a:off x="7741007" y="3298603"/>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IT Management</a:t>
                </a:r>
              </a:p>
            </p:txBody>
          </p:sp>
          <p:sp>
            <p:nvSpPr>
              <p:cNvPr id="51" name="Rectangle 376"/>
              <p:cNvSpPr>
                <a:spLocks/>
              </p:cNvSpPr>
              <p:nvPr/>
            </p:nvSpPr>
            <p:spPr>
              <a:xfrm rot="10800000" flipV="1">
                <a:off x="6768815" y="3298603"/>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Security &amp; Compliance</a:t>
                </a:r>
              </a:p>
            </p:txBody>
          </p:sp>
          <p:sp>
            <p:nvSpPr>
              <p:cNvPr id="52" name="Rectangle 373"/>
              <p:cNvSpPr>
                <a:spLocks/>
              </p:cNvSpPr>
              <p:nvPr/>
            </p:nvSpPr>
            <p:spPr>
              <a:xfrm rot="10800000" flipV="1">
                <a:off x="7741007" y="2870104"/>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Output</a:t>
                </a:r>
              </a:p>
            </p:txBody>
          </p:sp>
          <p:sp>
            <p:nvSpPr>
              <p:cNvPr id="54" name="Rectangle 367"/>
              <p:cNvSpPr>
                <a:spLocks/>
              </p:cNvSpPr>
              <p:nvPr/>
            </p:nvSpPr>
            <p:spPr>
              <a:xfrm rot="10800000" flipV="1">
                <a:off x="6768815" y="2870104"/>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Network</a:t>
                </a:r>
              </a:p>
            </p:txBody>
          </p:sp>
          <p:sp>
            <p:nvSpPr>
              <p:cNvPr id="55" name="Rectangle 357"/>
              <p:cNvSpPr>
                <a:spLocks/>
              </p:cNvSpPr>
              <p:nvPr/>
            </p:nvSpPr>
            <p:spPr>
              <a:xfrm rot="10800000" flipV="1">
                <a:off x="5796622" y="2872595"/>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Storage</a:t>
                </a:r>
              </a:p>
            </p:txBody>
          </p:sp>
          <p:sp>
            <p:nvSpPr>
              <p:cNvPr id="56" name="Rectangle 112"/>
              <p:cNvSpPr>
                <a:spLocks/>
              </p:cNvSpPr>
              <p:nvPr/>
            </p:nvSpPr>
            <p:spPr>
              <a:xfrm rot="10800000" flipV="1">
                <a:off x="4824429" y="2870104"/>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Compute</a:t>
                </a:r>
              </a:p>
            </p:txBody>
          </p:sp>
          <p:sp>
            <p:nvSpPr>
              <p:cNvPr id="57" name="Rectangle 353"/>
              <p:cNvSpPr>
                <a:spLocks/>
              </p:cNvSpPr>
              <p:nvPr/>
            </p:nvSpPr>
            <p:spPr>
              <a:xfrm rot="10800000" flipV="1">
                <a:off x="3852236" y="2870104"/>
                <a:ext cx="909595" cy="3094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Data Center</a:t>
                </a:r>
              </a:p>
            </p:txBody>
          </p:sp>
        </p:grpSp>
        <p:sp>
          <p:nvSpPr>
            <p:cNvPr id="46" name="Rectangle 45"/>
            <p:cNvSpPr/>
            <p:nvPr/>
          </p:nvSpPr>
          <p:spPr>
            <a:xfrm>
              <a:off x="326160" y="2908079"/>
              <a:ext cx="2191482" cy="726198"/>
            </a:xfrm>
            <a:prstGeom prst="rect">
              <a:avLst/>
            </a:prstGeom>
          </p:spPr>
          <p:txBody>
            <a:bodyPr wrap="square">
              <a:spAutoFit/>
            </a:bodyPr>
            <a:lstStyle/>
            <a:p>
              <a:r>
                <a:rPr lang="en-US" sz="1050" dirty="0">
                  <a:solidFill>
                    <a:schemeClr val="bg1"/>
                  </a:solidFill>
                  <a:latin typeface="Garamond" panose="02020404030301010803" pitchFamily="18" charset="0"/>
                  <a:ea typeface="Roboto Condensed" panose="02000000000000000000" pitchFamily="2" charset="0"/>
                  <a:cs typeface="Times New Roman" panose="02020603050405020304" pitchFamily="18" charset="0"/>
                </a:rPr>
                <a:t>Describe the technology functions supported by IT spend in terms and groupings relevant to the owners and consumers of those functions</a:t>
              </a:r>
              <a:endParaRPr lang="en-US" sz="1600" dirty="0">
                <a:solidFill>
                  <a:schemeClr val="bg1"/>
                </a:solidFill>
                <a:latin typeface="Garamond" panose="02020404030301010803" pitchFamily="18" charset="0"/>
                <a:ea typeface="Roboto Condensed" panose="02000000000000000000" pitchFamily="2" charset="0"/>
              </a:endParaRPr>
            </a:p>
          </p:txBody>
        </p:sp>
      </p:grpSp>
      <p:grpSp>
        <p:nvGrpSpPr>
          <p:cNvPr id="82" name="Group 81"/>
          <p:cNvGrpSpPr/>
          <p:nvPr/>
        </p:nvGrpSpPr>
        <p:grpSpPr>
          <a:xfrm>
            <a:off x="267564" y="882189"/>
            <a:ext cx="8511037" cy="659646"/>
            <a:chOff x="267564" y="827946"/>
            <a:chExt cx="8511037" cy="659646"/>
          </a:xfrm>
        </p:grpSpPr>
        <p:sp>
          <p:nvSpPr>
            <p:cNvPr id="15" name="Rectangle 18"/>
            <p:cNvSpPr/>
            <p:nvPr/>
          </p:nvSpPr>
          <p:spPr>
            <a:xfrm>
              <a:off x="267564" y="827946"/>
              <a:ext cx="8511037" cy="659646"/>
            </a:xfrm>
            <a:prstGeom prst="rect">
              <a:avLst/>
            </a:prstGeom>
            <a:solidFill>
              <a:schemeClr val="accent6">
                <a:lumMod val="20000"/>
                <a:lumOff val="80000"/>
              </a:schemeClr>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200" b="1" dirty="0">
                  <a:solidFill>
                    <a:srgbClr val="000000"/>
                  </a:solidFill>
                  <a:latin typeface="Garamond" panose="02020404030301010803" pitchFamily="18" charset="0"/>
                  <a:ea typeface="Roboto Condensed" panose="02000000000000000000" pitchFamily="2" charset="0"/>
                </a:rPr>
                <a:t>Business Units or Capabilities</a:t>
              </a:r>
            </a:p>
          </p:txBody>
        </p:sp>
        <p:grpSp>
          <p:nvGrpSpPr>
            <p:cNvPr id="81" name="Group 80"/>
            <p:cNvGrpSpPr/>
            <p:nvPr/>
          </p:nvGrpSpPr>
          <p:grpSpPr>
            <a:xfrm>
              <a:off x="2517643" y="901363"/>
              <a:ext cx="6076231" cy="512812"/>
              <a:chOff x="2517643" y="1032751"/>
              <a:chExt cx="6076231" cy="363726"/>
            </a:xfrm>
          </p:grpSpPr>
          <p:sp>
            <p:nvSpPr>
              <p:cNvPr id="16" name="Rectangle 5"/>
              <p:cNvSpPr>
                <a:spLocks/>
              </p:cNvSpPr>
              <p:nvPr/>
            </p:nvSpPr>
            <p:spPr>
              <a:xfrm rot="10800000" flipV="1">
                <a:off x="3751363" y="1032751"/>
                <a:ext cx="1141350" cy="3637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Business Unit or Business Capability</a:t>
                </a:r>
              </a:p>
            </p:txBody>
          </p:sp>
          <p:sp>
            <p:nvSpPr>
              <p:cNvPr id="17" name="Rectangle 7"/>
              <p:cNvSpPr>
                <a:spLocks/>
              </p:cNvSpPr>
              <p:nvPr/>
            </p:nvSpPr>
            <p:spPr>
              <a:xfrm rot="10800000" flipV="1">
                <a:off x="4985083" y="1032751"/>
                <a:ext cx="1141350" cy="356880"/>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Business Unit or Business Capability</a:t>
                </a:r>
              </a:p>
            </p:txBody>
          </p:sp>
          <p:sp>
            <p:nvSpPr>
              <p:cNvPr id="18" name="Rectangle 10"/>
              <p:cNvSpPr>
                <a:spLocks/>
              </p:cNvSpPr>
              <p:nvPr/>
            </p:nvSpPr>
            <p:spPr>
              <a:xfrm rot="10800000" flipV="1">
                <a:off x="6218803" y="1032753"/>
                <a:ext cx="1141350" cy="35687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Business Unit or Business Capability</a:t>
                </a:r>
              </a:p>
            </p:txBody>
          </p:sp>
          <p:sp>
            <p:nvSpPr>
              <p:cNvPr id="19" name="Rectangle 11"/>
              <p:cNvSpPr>
                <a:spLocks/>
              </p:cNvSpPr>
              <p:nvPr/>
            </p:nvSpPr>
            <p:spPr>
              <a:xfrm rot="10800000" flipV="1">
                <a:off x="2517643" y="1032751"/>
                <a:ext cx="1141350" cy="36372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Business Unit or Business Capability</a:t>
                </a:r>
              </a:p>
            </p:txBody>
          </p:sp>
          <p:sp>
            <p:nvSpPr>
              <p:cNvPr id="20" name="Rectangle 12"/>
              <p:cNvSpPr>
                <a:spLocks/>
              </p:cNvSpPr>
              <p:nvPr/>
            </p:nvSpPr>
            <p:spPr>
              <a:xfrm rot="10800000" flipV="1">
                <a:off x="7452524" y="1032753"/>
                <a:ext cx="1141350" cy="356876"/>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Business Unit or Business Capability</a:t>
                </a:r>
              </a:p>
            </p:txBody>
          </p:sp>
        </p:grpSp>
        <p:sp>
          <p:nvSpPr>
            <p:cNvPr id="21" name="Rectangle 20"/>
            <p:cNvSpPr/>
            <p:nvPr/>
          </p:nvSpPr>
          <p:spPr>
            <a:xfrm>
              <a:off x="326159" y="1024041"/>
              <a:ext cx="2191482" cy="408487"/>
            </a:xfrm>
            <a:prstGeom prst="rect">
              <a:avLst/>
            </a:prstGeom>
          </p:spPr>
          <p:txBody>
            <a:bodyPr wrap="square">
              <a:spAutoFit/>
            </a:bodyPr>
            <a:lstStyle/>
            <a:p>
              <a:r>
                <a:rPr lang="en-US" sz="1050" dirty="0">
                  <a:solidFill>
                    <a:srgbClr val="353C45"/>
                  </a:solidFill>
                  <a:latin typeface="Garamond" panose="02020404030301010803" pitchFamily="18" charset="0"/>
                  <a:ea typeface="Roboto Condensed" panose="02000000000000000000" pitchFamily="2" charset="0"/>
                  <a:cs typeface="Times New Roman" panose="02020603050405020304" pitchFamily="18" charset="0"/>
                </a:rPr>
                <a:t>Describe the consumers of the technology supported by IT spend</a:t>
              </a:r>
              <a:endParaRPr lang="en-US" sz="1600" dirty="0">
                <a:solidFill>
                  <a:srgbClr val="353C45"/>
                </a:solidFill>
                <a:latin typeface="Garamond" panose="02020404030301010803" pitchFamily="18" charset="0"/>
                <a:ea typeface="Roboto Condensed" panose="02000000000000000000" pitchFamily="2" charset="0"/>
              </a:endParaRPr>
            </a:p>
          </p:txBody>
        </p:sp>
      </p:grpSp>
      <p:grpSp>
        <p:nvGrpSpPr>
          <p:cNvPr id="84" name="Group 83"/>
          <p:cNvGrpSpPr/>
          <p:nvPr/>
        </p:nvGrpSpPr>
        <p:grpSpPr>
          <a:xfrm>
            <a:off x="267564" y="1590398"/>
            <a:ext cx="8510812" cy="1069292"/>
            <a:chOff x="267564" y="1590628"/>
            <a:chExt cx="8510812" cy="1069292"/>
          </a:xfrm>
        </p:grpSpPr>
        <p:sp>
          <p:nvSpPr>
            <p:cNvPr id="22" name="Rectangle 21"/>
            <p:cNvSpPr/>
            <p:nvPr/>
          </p:nvSpPr>
          <p:spPr>
            <a:xfrm>
              <a:off x="267564" y="1590628"/>
              <a:ext cx="8510812" cy="1069292"/>
            </a:xfrm>
            <a:prstGeom prst="rect">
              <a:avLst/>
            </a:prstGeom>
            <a:solidFill>
              <a:schemeClr val="accent1">
                <a:lumMod val="60000"/>
                <a:lumOff val="40000"/>
              </a:schemeClr>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200" b="1" dirty="0">
                  <a:solidFill>
                    <a:srgbClr val="000000"/>
                  </a:solidFill>
                  <a:latin typeface="Garamond" panose="02020404030301010803" pitchFamily="18" charset="0"/>
                  <a:ea typeface="Roboto Condensed" panose="02000000000000000000" pitchFamily="2" charset="0"/>
                </a:rPr>
                <a:t>Services</a:t>
              </a:r>
            </a:p>
          </p:txBody>
        </p:sp>
        <p:sp>
          <p:nvSpPr>
            <p:cNvPr id="35" name="Rectangle 34"/>
            <p:cNvSpPr/>
            <p:nvPr/>
          </p:nvSpPr>
          <p:spPr>
            <a:xfrm>
              <a:off x="326159" y="1787787"/>
              <a:ext cx="2191481" cy="567343"/>
            </a:xfrm>
            <a:prstGeom prst="rect">
              <a:avLst/>
            </a:prstGeom>
          </p:spPr>
          <p:txBody>
            <a:bodyPr wrap="square">
              <a:spAutoFit/>
            </a:bodyPr>
            <a:lstStyle/>
            <a:p>
              <a:r>
                <a:rPr lang="en-US" sz="1050" dirty="0">
                  <a:solidFill>
                    <a:srgbClr val="353C45"/>
                  </a:solidFill>
                  <a:latin typeface="Garamond" panose="02020404030301010803" pitchFamily="18" charset="0"/>
                  <a:ea typeface="Roboto Condensed" panose="02000000000000000000" pitchFamily="2" charset="0"/>
                  <a:cs typeface="Times New Roman" panose="02020603050405020304" pitchFamily="18" charset="0"/>
                </a:rPr>
                <a:t>Describe the products or output delivered by IT and consumed by business units</a:t>
              </a:r>
              <a:endParaRPr lang="en-US" sz="1600" dirty="0">
                <a:solidFill>
                  <a:srgbClr val="353C45"/>
                </a:solidFill>
                <a:latin typeface="Garamond" panose="02020404030301010803" pitchFamily="18" charset="0"/>
                <a:ea typeface="Roboto Condensed" panose="02000000000000000000" pitchFamily="2" charset="0"/>
              </a:endParaRPr>
            </a:p>
          </p:txBody>
        </p:sp>
        <p:grpSp>
          <p:nvGrpSpPr>
            <p:cNvPr id="76" name="Group 75"/>
            <p:cNvGrpSpPr/>
            <p:nvPr/>
          </p:nvGrpSpPr>
          <p:grpSpPr>
            <a:xfrm>
              <a:off x="2517643" y="1659721"/>
              <a:ext cx="6138426" cy="931107"/>
              <a:chOff x="2059677" y="1725546"/>
              <a:chExt cx="6559973" cy="772632"/>
            </a:xfrm>
          </p:grpSpPr>
          <p:sp>
            <p:nvSpPr>
              <p:cNvPr id="70" name="Rectangle 155"/>
              <p:cNvSpPr>
                <a:spLocks/>
              </p:cNvSpPr>
              <p:nvPr/>
            </p:nvSpPr>
            <p:spPr>
              <a:xfrm rot="10800000" flipV="1">
                <a:off x="2059677" y="2140119"/>
                <a:ext cx="1828800" cy="358058"/>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Delivery Services</a:t>
                </a:r>
              </a:p>
            </p:txBody>
          </p:sp>
          <p:sp>
            <p:nvSpPr>
              <p:cNvPr id="71" name="Rectangle 133"/>
              <p:cNvSpPr>
                <a:spLocks/>
              </p:cNvSpPr>
              <p:nvPr/>
            </p:nvSpPr>
            <p:spPr>
              <a:xfrm rot="10800000" flipV="1">
                <a:off x="3955529" y="2140119"/>
                <a:ext cx="1828800" cy="358058"/>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Platform Services</a:t>
                </a:r>
              </a:p>
            </p:txBody>
          </p:sp>
          <p:sp>
            <p:nvSpPr>
              <p:cNvPr id="72" name="Rectangle 382"/>
              <p:cNvSpPr>
                <a:spLocks/>
              </p:cNvSpPr>
              <p:nvPr/>
            </p:nvSpPr>
            <p:spPr>
              <a:xfrm rot="10800000" flipV="1">
                <a:off x="5851381" y="2140120"/>
                <a:ext cx="1828800" cy="358058"/>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Infrastructure Services</a:t>
                </a:r>
              </a:p>
            </p:txBody>
          </p:sp>
          <p:sp>
            <p:nvSpPr>
              <p:cNvPr id="73" name="Rectangle 112"/>
              <p:cNvSpPr>
                <a:spLocks/>
              </p:cNvSpPr>
              <p:nvPr/>
            </p:nvSpPr>
            <p:spPr>
              <a:xfrm rot="10800000" flipV="1">
                <a:off x="3955528" y="1725546"/>
                <a:ext cx="4664122" cy="358058"/>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Business Application Services</a:t>
                </a:r>
              </a:p>
            </p:txBody>
          </p:sp>
          <p:sp>
            <p:nvSpPr>
              <p:cNvPr id="74" name="Rectangle 353"/>
              <p:cNvSpPr>
                <a:spLocks/>
              </p:cNvSpPr>
              <p:nvPr/>
            </p:nvSpPr>
            <p:spPr>
              <a:xfrm rot="10800000" flipV="1">
                <a:off x="2059677" y="1725546"/>
                <a:ext cx="1828800" cy="358058"/>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End User Services</a:t>
                </a:r>
              </a:p>
            </p:txBody>
          </p:sp>
          <p:sp>
            <p:nvSpPr>
              <p:cNvPr id="75" name="Rectangle 382"/>
              <p:cNvSpPr>
                <a:spLocks/>
              </p:cNvSpPr>
              <p:nvPr/>
            </p:nvSpPr>
            <p:spPr>
              <a:xfrm rot="10800000" flipV="1">
                <a:off x="7747234" y="2140120"/>
                <a:ext cx="872414" cy="358058"/>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Emerging</a:t>
                </a:r>
              </a:p>
            </p:txBody>
          </p:sp>
        </p:grpSp>
      </p:grpSp>
      <p:grpSp>
        <p:nvGrpSpPr>
          <p:cNvPr id="86" name="Group 85"/>
          <p:cNvGrpSpPr/>
          <p:nvPr/>
        </p:nvGrpSpPr>
        <p:grpSpPr>
          <a:xfrm>
            <a:off x="267509" y="3809219"/>
            <a:ext cx="8511036" cy="799281"/>
            <a:chOff x="267509" y="3809219"/>
            <a:chExt cx="8511036" cy="799281"/>
          </a:xfrm>
        </p:grpSpPr>
        <p:sp>
          <p:nvSpPr>
            <p:cNvPr id="58" name="Rectangle 419"/>
            <p:cNvSpPr/>
            <p:nvPr/>
          </p:nvSpPr>
          <p:spPr>
            <a:xfrm>
              <a:off x="267509" y="3809219"/>
              <a:ext cx="8511036" cy="799281"/>
            </a:xfrm>
            <a:prstGeom prst="rect">
              <a:avLst/>
            </a:prstGeom>
            <a:solidFill>
              <a:schemeClr val="accent4"/>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200" b="1" dirty="0">
                  <a:solidFill>
                    <a:schemeClr val="bg1"/>
                  </a:solidFill>
                  <a:latin typeface="Garamond" panose="02020404030301010803" pitchFamily="18" charset="0"/>
                  <a:ea typeface="Roboto Condensed" panose="02000000000000000000" pitchFamily="2" charset="0"/>
                </a:rPr>
                <a:t>Cost Pools</a:t>
              </a:r>
            </a:p>
          </p:txBody>
        </p:sp>
        <p:sp>
          <p:nvSpPr>
            <p:cNvPr id="60" name="Rectangle 59"/>
            <p:cNvSpPr/>
            <p:nvPr/>
          </p:nvSpPr>
          <p:spPr>
            <a:xfrm>
              <a:off x="326161" y="4004163"/>
              <a:ext cx="2191482" cy="567343"/>
            </a:xfrm>
            <a:prstGeom prst="rect">
              <a:avLst/>
            </a:prstGeom>
          </p:spPr>
          <p:txBody>
            <a:bodyPr wrap="square">
              <a:spAutoFit/>
            </a:bodyPr>
            <a:lstStyle/>
            <a:p>
              <a:r>
                <a:rPr lang="en-US" sz="1050" dirty="0">
                  <a:solidFill>
                    <a:schemeClr val="bg1"/>
                  </a:solidFill>
                  <a:latin typeface="Garamond" panose="02020404030301010803" pitchFamily="18" charset="0"/>
                  <a:ea typeface="Roboto Condensed" panose="02000000000000000000" pitchFamily="2" charset="0"/>
                  <a:cs typeface="Times New Roman" panose="02020603050405020304" pitchFamily="18" charset="0"/>
                </a:rPr>
                <a:t>Describe the </a:t>
              </a:r>
              <a:r>
                <a:rPr lang="en-US" sz="1050" i="1" dirty="0">
                  <a:solidFill>
                    <a:schemeClr val="bg1"/>
                  </a:solidFill>
                  <a:latin typeface="Garamond" panose="02020404030301010803" pitchFamily="18" charset="0"/>
                  <a:ea typeface="Roboto Condensed" panose="02000000000000000000" pitchFamily="2" charset="0"/>
                  <a:cs typeface="Times New Roman" panose="02020603050405020304" pitchFamily="18" charset="0"/>
                </a:rPr>
                <a:t>type</a:t>
              </a:r>
              <a:r>
                <a:rPr lang="en-US" sz="1050" dirty="0">
                  <a:solidFill>
                    <a:schemeClr val="bg1"/>
                  </a:solidFill>
                  <a:latin typeface="Garamond" panose="02020404030301010803" pitchFamily="18" charset="0"/>
                  <a:ea typeface="Roboto Condensed" panose="02000000000000000000" pitchFamily="2" charset="0"/>
                  <a:cs typeface="Times New Roman" panose="02020603050405020304" pitchFamily="18" charset="0"/>
                </a:rPr>
                <a:t> of asset or service purchased using terms and groupings relevant to both IT and Finance</a:t>
              </a:r>
              <a:endParaRPr lang="en-US" sz="1600" dirty="0">
                <a:solidFill>
                  <a:schemeClr val="bg1"/>
                </a:solidFill>
                <a:latin typeface="Garamond" panose="02020404030301010803" pitchFamily="18" charset="0"/>
                <a:ea typeface="Roboto Condensed" panose="02000000000000000000" pitchFamily="2" charset="0"/>
              </a:endParaRPr>
            </a:p>
          </p:txBody>
        </p:sp>
        <p:grpSp>
          <p:nvGrpSpPr>
            <p:cNvPr id="79" name="Group 78"/>
            <p:cNvGrpSpPr/>
            <p:nvPr/>
          </p:nvGrpSpPr>
          <p:grpSpPr>
            <a:xfrm>
              <a:off x="2517640" y="3922506"/>
              <a:ext cx="6132962" cy="536380"/>
              <a:chOff x="2517640" y="3922506"/>
              <a:chExt cx="6132962" cy="536380"/>
            </a:xfrm>
          </p:grpSpPr>
          <p:sp>
            <p:nvSpPr>
              <p:cNvPr id="61" name="Rectangle 459"/>
              <p:cNvSpPr>
                <a:spLocks/>
              </p:cNvSpPr>
              <p:nvPr/>
            </p:nvSpPr>
            <p:spPr>
              <a:xfrm rot="10800000" flipV="1">
                <a:off x="7323910" y="3922506"/>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Other</a:t>
                </a:r>
              </a:p>
            </p:txBody>
          </p:sp>
          <p:sp>
            <p:nvSpPr>
              <p:cNvPr id="62" name="Rectangle 456"/>
              <p:cNvSpPr>
                <a:spLocks/>
              </p:cNvSpPr>
              <p:nvPr/>
            </p:nvSpPr>
            <p:spPr>
              <a:xfrm rot="10800000" flipV="1">
                <a:off x="6637300" y="3922506"/>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Telecom</a:t>
                </a:r>
              </a:p>
            </p:txBody>
          </p:sp>
          <p:sp>
            <p:nvSpPr>
              <p:cNvPr id="63" name="Rectangle 453"/>
              <p:cNvSpPr>
                <a:spLocks/>
              </p:cNvSpPr>
              <p:nvPr/>
            </p:nvSpPr>
            <p:spPr>
              <a:xfrm rot="10800000" flipV="1">
                <a:off x="5950690" y="3922506"/>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Facilities</a:t>
                </a:r>
                <a:br>
                  <a:rPr lang="en-US" sz="1000" dirty="0">
                    <a:solidFill>
                      <a:srgbClr val="000000"/>
                    </a:solidFill>
                    <a:latin typeface="Garamond" panose="02020404030301010803" pitchFamily="18" charset="0"/>
                    <a:ea typeface="Roboto Condensed" panose="02000000000000000000" pitchFamily="2" charset="0"/>
                  </a:rPr>
                </a:br>
                <a:r>
                  <a:rPr lang="en-US" sz="1000" dirty="0">
                    <a:solidFill>
                      <a:srgbClr val="000000"/>
                    </a:solidFill>
                    <a:latin typeface="Garamond" panose="02020404030301010803" pitchFamily="18" charset="0"/>
                    <a:ea typeface="Roboto Condensed" panose="02000000000000000000" pitchFamily="2" charset="0"/>
                  </a:rPr>
                  <a:t>&amp; Power</a:t>
                </a:r>
              </a:p>
            </p:txBody>
          </p:sp>
          <p:sp>
            <p:nvSpPr>
              <p:cNvPr id="64" name="Rectangle 450"/>
              <p:cNvSpPr>
                <a:spLocks/>
              </p:cNvSpPr>
              <p:nvPr/>
            </p:nvSpPr>
            <p:spPr>
              <a:xfrm rot="10800000" flipV="1">
                <a:off x="3890860" y="3922507"/>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Outside Services</a:t>
                </a:r>
              </a:p>
            </p:txBody>
          </p:sp>
          <p:sp>
            <p:nvSpPr>
              <p:cNvPr id="65" name="Rectangle 447"/>
              <p:cNvSpPr>
                <a:spLocks/>
              </p:cNvSpPr>
              <p:nvPr/>
            </p:nvSpPr>
            <p:spPr>
              <a:xfrm rot="10800000" flipV="1">
                <a:off x="5264080" y="3922506"/>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Software</a:t>
                </a:r>
              </a:p>
            </p:txBody>
          </p:sp>
          <p:sp>
            <p:nvSpPr>
              <p:cNvPr id="66" name="Rectangle 444"/>
              <p:cNvSpPr>
                <a:spLocks/>
              </p:cNvSpPr>
              <p:nvPr/>
            </p:nvSpPr>
            <p:spPr>
              <a:xfrm rot="10800000" flipV="1">
                <a:off x="2517640" y="3922507"/>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Internal Labor</a:t>
                </a:r>
              </a:p>
            </p:txBody>
          </p:sp>
          <p:sp>
            <p:nvSpPr>
              <p:cNvPr id="67" name="Rectangle 441"/>
              <p:cNvSpPr>
                <a:spLocks/>
              </p:cNvSpPr>
              <p:nvPr/>
            </p:nvSpPr>
            <p:spPr>
              <a:xfrm rot="10800000" flipV="1">
                <a:off x="4577470" y="3922507"/>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Hardware</a:t>
                </a:r>
              </a:p>
            </p:txBody>
          </p:sp>
          <p:sp>
            <p:nvSpPr>
              <p:cNvPr id="68" name="Rectangle 438"/>
              <p:cNvSpPr>
                <a:spLocks/>
              </p:cNvSpPr>
              <p:nvPr/>
            </p:nvSpPr>
            <p:spPr>
              <a:xfrm rot="10800000" flipV="1">
                <a:off x="3204250" y="3922507"/>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External Labor</a:t>
                </a:r>
              </a:p>
            </p:txBody>
          </p:sp>
          <p:sp>
            <p:nvSpPr>
              <p:cNvPr id="78" name="Rectangle 459"/>
              <p:cNvSpPr>
                <a:spLocks/>
              </p:cNvSpPr>
              <p:nvPr/>
            </p:nvSpPr>
            <p:spPr>
              <a:xfrm rot="10800000" flipV="1">
                <a:off x="8010522" y="3922506"/>
                <a:ext cx="640080" cy="536379"/>
              </a:xfrm>
              <a:prstGeom prst="rect">
                <a:avLst/>
              </a:prstGeom>
              <a:solidFill>
                <a:schemeClr val="bg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00" dirty="0">
                    <a:solidFill>
                      <a:srgbClr val="000000"/>
                    </a:solidFill>
                    <a:latin typeface="Garamond" panose="02020404030301010803" pitchFamily="18" charset="0"/>
                    <a:ea typeface="Roboto Condensed" panose="02000000000000000000" pitchFamily="2" charset="0"/>
                  </a:rPr>
                  <a:t>Internal</a:t>
                </a:r>
                <a:br>
                  <a:rPr lang="en-US" sz="1000" dirty="0">
                    <a:solidFill>
                      <a:srgbClr val="000000"/>
                    </a:solidFill>
                    <a:latin typeface="Garamond" panose="02020404030301010803" pitchFamily="18" charset="0"/>
                    <a:ea typeface="Roboto Condensed" panose="02000000000000000000" pitchFamily="2" charset="0"/>
                  </a:rPr>
                </a:br>
                <a:r>
                  <a:rPr lang="en-US" sz="1000" dirty="0">
                    <a:solidFill>
                      <a:srgbClr val="000000"/>
                    </a:solidFill>
                    <a:latin typeface="Garamond" panose="02020404030301010803" pitchFamily="18" charset="0"/>
                    <a:ea typeface="Roboto Condensed" panose="02000000000000000000" pitchFamily="2" charset="0"/>
                  </a:rPr>
                  <a:t>Services</a:t>
                </a:r>
              </a:p>
            </p:txBody>
          </p:sp>
        </p:grpSp>
      </p:grpSp>
      <p:sp>
        <p:nvSpPr>
          <p:cNvPr id="2" name="Title 1"/>
          <p:cNvSpPr>
            <a:spLocks noGrp="1"/>
          </p:cNvSpPr>
          <p:nvPr>
            <p:ph type="title"/>
          </p:nvPr>
        </p:nvSpPr>
        <p:spPr/>
        <p:txBody>
          <a:bodyPr/>
          <a:lstStyle/>
          <a:p>
            <a:r>
              <a:rPr lang="en-US" dirty="0"/>
              <a:t>Create Transparency</a:t>
            </a:r>
            <a:br>
              <a:rPr lang="en-US" dirty="0"/>
            </a:br>
            <a:r>
              <a:rPr lang="en-US" sz="1600" i="1" dirty="0">
                <a:solidFill>
                  <a:schemeClr val="accent4"/>
                </a:solidFill>
              </a:rPr>
              <a:t>How do you empower tradeoff decisions based on facts?</a:t>
            </a:r>
            <a:endParaRPr lang="en-US" dirty="0">
              <a:solidFill>
                <a:schemeClr val="accent4"/>
              </a:solidFill>
            </a:endParaRPr>
          </a:p>
        </p:txBody>
      </p:sp>
      <p:grpSp>
        <p:nvGrpSpPr>
          <p:cNvPr id="5" name="Group 4"/>
          <p:cNvGrpSpPr/>
          <p:nvPr/>
        </p:nvGrpSpPr>
        <p:grpSpPr>
          <a:xfrm rot="10800000">
            <a:off x="8791189" y="883665"/>
            <a:ext cx="262247" cy="3724834"/>
            <a:chOff x="13222046" y="379909"/>
            <a:chExt cx="382781" cy="5427294"/>
          </a:xfrm>
        </p:grpSpPr>
        <p:cxnSp>
          <p:nvCxnSpPr>
            <p:cNvPr id="6" name="Straight Arrow Connector 5"/>
            <p:cNvCxnSpPr/>
            <p:nvPr/>
          </p:nvCxnSpPr>
          <p:spPr>
            <a:xfrm>
              <a:off x="13604827" y="379909"/>
              <a:ext cx="0" cy="5427294"/>
            </a:xfrm>
            <a:prstGeom prst="straightConnector1">
              <a:avLst/>
            </a:prstGeom>
            <a:ln w="28575">
              <a:solidFill>
                <a:schemeClr val="tx1"/>
              </a:solidFill>
              <a:miter lim="800000"/>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rot="16200000">
              <a:off x="11051265" y="2946119"/>
              <a:ext cx="4723432" cy="381870"/>
              <a:chOff x="3988763" y="-3013717"/>
              <a:chExt cx="5598954" cy="381870"/>
            </a:xfrm>
          </p:grpSpPr>
          <p:sp>
            <p:nvSpPr>
              <p:cNvPr id="8" name="TextBox 7"/>
              <p:cNvSpPr txBox="1"/>
              <p:nvPr/>
            </p:nvSpPr>
            <p:spPr>
              <a:xfrm>
                <a:off x="3988763" y="-3013699"/>
                <a:ext cx="1896139" cy="381852"/>
              </a:xfrm>
              <a:prstGeom prst="rect">
                <a:avLst/>
              </a:prstGeom>
              <a:noFill/>
            </p:spPr>
            <p:txBody>
              <a:bodyPr wrap="none" rtlCol="0">
                <a:spAutoFit/>
              </a:bodyPr>
              <a:lstStyle/>
              <a:p>
                <a:pPr algn="ctr"/>
                <a:r>
                  <a:rPr lang="en-US" sz="1100" b="1" dirty="0">
                    <a:solidFill>
                      <a:srgbClr val="353C45"/>
                    </a:solidFill>
                    <a:latin typeface="Garamond" panose="02020404030301010803" pitchFamily="18" charset="0"/>
                    <a:ea typeface="Roboto Condensed" panose="02000000000000000000" pitchFamily="2" charset="0"/>
                  </a:rPr>
                  <a:t>Business View</a:t>
                </a:r>
              </a:p>
            </p:txBody>
          </p:sp>
          <p:sp>
            <p:nvSpPr>
              <p:cNvPr id="9" name="TextBox 8"/>
              <p:cNvSpPr txBox="1"/>
              <p:nvPr/>
            </p:nvSpPr>
            <p:spPr>
              <a:xfrm>
                <a:off x="7789381" y="-3013717"/>
                <a:ext cx="1798336" cy="381852"/>
              </a:xfrm>
              <a:prstGeom prst="rect">
                <a:avLst/>
              </a:prstGeom>
              <a:noFill/>
            </p:spPr>
            <p:txBody>
              <a:bodyPr wrap="none" rtlCol="0">
                <a:spAutoFit/>
              </a:bodyPr>
              <a:lstStyle/>
              <a:p>
                <a:pPr algn="ctr"/>
                <a:r>
                  <a:rPr lang="en-US" sz="1100" b="1" dirty="0">
                    <a:solidFill>
                      <a:srgbClr val="353C45"/>
                    </a:solidFill>
                    <a:latin typeface="Garamond" panose="02020404030301010803" pitchFamily="18" charset="0"/>
                    <a:ea typeface="Roboto Condensed" panose="02000000000000000000" pitchFamily="2" charset="0"/>
                  </a:rPr>
                  <a:t>Finance View</a:t>
                </a:r>
              </a:p>
            </p:txBody>
          </p:sp>
          <p:sp>
            <p:nvSpPr>
              <p:cNvPr id="10" name="TextBox 9"/>
              <p:cNvSpPr txBox="1"/>
              <p:nvPr/>
            </p:nvSpPr>
            <p:spPr>
              <a:xfrm>
                <a:off x="6192697" y="-3013704"/>
                <a:ext cx="1208672" cy="381852"/>
              </a:xfrm>
              <a:prstGeom prst="rect">
                <a:avLst/>
              </a:prstGeom>
              <a:noFill/>
            </p:spPr>
            <p:txBody>
              <a:bodyPr wrap="none" rtlCol="0">
                <a:spAutoFit/>
              </a:bodyPr>
              <a:lstStyle/>
              <a:p>
                <a:pPr algn="ctr"/>
                <a:r>
                  <a:rPr lang="en-US" sz="1100" b="1" dirty="0">
                    <a:solidFill>
                      <a:srgbClr val="353C45"/>
                    </a:solidFill>
                    <a:latin typeface="Garamond" panose="02020404030301010803" pitchFamily="18" charset="0"/>
                    <a:ea typeface="Roboto Condensed" panose="02000000000000000000" pitchFamily="2" charset="0"/>
                  </a:rPr>
                  <a:t>IT View</a:t>
                </a:r>
              </a:p>
            </p:txBody>
          </p:sp>
        </p:grpSp>
      </p:grpSp>
      <p:pic>
        <p:nvPicPr>
          <p:cNvPr id="3" name="Picture 2"/>
          <p:cNvPicPr>
            <a:picLocks noChangeAspect="1"/>
          </p:cNvPicPr>
          <p:nvPr/>
        </p:nvPicPr>
        <p:blipFill>
          <a:blip r:embed="rId3"/>
          <a:stretch>
            <a:fillRect/>
          </a:stretch>
        </p:blipFill>
        <p:spPr>
          <a:xfrm>
            <a:off x="8138160" y="45720"/>
            <a:ext cx="914400" cy="569121"/>
          </a:xfrm>
          <a:prstGeom prst="rect">
            <a:avLst/>
          </a:prstGeom>
        </p:spPr>
      </p:pic>
      <p:sp>
        <p:nvSpPr>
          <p:cNvPr id="87" name="TextBox 86"/>
          <p:cNvSpPr txBox="1"/>
          <p:nvPr/>
        </p:nvSpPr>
        <p:spPr>
          <a:xfrm>
            <a:off x="267564" y="4608500"/>
            <a:ext cx="8511037" cy="276999"/>
          </a:xfrm>
          <a:prstGeom prst="rect">
            <a:avLst/>
          </a:prstGeom>
          <a:noFill/>
        </p:spPr>
        <p:txBody>
          <a:bodyPr wrap="square" lIns="45720" rIns="45720" rtlCol="0">
            <a:spAutoFit/>
          </a:bodyPr>
          <a:lstStyle/>
          <a:p>
            <a:pPr algn="ctr"/>
            <a:r>
              <a:rPr lang="en-US" sz="1200" i="1" dirty="0">
                <a:latin typeface="+mn-lt"/>
              </a:rPr>
              <a:t>TBM Taxonomy (V2.0) provides standard management categories to support standards-based modeling.</a:t>
            </a:r>
          </a:p>
        </p:txBody>
      </p:sp>
    </p:spTree>
    <p:extLst>
      <p:ext uri="{BB962C8B-B14F-4D97-AF65-F5344CB8AC3E}">
        <p14:creationId xmlns:p14="http://schemas.microsoft.com/office/powerpoint/2010/main" val="45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Data Needed for Modeling?</a:t>
            </a:r>
          </a:p>
        </p:txBody>
      </p:sp>
      <p:grpSp>
        <p:nvGrpSpPr>
          <p:cNvPr id="23" name="Group 22"/>
          <p:cNvGrpSpPr/>
          <p:nvPr/>
        </p:nvGrpSpPr>
        <p:grpSpPr>
          <a:xfrm>
            <a:off x="1340919" y="836656"/>
            <a:ext cx="6462163" cy="4106778"/>
            <a:chOff x="1444939" y="1125358"/>
            <a:chExt cx="7065752" cy="3541232"/>
          </a:xfrm>
        </p:grpSpPr>
        <p:sp>
          <p:nvSpPr>
            <p:cNvPr id="24" name="TextBox 23"/>
            <p:cNvSpPr txBox="1"/>
            <p:nvPr/>
          </p:nvSpPr>
          <p:spPr>
            <a:xfrm>
              <a:off x="4495604" y="4480815"/>
              <a:ext cx="1190874" cy="185775"/>
            </a:xfrm>
            <a:prstGeom prst="rect">
              <a:avLst/>
            </a:prstGeom>
            <a:noFill/>
          </p:spPr>
          <p:txBody>
            <a:bodyPr wrap="none" lIns="0" tIns="0" rIns="0" bIns="0" rtlCol="0">
              <a:spAutoFit/>
            </a:bodyPr>
            <a:lstStyle/>
            <a:p>
              <a:pPr algn="ctr"/>
              <a:r>
                <a:rPr lang="en-US" sz="1400" b="1" dirty="0">
                  <a:latin typeface="Garamond" panose="02020404030301010803" pitchFamily="18" charset="0"/>
                </a:rPr>
                <a:t>Scope of Data</a:t>
              </a:r>
            </a:p>
          </p:txBody>
        </p:sp>
        <p:sp>
          <p:nvSpPr>
            <p:cNvPr id="25" name="TextBox 24"/>
            <p:cNvSpPr txBox="1"/>
            <p:nvPr/>
          </p:nvSpPr>
          <p:spPr>
            <a:xfrm rot="16200000">
              <a:off x="1044074" y="2714836"/>
              <a:ext cx="1037298" cy="235567"/>
            </a:xfrm>
            <a:prstGeom prst="rect">
              <a:avLst/>
            </a:prstGeom>
            <a:noFill/>
          </p:spPr>
          <p:txBody>
            <a:bodyPr wrap="none" lIns="0" tIns="0" rIns="0" bIns="0" rtlCol="0">
              <a:spAutoFit/>
            </a:bodyPr>
            <a:lstStyle/>
            <a:p>
              <a:pPr algn="ctr"/>
              <a:r>
                <a:rPr lang="en-US" sz="1400" b="1" dirty="0">
                  <a:latin typeface="Garamond" panose="02020404030301010803" pitchFamily="18" charset="0"/>
                </a:rPr>
                <a:t>Quality of Data</a:t>
              </a:r>
            </a:p>
          </p:txBody>
        </p:sp>
        <p:grpSp>
          <p:nvGrpSpPr>
            <p:cNvPr id="26" name="Group 25"/>
            <p:cNvGrpSpPr/>
            <p:nvPr/>
          </p:nvGrpSpPr>
          <p:grpSpPr>
            <a:xfrm>
              <a:off x="1671389" y="1125358"/>
              <a:ext cx="6839302" cy="3413697"/>
              <a:chOff x="1671389" y="1125358"/>
              <a:chExt cx="6839302" cy="3413697"/>
            </a:xfrm>
          </p:grpSpPr>
          <p:sp>
            <p:nvSpPr>
              <p:cNvPr id="27" name="Rectangle 26"/>
              <p:cNvSpPr/>
              <p:nvPr/>
            </p:nvSpPr>
            <p:spPr>
              <a:xfrm>
                <a:off x="1933004" y="2177745"/>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List ERP apps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Infrastructure mappings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personnel with time estimates</a:t>
                </a:r>
              </a:p>
            </p:txBody>
          </p:sp>
          <p:sp>
            <p:nvSpPr>
              <p:cNvPr id="28" name="Rectangle 27"/>
              <p:cNvSpPr/>
              <p:nvPr/>
            </p:nvSpPr>
            <p:spPr>
              <a:xfrm>
                <a:off x="3581551" y="2177745"/>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Simple app list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and storage mappings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personnel with time estimates</a:t>
                </a:r>
              </a:p>
            </p:txBody>
          </p:sp>
          <p:sp>
            <p:nvSpPr>
              <p:cNvPr id="29" name="Rectangle 28"/>
              <p:cNvSpPr/>
              <p:nvPr/>
            </p:nvSpPr>
            <p:spPr>
              <a:xfrm>
                <a:off x="3581551" y="1125358"/>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Simple app list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and storage mappings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time tracking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Project data (hours)</a:t>
                </a:r>
              </a:p>
            </p:txBody>
          </p:sp>
          <p:sp>
            <p:nvSpPr>
              <p:cNvPr id="30" name="Rectangle 29"/>
              <p:cNvSpPr/>
              <p:nvPr/>
            </p:nvSpPr>
            <p:spPr>
              <a:xfrm>
                <a:off x="6864771" y="2177745"/>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corporate and BU applications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counts and storage estimates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estimates (%)</a:t>
                </a:r>
              </a:p>
            </p:txBody>
          </p:sp>
          <p:sp>
            <p:nvSpPr>
              <p:cNvPr id="31" name="Rectangle 30"/>
              <p:cNvSpPr/>
              <p:nvPr/>
            </p:nvSpPr>
            <p:spPr>
              <a:xfrm>
                <a:off x="3581551" y="3220639"/>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Simple app list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counts and storage estimates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estimates (%)</a:t>
                </a:r>
              </a:p>
            </p:txBody>
          </p:sp>
          <p:sp>
            <p:nvSpPr>
              <p:cNvPr id="32" name="TextBox 31"/>
              <p:cNvSpPr txBox="1"/>
              <p:nvPr/>
            </p:nvSpPr>
            <p:spPr>
              <a:xfrm rot="16200000">
                <a:off x="1576811" y="1520333"/>
                <a:ext cx="450765" cy="261610"/>
              </a:xfrm>
              <a:prstGeom prst="rect">
                <a:avLst/>
              </a:prstGeom>
              <a:noFill/>
            </p:spPr>
            <p:txBody>
              <a:bodyPr wrap="none" rtlCol="0">
                <a:spAutoFit/>
              </a:bodyPr>
              <a:lstStyle/>
              <a:p>
                <a:pPr algn="ctr"/>
                <a:r>
                  <a:rPr lang="en-US" sz="1100" b="1" dirty="0">
                    <a:latin typeface="Garamond" panose="02020404030301010803" pitchFamily="18" charset="0"/>
                  </a:rPr>
                  <a:t>Best</a:t>
                </a:r>
              </a:p>
            </p:txBody>
          </p:sp>
          <p:sp>
            <p:nvSpPr>
              <p:cNvPr id="33" name="TextBox 32"/>
              <p:cNvSpPr txBox="1"/>
              <p:nvPr/>
            </p:nvSpPr>
            <p:spPr>
              <a:xfrm rot="16200000">
                <a:off x="1527121" y="2572721"/>
                <a:ext cx="550152" cy="261610"/>
              </a:xfrm>
              <a:prstGeom prst="rect">
                <a:avLst/>
              </a:prstGeom>
              <a:noFill/>
            </p:spPr>
            <p:txBody>
              <a:bodyPr wrap="none" rtlCol="0">
                <a:spAutoFit/>
              </a:bodyPr>
              <a:lstStyle/>
              <a:p>
                <a:pPr algn="ctr"/>
                <a:r>
                  <a:rPr lang="en-US" sz="1100" b="1" dirty="0">
                    <a:latin typeface="Garamond" panose="02020404030301010803" pitchFamily="18" charset="0"/>
                  </a:rPr>
                  <a:t>Better</a:t>
                </a:r>
              </a:p>
            </p:txBody>
          </p:sp>
          <p:sp>
            <p:nvSpPr>
              <p:cNvPr id="34" name="TextBox 33"/>
              <p:cNvSpPr txBox="1"/>
              <p:nvPr/>
            </p:nvSpPr>
            <p:spPr>
              <a:xfrm rot="16200000">
                <a:off x="1545558" y="3615614"/>
                <a:ext cx="513282" cy="261610"/>
              </a:xfrm>
              <a:prstGeom prst="rect">
                <a:avLst/>
              </a:prstGeom>
              <a:noFill/>
            </p:spPr>
            <p:txBody>
              <a:bodyPr wrap="none" rtlCol="0">
                <a:spAutoFit/>
              </a:bodyPr>
              <a:lstStyle/>
              <a:p>
                <a:pPr algn="ctr"/>
                <a:r>
                  <a:rPr lang="en-US" sz="1100" b="1" dirty="0">
                    <a:latin typeface="Garamond" panose="02020404030301010803" pitchFamily="18" charset="0"/>
                  </a:rPr>
                  <a:t>Good</a:t>
                </a:r>
              </a:p>
            </p:txBody>
          </p:sp>
          <p:sp>
            <p:nvSpPr>
              <p:cNvPr id="35" name="TextBox 34"/>
              <p:cNvSpPr txBox="1"/>
              <p:nvPr/>
            </p:nvSpPr>
            <p:spPr>
              <a:xfrm>
                <a:off x="7116100" y="4277445"/>
                <a:ext cx="1143263" cy="261610"/>
              </a:xfrm>
              <a:prstGeom prst="rect">
                <a:avLst/>
              </a:prstGeom>
              <a:noFill/>
            </p:spPr>
            <p:txBody>
              <a:bodyPr wrap="none" rtlCol="0">
                <a:spAutoFit/>
              </a:bodyPr>
              <a:lstStyle/>
              <a:p>
                <a:pPr algn="ctr"/>
                <a:r>
                  <a:rPr lang="en-US" sz="1100" b="1" dirty="0">
                    <a:latin typeface="Garamond" panose="02020404030301010803" pitchFamily="18" charset="0"/>
                  </a:rPr>
                  <a:t>All Applications</a:t>
                </a:r>
              </a:p>
            </p:txBody>
          </p:sp>
          <p:sp>
            <p:nvSpPr>
              <p:cNvPr id="36" name="TextBox 35"/>
              <p:cNvSpPr txBox="1"/>
              <p:nvPr/>
            </p:nvSpPr>
            <p:spPr>
              <a:xfrm>
                <a:off x="3707846" y="4277445"/>
                <a:ext cx="1393330" cy="261610"/>
              </a:xfrm>
              <a:prstGeom prst="rect">
                <a:avLst/>
              </a:prstGeom>
              <a:noFill/>
            </p:spPr>
            <p:txBody>
              <a:bodyPr wrap="none" rtlCol="0">
                <a:spAutoFit/>
              </a:bodyPr>
              <a:lstStyle/>
              <a:p>
                <a:pPr algn="ctr"/>
                <a:r>
                  <a:rPr lang="en-US" sz="1100" b="1" dirty="0">
                    <a:latin typeface="Garamond" panose="02020404030301010803" pitchFamily="18" charset="0"/>
                  </a:rPr>
                  <a:t>Top 20 Applications</a:t>
                </a:r>
              </a:p>
            </p:txBody>
          </p:sp>
          <p:sp>
            <p:nvSpPr>
              <p:cNvPr id="37" name="TextBox 36"/>
              <p:cNvSpPr txBox="1"/>
              <p:nvPr/>
            </p:nvSpPr>
            <p:spPr>
              <a:xfrm>
                <a:off x="2205974" y="4277445"/>
                <a:ext cx="1099981" cy="261610"/>
              </a:xfrm>
              <a:prstGeom prst="rect">
                <a:avLst/>
              </a:prstGeom>
              <a:noFill/>
            </p:spPr>
            <p:txBody>
              <a:bodyPr wrap="none" rtlCol="0">
                <a:spAutoFit/>
              </a:bodyPr>
              <a:lstStyle/>
              <a:p>
                <a:pPr algn="ctr"/>
                <a:r>
                  <a:rPr lang="en-US" sz="1100" b="1" dirty="0">
                    <a:latin typeface="Garamond" panose="02020404030301010803" pitchFamily="18" charset="0"/>
                  </a:rPr>
                  <a:t>Corporate ERP</a:t>
                </a:r>
              </a:p>
            </p:txBody>
          </p:sp>
          <p:sp>
            <p:nvSpPr>
              <p:cNvPr id="38" name="Rectangle 37"/>
              <p:cNvSpPr/>
              <p:nvPr/>
            </p:nvSpPr>
            <p:spPr>
              <a:xfrm>
                <a:off x="1933004" y="1125358"/>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List of ERP apps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Infra. Mappings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time tracking</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Internal project hours,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Consultant/ vendor hours</a:t>
                </a:r>
              </a:p>
            </p:txBody>
          </p:sp>
          <p:sp>
            <p:nvSpPr>
              <p:cNvPr id="39" name="Rectangle 38"/>
              <p:cNvSpPr/>
              <p:nvPr/>
            </p:nvSpPr>
            <p:spPr>
              <a:xfrm>
                <a:off x="6864771" y="1125358"/>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corporate, BU and cloud apps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Infra mappings, including public cloud</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time tracking</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Project hours</a:t>
                </a:r>
              </a:p>
            </p:txBody>
          </p:sp>
          <p:sp>
            <p:nvSpPr>
              <p:cNvPr id="40" name="Rectangle 39"/>
              <p:cNvSpPr/>
              <p:nvPr/>
            </p:nvSpPr>
            <p:spPr>
              <a:xfrm>
                <a:off x="1933004" y="3220639"/>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List of ERP applications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Infrastructure estimates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estimates</a:t>
                </a:r>
              </a:p>
            </p:txBody>
          </p:sp>
          <p:sp>
            <p:nvSpPr>
              <p:cNvPr id="41" name="Rectangle 40"/>
              <p:cNvSpPr/>
              <p:nvPr/>
            </p:nvSpPr>
            <p:spPr>
              <a:xfrm>
                <a:off x="6864771" y="3220639"/>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corporate applications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counts and storage estimates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estimates (%)</a:t>
                </a:r>
              </a:p>
            </p:txBody>
          </p:sp>
          <p:sp>
            <p:nvSpPr>
              <p:cNvPr id="42" name="Rectangle 41"/>
              <p:cNvSpPr/>
              <p:nvPr/>
            </p:nvSpPr>
            <p:spPr>
              <a:xfrm>
                <a:off x="5223161" y="2177745"/>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all end user devices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all workplace apps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counts and storage estimates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estimates (%)</a:t>
                </a:r>
              </a:p>
            </p:txBody>
          </p:sp>
          <p:sp>
            <p:nvSpPr>
              <p:cNvPr id="43" name="TextBox 42"/>
              <p:cNvSpPr txBox="1"/>
              <p:nvPr/>
            </p:nvSpPr>
            <p:spPr>
              <a:xfrm>
                <a:off x="5314186" y="4278272"/>
                <a:ext cx="1463880" cy="225584"/>
              </a:xfrm>
              <a:prstGeom prst="rect">
                <a:avLst/>
              </a:prstGeom>
              <a:noFill/>
            </p:spPr>
            <p:txBody>
              <a:bodyPr wrap="none" rtlCol="0">
                <a:spAutoFit/>
              </a:bodyPr>
              <a:lstStyle/>
              <a:p>
                <a:pPr algn="ctr"/>
                <a:r>
                  <a:rPr lang="en-US" sz="1100" b="1" dirty="0">
                    <a:latin typeface="Garamond" panose="02020404030301010803" pitchFamily="18" charset="0"/>
                  </a:rPr>
                  <a:t>Workplace Services</a:t>
                </a:r>
              </a:p>
            </p:txBody>
          </p:sp>
          <p:sp>
            <p:nvSpPr>
              <p:cNvPr id="44" name="Rectangle 43"/>
              <p:cNvSpPr/>
              <p:nvPr/>
            </p:nvSpPr>
            <p:spPr>
              <a:xfrm>
                <a:off x="5223161" y="1125358"/>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all end user devices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apps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Infra mappings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Network mappings, including WAN links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time tracking</a:t>
                </a:r>
              </a:p>
            </p:txBody>
          </p:sp>
          <p:sp>
            <p:nvSpPr>
              <p:cNvPr id="45" name="Rectangle 44"/>
              <p:cNvSpPr/>
              <p:nvPr/>
            </p:nvSpPr>
            <p:spPr>
              <a:xfrm>
                <a:off x="5223161" y="3220639"/>
                <a:ext cx="1645920" cy="1051560"/>
              </a:xfrm>
              <a:prstGeom prst="rect">
                <a:avLst/>
              </a:prstGeom>
              <a:solidFill>
                <a:schemeClr val="bg1">
                  <a:lumMod val="95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050" dirty="0">
                    <a:solidFill>
                      <a:schemeClr val="tx1"/>
                    </a:solidFill>
                    <a:latin typeface="Garamond" panose="02020404030301010803" pitchFamily="18" charset="0"/>
                  </a:rPr>
                  <a:t>Inventory of desktops and laptops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Office &amp; other workplace apps</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Server counts and storage estimates (%)</a:t>
                </a:r>
              </a:p>
              <a:p>
                <a:pPr marL="171450" indent="-171450">
                  <a:buFont typeface="Wingdings" panose="05000000000000000000" pitchFamily="2" charset="2"/>
                  <a:buChar char="§"/>
                </a:pPr>
                <a:r>
                  <a:rPr lang="en-US" sz="1050" dirty="0">
                    <a:solidFill>
                      <a:schemeClr val="tx1"/>
                    </a:solidFill>
                    <a:latin typeface="Garamond" panose="02020404030301010803" pitchFamily="18" charset="0"/>
                  </a:rPr>
                  <a:t>Support estimates (%)</a:t>
                </a:r>
              </a:p>
            </p:txBody>
          </p:sp>
        </p:grpSp>
      </p:grpSp>
    </p:spTree>
    <p:extLst>
      <p:ext uri="{BB962C8B-B14F-4D97-AF65-F5344CB8AC3E}">
        <p14:creationId xmlns:p14="http://schemas.microsoft.com/office/powerpoint/2010/main" val="10409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6.xml><?xml version="1.0" encoding="utf-8"?>
<p:tagLst xmlns:a="http://schemas.openxmlformats.org/drawingml/2006/main" xmlns:r="http://schemas.openxmlformats.org/officeDocument/2006/relationships" xmlns:p="http://schemas.openxmlformats.org/presentationml/2006/main">
  <p:tag name="NAME" val="Logo"/>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pptio PowerPoint Calibri">
  <a:themeElements>
    <a:clrScheme name="TBM Council">
      <a:dk1>
        <a:srgbClr val="1E1F21"/>
      </a:dk1>
      <a:lt1>
        <a:srgbClr val="FFFFFF"/>
      </a:lt1>
      <a:dk2>
        <a:srgbClr val="22424E"/>
      </a:dk2>
      <a:lt2>
        <a:srgbClr val="DEDDDD"/>
      </a:lt2>
      <a:accent1>
        <a:srgbClr val="0D96C9"/>
      </a:accent1>
      <a:accent2>
        <a:srgbClr val="7E848B"/>
      </a:accent2>
      <a:accent3>
        <a:srgbClr val="F89838"/>
      </a:accent3>
      <a:accent4>
        <a:srgbClr val="F26724"/>
      </a:accent4>
      <a:accent5>
        <a:srgbClr val="9CDDF8"/>
      </a:accent5>
      <a:accent6>
        <a:srgbClr val="7DBA41"/>
      </a:accent6>
      <a:hlink>
        <a:srgbClr val="0D96C9"/>
      </a:hlink>
      <a:folHlink>
        <a:srgbClr val="43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rtlCol="0" anchor="ctr">
        <a:noAutofit/>
      </a:bodyPr>
      <a:lstStyle>
        <a:defPPr algn="ctr">
          <a:defRPr dirty="0" err="1" smtClean="0">
            <a:solidFill>
              <a:schemeClr val="bg1"/>
            </a:solidFill>
            <a:latin typeface="+mn-lt"/>
          </a:defRPr>
        </a:defPPr>
      </a:lst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TBM Council PPT Template.potx [Read-Only]" id="{E5EE94F0-14A3-4E4B-BDD4-26B914295DE1}" vid="{D847FC54-354E-4BDB-A285-0E740A9F49F9}"/>
    </a:ext>
  </a:extLst>
</a:theme>
</file>

<file path=ppt/theme/theme2.xml><?xml version="1.0" encoding="utf-8"?>
<a:theme xmlns:a="http://schemas.openxmlformats.org/drawingml/2006/main" name="KPMG Widescreen Standard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raClrScheme>
      <a:clrScheme name="2003 CREATE SCREEN 1">
        <a:dk1>
          <a:srgbClr val="007C92"/>
        </a:dk1>
        <a:lt1>
          <a:srgbClr val="FFFFFF"/>
        </a:lt1>
        <a:dk2>
          <a:srgbClr val="000000"/>
        </a:dk2>
        <a:lt2>
          <a:srgbClr val="747678"/>
        </a:lt2>
        <a:accent1>
          <a:srgbClr val="8E258D"/>
        </a:accent1>
        <a:accent2>
          <a:srgbClr val="A79E70"/>
        </a:accent2>
        <a:accent3>
          <a:srgbClr val="AAAAAA"/>
        </a:accent3>
        <a:accent4>
          <a:srgbClr val="DADADA"/>
        </a:accent4>
        <a:accent5>
          <a:srgbClr val="C6ACC5"/>
        </a:accent5>
        <a:accent6>
          <a:srgbClr val="978F65"/>
        </a:accent6>
        <a:hlink>
          <a:srgbClr val="007C92"/>
        </a:hlink>
        <a:folHlink>
          <a:srgbClr val="8E258D"/>
        </a:folHlink>
      </a:clrScheme>
      <a:clrMap bg1="dk2" tx1="lt1" bg2="dk1" tx2="lt2" accent1="accent1" accent2="accent2" accent3="accent3" accent4="accent4" accent5="accent5" accent6="accent6" hlink="hlink" folHlink="folHlink"/>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KPMG Widescreen template.pptx" id="{841FF9CD-4EE8-42A1-8461-C381863192FC}" vid="{3DE10ECA-3DD7-4FFD-AF5E-C6CE32E915D4}"/>
    </a:ext>
  </a:extLst>
</a:theme>
</file>

<file path=ppt/theme/theme3.xml><?xml version="1.0" encoding="utf-8"?>
<a:theme xmlns:a="http://schemas.openxmlformats.org/drawingml/2006/main" name="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English (US).potx" id="{04F4158E-B82F-4005-BC45-DDA695879C64}" vid="{E11D8FF4-BD1A-4D1E-85C9-98B2B42913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ument_x0020_Owner xmlns="ba0af191-96d6-431e-a940-60ab1a986c9e">
      <UserInfo>
        <DisplayName>Mark Jones</DisplayName>
        <AccountId>230</AccountId>
        <AccountType/>
      </UserInfo>
    </Document_x0020_Owner>
    <Description0 xmlns="ba0af191-96d6-431e-a940-60ab1a986c9e">PowerPoint template to be used to create Apptio-branded presentations. Reversible to either dark or light themes.</Description0>
    <Archive_x0020_Date xmlns="ba0af191-96d6-431e-a940-60ab1a986c9e">2016-06-17T07:00:00+00:00</Archive_x0020_Date>
    <o3edef5abc7744aba017910ddfaab1c2 xmlns="ba0af191-96d6-431e-a940-60ab1a986c9e">
      <Terms xmlns="http://schemas.microsoft.com/office/infopath/2007/PartnerControls">
        <TermInfo xmlns="http://schemas.microsoft.com/office/infopath/2007/PartnerControls">
          <TermName xmlns="http://schemas.microsoft.com/office/infopath/2007/PartnerControls">Internal Only</TermName>
          <TermId xmlns="http://schemas.microsoft.com/office/infopath/2007/PartnerControls">a2e37386-5e81-4128-b303-128d081904b4</TermId>
        </TermInfo>
      </Terms>
    </o3edef5abc7744aba017910ddfaab1c2>
    <_dlc_DocId xmlns="e3061320-f951-40ec-bac8-130e0c6ab66c">5E5HW5YW4R7M-265-13</_dlc_DocId>
    <kd74214b69404bc590f584da4be21e40 xmlns="ba0af191-96d6-431e-a940-60ab1a986c9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89d68c06-f4a2-4368-9e79-eea7d3731822</TermId>
        </TermInfo>
      </Terms>
    </kd74214b69404bc590f584da4be21e40>
    <_dlc_DocIdUrl xmlns="e3061320-f951-40ec-bac8-130e0c6ab66c">
      <Url>https://influence.apptio.com/Divisions/Corporate-Marketing/_layouts/15/DocIdRedir.aspx?ID=5E5HW5YW4R7M-265-13</Url>
      <Description>5E5HW5YW4R7M-265-13</Description>
    </_dlc_DocIdUrl>
    <TaxCatchAll xmlns="e3061320-f951-40ec-bac8-130e0c6ab66c">
      <Value>39</Value>
      <Value>44</Value>
      <Value>35</Value>
    </TaxCatchAll>
    <f8f8a4ecbfe24325b35d8e1d93f66628 xmlns="ba0af191-96d6-431e-a940-60ab1a986c9e">
      <Terms xmlns="http://schemas.microsoft.com/office/infopath/2007/PartnerControls">
        <TermInfo xmlns="http://schemas.microsoft.com/office/infopath/2007/PartnerControls">
          <TermName xmlns="http://schemas.microsoft.com/office/infopath/2007/PartnerControls">Published</TermName>
          <TermId xmlns="http://schemas.microsoft.com/office/infopath/2007/PartnerControls">e5aeccb0-75e5-4590-aed1-6c148212d739</TermId>
        </TermInfo>
      </Terms>
    </f8f8a4ecbfe24325b35d8e1d93f66628>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A9E81ADDF92A34D96DAC128E710346F" ma:contentTypeVersion="11" ma:contentTypeDescription="Create a new document." ma:contentTypeScope="" ma:versionID="37ffb2bb584c017023dec4a611865306">
  <xsd:schema xmlns:xsd="http://www.w3.org/2001/XMLSchema" xmlns:xs="http://www.w3.org/2001/XMLSchema" xmlns:p="http://schemas.microsoft.com/office/2006/metadata/properties" xmlns:ns2="e3061320-f951-40ec-bac8-130e0c6ab66c" xmlns:ns3="ba0af191-96d6-431e-a940-60ab1a986c9e" targetNamespace="http://schemas.microsoft.com/office/2006/metadata/properties" ma:root="true" ma:fieldsID="3e28b2983ca01e99a9511806012d9a7a" ns2:_="" ns3:_="">
    <xsd:import namespace="e3061320-f951-40ec-bac8-130e0c6ab66c"/>
    <xsd:import namespace="ba0af191-96d6-431e-a940-60ab1a986c9e"/>
    <xsd:element name="properties">
      <xsd:complexType>
        <xsd:sequence>
          <xsd:element name="documentManagement">
            <xsd:complexType>
              <xsd:all>
                <xsd:element ref="ns2:_dlc_DocId" minOccurs="0"/>
                <xsd:element ref="ns2:_dlc_DocIdUrl" minOccurs="0"/>
                <xsd:element ref="ns2:_dlc_DocIdPersistId" minOccurs="0"/>
                <xsd:element ref="ns3:Archive_x0020_Date"/>
                <xsd:element ref="ns3:Document_x0020_Owner"/>
                <xsd:element ref="ns3:kd74214b69404bc590f584da4be21e40" minOccurs="0"/>
                <xsd:element ref="ns2:TaxCatchAll" minOccurs="0"/>
                <xsd:element ref="ns3:f8f8a4ecbfe24325b35d8e1d93f66628" minOccurs="0"/>
                <xsd:element ref="ns3:o3edef5abc7744aba017910ddfaab1c2"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61320-f951-40ec-bac8-130e0c6ab6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4b55081f-89e2-4168-9618-c8acfa9c5bca}" ma:internalName="TaxCatchAll" ma:showField="CatchAllData" ma:web="e3061320-f951-40ec-bac8-130e0c6ab66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0af191-96d6-431e-a940-60ab1a986c9e" elementFormDefault="qualified">
    <xsd:import namespace="http://schemas.microsoft.com/office/2006/documentManagement/types"/>
    <xsd:import namespace="http://schemas.microsoft.com/office/infopath/2007/PartnerControls"/>
    <xsd:element name="Archive_x0020_Date" ma:index="11" ma:displayName="Archive Date" ma:format="DateOnly" ma:internalName="Archive_x0020_Date">
      <xsd:simpleType>
        <xsd:restriction base="dms:DateTime"/>
      </xsd:simpleType>
    </xsd:element>
    <xsd:element name="Document_x0020_Owner" ma:index="12"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kd74214b69404bc590f584da4be21e40" ma:index="14" ma:taxonomy="true" ma:internalName="kd74214b69404bc590f584da4be21e40" ma:taxonomyFieldName="Document_x0020_Type" ma:displayName="Document Type" ma:default="" ma:fieldId="{4d74214b-6940-4bc5-90f5-84da4be21e40}" ma:sspId="7cc75491-454d-476f-bed8-5dd42e9a9cca" ma:termSetId="5ce0d04a-25a6-42ea-854d-a74b7011a64a" ma:anchorId="00000000-0000-0000-0000-000000000000" ma:open="false" ma:isKeyword="false">
      <xsd:complexType>
        <xsd:sequence>
          <xsd:element ref="pc:Terms" minOccurs="0" maxOccurs="1"/>
        </xsd:sequence>
      </xsd:complexType>
    </xsd:element>
    <xsd:element name="f8f8a4ecbfe24325b35d8e1d93f66628" ma:index="17" ma:taxonomy="true" ma:internalName="f8f8a4ecbfe24325b35d8e1d93f66628" ma:taxonomyFieldName="Document_x0020_Status" ma:displayName="Document Status" ma:default="" ma:fieldId="{f8f8a4ec-bfe2-4325-b35d-8e1d93f66628}" ma:sspId="7cc75491-454d-476f-bed8-5dd42e9a9cca" ma:termSetId="ba51c935-c9ca-4095-80d3-805818a7b37b" ma:anchorId="00000000-0000-0000-0000-000000000000" ma:open="false" ma:isKeyword="false">
      <xsd:complexType>
        <xsd:sequence>
          <xsd:element ref="pc:Terms" minOccurs="0" maxOccurs="1"/>
        </xsd:sequence>
      </xsd:complexType>
    </xsd:element>
    <xsd:element name="o3edef5abc7744aba017910ddfaab1c2" ma:index="19" ma:taxonomy="true" ma:internalName="o3edef5abc7744aba017910ddfaab1c2" ma:taxonomyFieldName="Audience" ma:displayName="Audience" ma:readOnly="false" ma:default="" ma:fieldId="{83edef5a-bc77-44ab-a017-910ddfaab1c2}" ma:taxonomyMulti="true" ma:sspId="7cc75491-454d-476f-bed8-5dd42e9a9cca" ma:termSetId="f25639e9-32fa-4101-9b34-d7e02392ec7b" ma:anchorId="00000000-0000-0000-0000-000000000000" ma:open="false" ma:isKeyword="false">
      <xsd:complexType>
        <xsd:sequence>
          <xsd:element ref="pc:Terms" minOccurs="0" maxOccurs="1"/>
        </xsd:sequence>
      </xsd:complexType>
    </xsd:element>
    <xsd:element name="Description0" ma:index="20"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8D9B1C-BB70-400F-8FCB-FC774F905D46}">
  <ds:schemaRefs>
    <ds:schemaRef ds:uri="http://schemas.microsoft.com/sharepoint/v3/contenttype/forms"/>
  </ds:schemaRefs>
</ds:datastoreItem>
</file>

<file path=customXml/itemProps2.xml><?xml version="1.0" encoding="utf-8"?>
<ds:datastoreItem xmlns:ds="http://schemas.openxmlformats.org/officeDocument/2006/customXml" ds:itemID="{F2904773-0573-4C3C-8797-3F1BE08CC542}">
  <ds:schemaRefs>
    <ds:schemaRef ds:uri="http://schemas.microsoft.com/sharepoint/events"/>
  </ds:schemaRefs>
</ds:datastoreItem>
</file>

<file path=customXml/itemProps3.xml><?xml version="1.0" encoding="utf-8"?>
<ds:datastoreItem xmlns:ds="http://schemas.openxmlformats.org/officeDocument/2006/customXml" ds:itemID="{7F251212-D285-4887-9F6A-E55A42F54BCC}">
  <ds:schemaRefs>
    <ds:schemaRef ds:uri="http://purl.org/dc/terms/"/>
    <ds:schemaRef ds:uri="http://schemas.microsoft.com/office/2006/documentManagement/types"/>
    <ds:schemaRef ds:uri="e3061320-f951-40ec-bac8-130e0c6ab66c"/>
    <ds:schemaRef ds:uri="ba0af191-96d6-431e-a940-60ab1a986c9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D790BD34-0AED-4DAA-8E04-ABC6E3141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61320-f951-40ec-bac8-130e0c6ab66c"/>
    <ds:schemaRef ds:uri="ba0af191-96d6-431e-a940-60ab1a986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TBMCouncil_2016_PPT_Template</Template>
  <TotalTime>4877</TotalTime>
  <Words>1870</Words>
  <Application>Microsoft Office PowerPoint</Application>
  <PresentationFormat>On-screen Show (16:9)</PresentationFormat>
  <Paragraphs>336</Paragraphs>
  <Slides>21</Slides>
  <Notes>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5" baseType="lpstr">
      <vt:lpstr>Arial</vt:lpstr>
      <vt:lpstr>Avenir Book</vt:lpstr>
      <vt:lpstr>Avenir LT Std 55 Roman</vt:lpstr>
      <vt:lpstr>Calibri</vt:lpstr>
      <vt:lpstr>Garamond</vt:lpstr>
      <vt:lpstr>Helvetica Neue</vt:lpstr>
      <vt:lpstr>Roboto Condensed</vt:lpstr>
      <vt:lpstr>Times New Roman</vt:lpstr>
      <vt:lpstr>Wingdings</vt:lpstr>
      <vt:lpstr>Wingdings 3</vt:lpstr>
      <vt:lpstr>Apptio PowerPoint Calibri</vt:lpstr>
      <vt:lpstr>KPMG Widescreen Standard Template</vt:lpstr>
      <vt:lpstr>Firm Format - English (US)</vt:lpstr>
      <vt:lpstr>think-cell Slide</vt:lpstr>
      <vt:lpstr>Technology Business Management Framework</vt:lpstr>
      <vt:lpstr>Copyright ©2018 Technology Business Management Council, Ltd.</vt:lpstr>
      <vt:lpstr>PowerPoint Presentation</vt:lpstr>
      <vt:lpstr>PowerPoint Presentation</vt:lpstr>
      <vt:lpstr>TBM Framework</vt:lpstr>
      <vt:lpstr>The Four Types of Value Conversations</vt:lpstr>
      <vt:lpstr>Position for Value What is your Technology Business Model and are you aligned to do it?</vt:lpstr>
      <vt:lpstr>Create Transparency How do you empower tradeoff decisions based on facts?</vt:lpstr>
      <vt:lpstr>What About the Data Needed for Modeling?</vt:lpstr>
      <vt:lpstr>Cost-for-Performance How do you improve cost-for-performance in light of business value?</vt:lpstr>
      <vt:lpstr>Business-Aligned Portfolio How do you align IT spending and investments with business priorities?</vt:lpstr>
      <vt:lpstr>Investing in Innovation How do you get more value from your innovation investments?</vt:lpstr>
      <vt:lpstr>Investing in Innovation Protecting Program Funds</vt:lpstr>
      <vt:lpstr>Enterprise Agility How do you improve speed-to-market and responsiveness to new demands?</vt:lpstr>
      <vt:lpstr>Metrics &amp; Key Performance Indicators</vt:lpstr>
      <vt:lpstr>PowerPoint Presentation</vt:lpstr>
      <vt:lpstr>PowerPoint Presentation</vt:lpstr>
      <vt:lpstr>PowerPoint Presentation</vt:lpstr>
      <vt:lpstr>PowerPoint Presentation</vt:lpstr>
      <vt:lpstr>PowerPoint Presentation</vt:lpstr>
      <vt:lpstr>For more, become a member at TBMCouncil.org</vt:lpstr>
    </vt:vector>
  </TitlesOfParts>
  <Company>Technology Business Management Council,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TBM Overview for OGBG</dc:title>
  <dc:subject/>
  <dc:creator>Todd Tucker</dc:creator>
  <cp:keywords>TBM Council</cp:keywords>
  <dc:description/>
  <cp:lastModifiedBy>Todd Tucker</cp:lastModifiedBy>
  <cp:revision>131</cp:revision>
  <cp:lastPrinted>2016-04-22T15:19:02Z</cp:lastPrinted>
  <dcterms:created xsi:type="dcterms:W3CDTF">2016-03-10T01:46:53Z</dcterms:created>
  <dcterms:modified xsi:type="dcterms:W3CDTF">2018-04-23T15:52:27Z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r8>2.5</vt:r8>
  </property>
  <property fmtid="{D5CDD505-2E9C-101B-9397-08002B2CF9AE}" pid="3" name="ContentTypeId">
    <vt:lpwstr>0x0101009A9E81ADDF92A34D96DAC128E710346F</vt:lpwstr>
  </property>
  <property fmtid="{D5CDD505-2E9C-101B-9397-08002B2CF9AE}" pid="4" name="Document Type">
    <vt:lpwstr>44;#Template|89d68c06-f4a2-4368-9e79-eea7d3731822</vt:lpwstr>
  </property>
  <property fmtid="{D5CDD505-2E9C-101B-9397-08002B2CF9AE}" pid="5" name="Audience">
    <vt:lpwstr>39;#Internal Only|a2e37386-5e81-4128-b303-128d081904b4</vt:lpwstr>
  </property>
  <property fmtid="{D5CDD505-2E9C-101B-9397-08002B2CF9AE}" pid="6" name="_dlc_DocIdItemGuid">
    <vt:lpwstr>915fcd43-391e-48eb-b14c-57c9701b4634</vt:lpwstr>
  </property>
  <property fmtid="{D5CDD505-2E9C-101B-9397-08002B2CF9AE}" pid="7" name="Document Status">
    <vt:lpwstr>35;#Published|e5aeccb0-75e5-4590-aed1-6c148212d739</vt:lpwstr>
  </property>
</Properties>
</file>