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5" r:id="rId3"/>
  </p:sldMasterIdLst>
  <p:sldIdLst>
    <p:sldId id="256" r:id="rId4"/>
    <p:sldId id="266" r:id="rId5"/>
    <p:sldId id="257" r:id="rId6"/>
    <p:sldId id="262" r:id="rId7"/>
    <p:sldId id="261" r:id="rId8"/>
    <p:sldId id="263" r:id="rId9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5730"/>
    <a:srgbClr val="E85730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 sz="4800" b="1">
                <a:solidFill>
                  <a:srgbClr val="3B3B3B"/>
                </a:solidFill>
                <a:latin typeface="+mj-lt"/>
                <a:cs typeface="Franklin Gothic Boo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733">
                <a:solidFill>
                  <a:srgbClr val="DC7520"/>
                </a:solidFill>
                <a:latin typeface="+mj-lt"/>
                <a:cs typeface="Franklin Gothic Book"/>
              </a:defRPr>
            </a:lvl1pPr>
            <a:lvl2pPr marL="60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6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  <a:prstGeom prst="rect">
            <a:avLst/>
          </a:prstGeom>
        </p:spPr>
        <p:txBody>
          <a:bodyPr vert="horz" lIns="91360" tIns="45680" rIns="91360" bIns="45680" rtlCol="0">
            <a:normAutofit/>
          </a:bodyPr>
          <a:lstStyle>
            <a:lvl1pPr>
              <a:defRPr lang="en-US" sz="3200" smtClean="0"/>
            </a:lvl1pPr>
            <a:lvl2pPr>
              <a:defRPr lang="en-US" sz="2667" smtClean="0"/>
            </a:lvl2pPr>
            <a:lvl3pPr>
              <a:defRPr lang="en-US" sz="2400" smtClean="0"/>
            </a:lvl3pPr>
            <a:lvl4pPr>
              <a:defRPr lang="en-US" sz="2133" smtClean="0"/>
            </a:lvl4pPr>
            <a:lvl5pPr>
              <a:defRPr lang="en-US" sz="1867" dirty="0"/>
            </a:lvl5pPr>
          </a:lstStyle>
          <a:p>
            <a:pPr marL="304792" lvl="0" indent="-304792">
              <a:buClr>
                <a:srgbClr val="DC7520"/>
              </a:buClr>
            </a:pPr>
            <a:r>
              <a:rPr lang="en-US" smtClean="0"/>
              <a:t>Click to edit Master text styles</a:t>
            </a:r>
          </a:p>
          <a:p>
            <a:pPr marL="304792" lvl="1" indent="-304792">
              <a:buClr>
                <a:srgbClr val="DC7520"/>
              </a:buClr>
            </a:pPr>
            <a:r>
              <a:rPr lang="en-US" smtClean="0"/>
              <a:t>Second level</a:t>
            </a:r>
          </a:p>
          <a:p>
            <a:pPr marL="304792" lvl="2" indent="-304792">
              <a:buClr>
                <a:srgbClr val="DC7520"/>
              </a:buClr>
            </a:pPr>
            <a:r>
              <a:rPr lang="en-US" smtClean="0"/>
              <a:t>Third level</a:t>
            </a:r>
          </a:p>
          <a:p>
            <a:pPr marL="304792" lvl="3" indent="-304792">
              <a:buClr>
                <a:srgbClr val="DC7520"/>
              </a:buClr>
            </a:pPr>
            <a:r>
              <a:rPr lang="en-US" smtClean="0"/>
              <a:t>Fourth level</a:t>
            </a:r>
          </a:p>
          <a:p>
            <a:pPr marL="304792" lvl="4" indent="-304792">
              <a:buClr>
                <a:srgbClr val="DC7520"/>
              </a:buClr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  <a:prstGeom prst="rect">
            <a:avLst/>
          </a:prstGeom>
        </p:spPr>
        <p:txBody>
          <a:bodyPr vert="horz" lIns="91360" tIns="45680" rIns="91360" bIns="45680" rtlCol="0">
            <a:normAutofit/>
          </a:bodyPr>
          <a:lstStyle>
            <a:lvl1pPr>
              <a:defRPr lang="en-US" sz="3200" smtClean="0"/>
            </a:lvl1pPr>
            <a:lvl2pPr>
              <a:defRPr lang="en-US" sz="2667" smtClean="0"/>
            </a:lvl2pPr>
            <a:lvl3pPr>
              <a:defRPr lang="en-US" sz="2400" smtClean="0"/>
            </a:lvl3pPr>
            <a:lvl4pPr>
              <a:defRPr lang="en-US" sz="2133" smtClean="0"/>
            </a:lvl4pPr>
            <a:lvl5pPr>
              <a:defRPr lang="en-US" sz="1867"/>
            </a:lvl5pPr>
          </a:lstStyle>
          <a:p>
            <a:pPr marL="304792" lvl="0" indent="-304792">
              <a:buClr>
                <a:srgbClr val="DC7520"/>
              </a:buClr>
            </a:pPr>
            <a:r>
              <a:rPr lang="en-US" smtClean="0"/>
              <a:t>Click to edit Master text styles</a:t>
            </a:r>
          </a:p>
          <a:p>
            <a:pPr marL="304792" lvl="1" indent="-304792">
              <a:buClr>
                <a:srgbClr val="DC7520"/>
              </a:buClr>
            </a:pPr>
            <a:r>
              <a:rPr lang="en-US" smtClean="0"/>
              <a:t>Second level</a:t>
            </a:r>
          </a:p>
          <a:p>
            <a:pPr marL="304792" lvl="2" indent="-304792">
              <a:buClr>
                <a:srgbClr val="DC7520"/>
              </a:buClr>
            </a:pPr>
            <a:r>
              <a:rPr lang="en-US" smtClean="0"/>
              <a:t>Third level</a:t>
            </a:r>
          </a:p>
          <a:p>
            <a:pPr marL="304792" lvl="3" indent="-304792">
              <a:buClr>
                <a:srgbClr val="DC7520"/>
              </a:buClr>
            </a:pPr>
            <a:r>
              <a:rPr lang="en-US" smtClean="0"/>
              <a:t>Fourth level</a:t>
            </a:r>
          </a:p>
          <a:p>
            <a:pPr marL="304792" lvl="4" indent="-304792">
              <a:buClr>
                <a:srgbClr val="DC7520"/>
              </a:buClr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14326" y="6637714"/>
            <a:ext cx="415540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Franklin Gothic Book" pitchFamily="34" charset="0"/>
              </a:rPr>
              <a:t>© 2013 Technology Business Management Council. All rights reserved.</a:t>
            </a:r>
            <a:endParaRPr lang="en-US" sz="8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277600" y="6637713"/>
            <a:ext cx="914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76087708-D7FD-40A7-AFF0-FB63E58FB7CF}" type="slidenum">
              <a:rPr lang="en-US" sz="800" smtClean="0">
                <a:solidFill>
                  <a:schemeClr val="bg1"/>
                </a:solidFill>
                <a:latin typeface="Franklin Gothic Book" pitchFamily="34" charset="0"/>
              </a:rPr>
              <a:t>‹#›</a:t>
            </a:fld>
            <a:endParaRPr lang="en-US" sz="8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759677" y="1"/>
            <a:ext cx="9432324" cy="930876"/>
          </a:xfrm>
          <a:prstGeom prst="rect">
            <a:avLst/>
          </a:prstGeom>
        </p:spPr>
        <p:txBody>
          <a:bodyPr vert="horz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34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4326" y="6637714"/>
            <a:ext cx="415540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Franklin Gothic Book" pitchFamily="34" charset="0"/>
              </a:rPr>
              <a:t>© 2013 Technology Business Management Council. All rights reserved.</a:t>
            </a:r>
            <a:endParaRPr lang="en-US" sz="8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1277600" y="6637713"/>
            <a:ext cx="914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76087708-D7FD-40A7-AFF0-FB63E58FB7CF}" type="slidenum">
              <a:rPr lang="en-US" sz="800" smtClean="0">
                <a:solidFill>
                  <a:schemeClr val="bg1"/>
                </a:solidFill>
                <a:latin typeface="Franklin Gothic Book" pitchFamily="34" charset="0"/>
              </a:rPr>
              <a:t>‹#›</a:t>
            </a:fld>
            <a:endParaRPr lang="en-US" sz="8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59677" y="1"/>
            <a:ext cx="9432324" cy="930876"/>
          </a:xfrm>
          <a:prstGeom prst="rect">
            <a:avLst/>
          </a:prstGeom>
        </p:spPr>
        <p:txBody>
          <a:bodyPr vert="horz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2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4326" y="6637714"/>
            <a:ext cx="415540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Franklin Gothic Book" pitchFamily="34" charset="0"/>
              </a:rPr>
              <a:t>© 2013 Technology Business Management Council. All rights reserved.</a:t>
            </a:r>
            <a:endParaRPr lang="en-US" sz="8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1277600" y="6637713"/>
            <a:ext cx="914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76087708-D7FD-40A7-AFF0-FB63E58FB7CF}" type="slidenum">
              <a:rPr lang="en-US" sz="800" smtClean="0">
                <a:solidFill>
                  <a:schemeClr val="bg1"/>
                </a:solidFill>
                <a:latin typeface="Franklin Gothic Book" pitchFamily="34" charset="0"/>
              </a:rPr>
              <a:t>‹#›</a:t>
            </a:fld>
            <a:endParaRPr lang="en-US" sz="8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10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59677" y="1"/>
            <a:ext cx="9432324" cy="930876"/>
          </a:xfrm>
          <a:prstGeom prst="rect">
            <a:avLst/>
          </a:prstGeom>
        </p:spPr>
        <p:txBody>
          <a:bodyPr vert="horz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85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09605" y="1219200"/>
            <a:ext cx="10972641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50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4" y="1219200"/>
            <a:ext cx="10972801" cy="49530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0" indent="0">
              <a:buNone/>
              <a:defRPr b="0">
                <a:solidFill>
                  <a:schemeClr val="tx2"/>
                </a:solidFill>
              </a:defRPr>
            </a:lvl2pPr>
            <a:lvl3pPr marL="0" indent="0">
              <a:buNone/>
              <a:defRPr b="0">
                <a:solidFill>
                  <a:schemeClr val="tx2"/>
                </a:solidFill>
              </a:defRPr>
            </a:lvl3pPr>
            <a:lvl4pPr marL="304488" indent="-304488">
              <a:buClrTx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4pPr>
            <a:lvl5pPr marL="687200" indent="-302375">
              <a:buClrTx/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82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123436" y="2584354"/>
            <a:ext cx="7458697" cy="796045"/>
          </a:xfrm>
        </p:spPr>
        <p:txBody>
          <a:bodyPr wrap="square" anchor="ctr" anchorCtr="0">
            <a:spAutoFit/>
          </a:bodyPr>
          <a:lstStyle>
            <a:lvl1pPr>
              <a:defRPr sz="5467" b="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&lt;Section Name Here&gt;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23425" y="3352800"/>
            <a:ext cx="7458696" cy="38100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FFFFFF"/>
                </a:solidFill>
              </a:defRPr>
            </a:lvl1pPr>
            <a:lvl2pPr marL="384828" indent="0">
              <a:buNone/>
              <a:defRPr/>
            </a:lvl2pPr>
            <a:lvl3pPr marL="759073" indent="0">
              <a:buNone/>
              <a:defRPr/>
            </a:lvl3pPr>
            <a:lvl4pPr marL="1139669" indent="0">
              <a:buNone/>
              <a:defRPr/>
            </a:lvl4pPr>
            <a:lvl5pPr marL="1520266" indent="0">
              <a:buNone/>
              <a:defRPr/>
            </a:lvl5pPr>
          </a:lstStyle>
          <a:p>
            <a:pPr lvl="0"/>
            <a:r>
              <a:rPr lang="en-US" dirty="0" smtClean="0"/>
              <a:t>&lt;sub head here&gt;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53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09760" y="1231900"/>
            <a:ext cx="5340155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6242098" y="1231900"/>
            <a:ext cx="5340153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4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609760" y="1643074"/>
            <a:ext cx="5340155" cy="4529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6242098" y="1643074"/>
            <a:ext cx="5340153" cy="4529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599" y="1231934"/>
            <a:ext cx="5340096" cy="4103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242307" y="1231934"/>
            <a:ext cx="5340096" cy="4103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371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42098" y="1231903"/>
            <a:ext cx="5340153" cy="494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231899"/>
            <a:ext cx="5340096" cy="487680"/>
          </a:xfrm>
        </p:spPr>
        <p:txBody>
          <a:bodyPr anchor="t" anchorCtr="0">
            <a:noAutofit/>
          </a:bodyPr>
          <a:lstStyle>
            <a:lvl1pPr marL="0" indent="0">
              <a:buNone/>
              <a:defRPr sz="2667" b="1"/>
            </a:lvl1pPr>
            <a:lvl2pPr marL="608957" indent="0">
              <a:buNone/>
              <a:defRPr sz="2667" b="1"/>
            </a:lvl2pPr>
            <a:lvl3pPr marL="1217914" indent="0">
              <a:buNone/>
              <a:defRPr sz="2400" b="1"/>
            </a:lvl3pPr>
            <a:lvl4pPr marL="1826869" indent="0">
              <a:buNone/>
              <a:defRPr sz="2133" b="1"/>
            </a:lvl4pPr>
            <a:lvl5pPr marL="2435820" indent="0">
              <a:buNone/>
              <a:defRPr sz="2133" b="1"/>
            </a:lvl5pPr>
            <a:lvl6pPr marL="3044765" indent="0">
              <a:buNone/>
              <a:defRPr sz="2133" b="1"/>
            </a:lvl6pPr>
            <a:lvl7pPr marL="3653735" indent="0">
              <a:buNone/>
              <a:defRPr sz="2133" b="1"/>
            </a:lvl7pPr>
            <a:lvl8pPr marL="4262684" indent="0">
              <a:buNone/>
              <a:defRPr sz="2133" b="1"/>
            </a:lvl8pPr>
            <a:lvl9pPr marL="4871630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09599" y="1722998"/>
            <a:ext cx="5340096" cy="444923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6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11"/>
            <a:ext cx="10972800" cy="4525963"/>
          </a:xfrm>
          <a:prstGeom prst="rect">
            <a:avLst/>
          </a:prstGeom>
        </p:spPr>
        <p:txBody>
          <a:bodyPr vert="horz" lIns="91360" tIns="45680" rIns="91360" bIns="45680" rtlCol="0">
            <a:normAutofit/>
          </a:bodyPr>
          <a:lstStyle>
            <a:lvl1pPr marL="304792" indent="-304792">
              <a:buClr>
                <a:srgbClr val="DC7520"/>
              </a:buClr>
              <a:defRPr lang="en-US" sz="4267" dirty="0" smtClean="0">
                <a:solidFill>
                  <a:srgbClr val="3B3B3B"/>
                </a:solidFill>
                <a:latin typeface="+mn-lt"/>
              </a:defRPr>
            </a:lvl1pPr>
            <a:lvl2pPr marL="609585" indent="-309026">
              <a:buClr>
                <a:srgbClr val="1C97CA"/>
              </a:buClr>
              <a:defRPr lang="en-US" dirty="0" smtClean="0">
                <a:solidFill>
                  <a:srgbClr val="3B3B3B"/>
                </a:solidFill>
                <a:latin typeface="+mn-lt"/>
              </a:defRPr>
            </a:lvl2pPr>
            <a:lvl3pPr marL="910144" indent="-302676">
              <a:buClr>
                <a:srgbClr val="3B3B3B"/>
              </a:buClr>
              <a:defRPr lang="en-US" dirty="0" smtClean="0">
                <a:solidFill>
                  <a:srgbClr val="3B3B3B"/>
                </a:solidFill>
                <a:latin typeface="+mn-lt"/>
              </a:defRPr>
            </a:lvl3pPr>
            <a:lvl4pPr marL="1145089" indent="-228594">
              <a:buClr>
                <a:srgbClr val="FF4019"/>
              </a:buClr>
              <a:tabLst/>
              <a:defRPr lang="en-US" dirty="0" smtClean="0">
                <a:solidFill>
                  <a:srgbClr val="3B3B3B"/>
                </a:solidFill>
                <a:latin typeface="+mn-lt"/>
              </a:defRPr>
            </a:lvl4pPr>
            <a:lvl5pPr marL="1371566" indent="-226478">
              <a:defRPr lang="en-US" sz="2400" dirty="0">
                <a:solidFill>
                  <a:srgbClr val="3B3B3B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277600" y="6637713"/>
            <a:ext cx="914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76087708-D7FD-40A7-AFF0-FB63E58FB7CF}" type="slidenum">
              <a:rPr lang="en-US" sz="800" smtClean="0">
                <a:solidFill>
                  <a:schemeClr val="bg1"/>
                </a:solidFill>
                <a:latin typeface="Franklin Gothic Book" pitchFamily="34" charset="0"/>
              </a:rPr>
              <a:t>‹#›</a:t>
            </a:fld>
            <a:endParaRPr lang="en-US" sz="8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59677" y="131561"/>
            <a:ext cx="9432324" cy="930876"/>
          </a:xfrm>
          <a:prstGeom prst="rect">
            <a:avLst/>
          </a:prstGeom>
        </p:spPr>
        <p:txBody>
          <a:bodyPr vert="horz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46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42098" y="1231903"/>
            <a:ext cx="5340153" cy="494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231899"/>
            <a:ext cx="5340096" cy="487680"/>
          </a:xfrm>
        </p:spPr>
        <p:txBody>
          <a:bodyPr anchor="t" anchorCtr="0">
            <a:noAutofit/>
          </a:bodyPr>
          <a:lstStyle>
            <a:lvl1pPr marL="0" indent="0">
              <a:buNone/>
              <a:defRPr sz="2667" b="1"/>
            </a:lvl1pPr>
            <a:lvl2pPr marL="608957" indent="0">
              <a:buNone/>
              <a:defRPr sz="2667" b="1"/>
            </a:lvl2pPr>
            <a:lvl3pPr marL="1217914" indent="0">
              <a:buNone/>
              <a:defRPr sz="2400" b="1"/>
            </a:lvl3pPr>
            <a:lvl4pPr marL="1826869" indent="0">
              <a:buNone/>
              <a:defRPr sz="2133" b="1"/>
            </a:lvl4pPr>
            <a:lvl5pPr marL="2435820" indent="0">
              <a:buNone/>
              <a:defRPr sz="2133" b="1"/>
            </a:lvl5pPr>
            <a:lvl6pPr marL="3044765" indent="0">
              <a:buNone/>
              <a:defRPr sz="2133" b="1"/>
            </a:lvl6pPr>
            <a:lvl7pPr marL="3653735" indent="0">
              <a:buNone/>
              <a:defRPr sz="2133" b="1"/>
            </a:lvl7pPr>
            <a:lvl8pPr marL="4262684" indent="0">
              <a:buNone/>
              <a:defRPr sz="2133" b="1"/>
            </a:lvl8pPr>
            <a:lvl9pPr marL="4871630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609599" y="1722998"/>
            <a:ext cx="5340096" cy="444923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4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242098" y="1219200"/>
            <a:ext cx="5340153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5684520"/>
            <a:ext cx="5340096" cy="487680"/>
          </a:xfrm>
        </p:spPr>
        <p:txBody>
          <a:bodyPr anchor="t" anchorCtr="0">
            <a:noAutofit/>
          </a:bodyPr>
          <a:lstStyle>
            <a:lvl1pPr marL="0" indent="0">
              <a:buNone/>
              <a:defRPr sz="2667" b="1"/>
            </a:lvl1pPr>
            <a:lvl2pPr marL="608957" indent="0">
              <a:buNone/>
              <a:defRPr sz="2667" b="1"/>
            </a:lvl2pPr>
            <a:lvl3pPr marL="1217914" indent="0">
              <a:buNone/>
              <a:defRPr sz="2400" b="1"/>
            </a:lvl3pPr>
            <a:lvl4pPr marL="1826869" indent="0">
              <a:buNone/>
              <a:defRPr sz="2133" b="1"/>
            </a:lvl4pPr>
            <a:lvl5pPr marL="2435820" indent="0">
              <a:buNone/>
              <a:defRPr sz="2133" b="1"/>
            </a:lvl5pPr>
            <a:lvl6pPr marL="3044765" indent="0">
              <a:buNone/>
              <a:defRPr sz="2133" b="1"/>
            </a:lvl6pPr>
            <a:lvl7pPr marL="3653735" indent="0">
              <a:buNone/>
              <a:defRPr sz="2133" b="1"/>
            </a:lvl7pPr>
            <a:lvl8pPr marL="4262684" indent="0">
              <a:buNone/>
              <a:defRPr sz="2133" b="1"/>
            </a:lvl8pPr>
            <a:lvl9pPr marL="4871630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ounded Rectangle 3"/>
          <p:cNvSpPr/>
          <p:nvPr userDrawn="1"/>
        </p:nvSpPr>
        <p:spPr>
          <a:xfrm>
            <a:off x="609600" y="1231903"/>
            <a:ext cx="5340096" cy="4323252"/>
          </a:xfrm>
          <a:prstGeom prst="roundRect">
            <a:avLst>
              <a:gd name="adj" fmla="val 352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9" tIns="60895" rIns="121789" bIns="60895" rtlCol="0" anchor="ctr"/>
          <a:lstStyle/>
          <a:p>
            <a:pPr algn="ctr" defTabSz="1217914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812813" y="1475325"/>
            <a:ext cx="4933951" cy="38048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1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231899"/>
            <a:ext cx="10972801" cy="487680"/>
          </a:xfrm>
        </p:spPr>
        <p:txBody>
          <a:bodyPr anchor="t" anchorCtr="0">
            <a:noAutofit/>
          </a:bodyPr>
          <a:lstStyle>
            <a:lvl1pPr marL="0" indent="0">
              <a:buNone/>
              <a:defRPr sz="2667" b="1"/>
            </a:lvl1pPr>
            <a:lvl2pPr marL="608957" indent="0">
              <a:buNone/>
              <a:defRPr sz="2667" b="1"/>
            </a:lvl2pPr>
            <a:lvl3pPr marL="1217914" indent="0">
              <a:buNone/>
              <a:defRPr sz="2400" b="1"/>
            </a:lvl3pPr>
            <a:lvl4pPr marL="1826869" indent="0">
              <a:buNone/>
              <a:defRPr sz="2133" b="1"/>
            </a:lvl4pPr>
            <a:lvl5pPr marL="2435820" indent="0">
              <a:buNone/>
              <a:defRPr sz="2133" b="1"/>
            </a:lvl5pPr>
            <a:lvl6pPr marL="3044765" indent="0">
              <a:buNone/>
              <a:defRPr sz="2133" b="1"/>
            </a:lvl6pPr>
            <a:lvl7pPr marL="3653735" indent="0">
              <a:buNone/>
              <a:defRPr sz="2133" b="1"/>
            </a:lvl7pPr>
            <a:lvl8pPr marL="4262684" indent="0">
              <a:buNone/>
              <a:defRPr sz="2133" b="1"/>
            </a:lvl8pPr>
            <a:lvl9pPr marL="4871630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609604" y="1722998"/>
            <a:ext cx="10972801" cy="444923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4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0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78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a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4856539" cy="6858000"/>
          </a:xfrm>
          <a:custGeom>
            <a:avLst/>
            <a:gdLst>
              <a:gd name="connsiteX0" fmla="*/ 0 w 3642404"/>
              <a:gd name="connsiteY0" fmla="*/ 0 h 5143500"/>
              <a:gd name="connsiteX1" fmla="*/ 3642404 w 3642404"/>
              <a:gd name="connsiteY1" fmla="*/ 0 h 5143500"/>
              <a:gd name="connsiteX2" fmla="*/ 3642404 w 3642404"/>
              <a:gd name="connsiteY2" fmla="*/ 5143500 h 5143500"/>
              <a:gd name="connsiteX3" fmla="*/ 0 w 3642404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2404" h="5143500">
                <a:moveTo>
                  <a:pt x="0" y="0"/>
                </a:moveTo>
                <a:lnTo>
                  <a:pt x="3642404" y="0"/>
                </a:lnTo>
                <a:lnTo>
                  <a:pt x="3642404" y="5143500"/>
                </a:lnTo>
                <a:lnTo>
                  <a:pt x="0" y="514350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144" y="3045142"/>
            <a:ext cx="6467261" cy="648312"/>
          </a:xfrm>
        </p:spPr>
        <p:txBody>
          <a:bodyPr anchor="ctr" anchorCtr="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9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812807" y="6416253"/>
            <a:ext cx="2777677" cy="328197"/>
          </a:xfrm>
          <a:prstGeom prst="rect">
            <a:avLst/>
          </a:prstGeom>
          <a:noFill/>
        </p:spPr>
        <p:txBody>
          <a:bodyPr wrap="none" lIns="121885" tIns="60943" rIns="121885" bIns="60943" rtlCol="0">
            <a:spAutoFit/>
          </a:bodyPr>
          <a:lstStyle/>
          <a:p>
            <a:r>
              <a:rPr lang="en-US" sz="1333" dirty="0">
                <a:solidFill>
                  <a:prstClr val="white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© 2012 </a:t>
            </a:r>
            <a:r>
              <a:rPr lang="en-US" sz="1333" dirty="0" err="1">
                <a:solidFill>
                  <a:prstClr val="white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Apptio</a:t>
            </a:r>
            <a:r>
              <a:rPr lang="en-US" sz="1333" dirty="0">
                <a:solidFill>
                  <a:prstClr val="white"/>
                </a:solidFill>
                <a:latin typeface="Arial"/>
                <a:ea typeface="ＭＳ Ｐゴシック" pitchFamily="34" charset="-128"/>
                <a:cs typeface="Arial" pitchFamily="34" charset="0"/>
              </a:rPr>
              <a:t>, All rights reserved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4803" y="6416251"/>
            <a:ext cx="475380" cy="348844"/>
          </a:xfrm>
          <a:prstGeom prst="rect">
            <a:avLst/>
          </a:prstGeom>
          <a:noFill/>
        </p:spPr>
        <p:txBody>
          <a:bodyPr wrap="none" lIns="121885" tIns="60943" rIns="121885" bIns="60943" rtlCol="0">
            <a:spAutoFit/>
          </a:bodyPr>
          <a:lstStyle/>
          <a:p>
            <a:fld id="{941D55B0-159B-42E4-BDC2-D18A1C814194}" type="slidenum">
              <a:rPr lang="en-US" sz="1467" b="1">
                <a:solidFill>
                  <a:srgbClr val="F26625"/>
                </a:solidFill>
                <a:latin typeface="Arial"/>
                <a:ea typeface="ＭＳ Ｐゴシック" pitchFamily="34" charset="-128"/>
                <a:cs typeface="Arial" pitchFamily="34" charset="0"/>
              </a:rPr>
              <a:pPr/>
              <a:t>‹#›</a:t>
            </a:fld>
            <a:endParaRPr lang="en-US" sz="1467" b="1" dirty="0">
              <a:solidFill>
                <a:srgbClr val="F26625"/>
              </a:solidFill>
              <a:latin typeface="Arial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11"/>
            <a:ext cx="10972800" cy="897111"/>
          </a:xfrm>
        </p:spPr>
        <p:txBody>
          <a:bodyPr anchor="ctr">
            <a:normAutofit/>
          </a:bodyPr>
          <a:lstStyle>
            <a:lvl1pPr algn="l">
              <a:defRPr sz="2933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578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_Baackground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0121" y="1595973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400"/>
              </a:spcBef>
              <a:buNone/>
              <a:defRPr sz="2667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133" b="0">
                <a:gradFill>
                  <a:gsLst>
                    <a:gs pos="100000">
                      <a:schemeClr val="tx1"/>
                    </a:gs>
                    <a:gs pos="6000">
                      <a:schemeClr val="tx1"/>
                    </a:gs>
                  </a:gsLst>
                  <a:lin ang="5400000" scaled="0"/>
                </a:gradFill>
              </a:defRPr>
            </a:lvl2pPr>
            <a:lvl3pPr marL="231714" indent="0">
              <a:buNone/>
              <a:defRPr sz="1867">
                <a:gradFill>
                  <a:gsLst>
                    <a:gs pos="100000">
                      <a:schemeClr val="tx1"/>
                    </a:gs>
                    <a:gs pos="6000">
                      <a:schemeClr val="tx1"/>
                    </a:gs>
                  </a:gsLst>
                  <a:lin ang="5400000" scaled="0"/>
                </a:gradFill>
              </a:defRPr>
            </a:lvl3pPr>
            <a:lvl4pPr marL="457078" indent="0">
              <a:buNone/>
              <a:defRPr sz="2000">
                <a:gradFill>
                  <a:gsLst>
                    <a:gs pos="100000">
                      <a:schemeClr val="tx1"/>
                    </a:gs>
                    <a:gs pos="6000">
                      <a:schemeClr val="tx1"/>
                    </a:gs>
                  </a:gsLst>
                  <a:lin ang="5400000" scaled="0"/>
                </a:gradFill>
              </a:defRPr>
            </a:lvl4pPr>
            <a:lvl5pPr marL="693555" indent="0">
              <a:buNone/>
              <a:defRPr sz="2000">
                <a:gradFill>
                  <a:gsLst>
                    <a:gs pos="100000">
                      <a:schemeClr val="tx1"/>
                    </a:gs>
                    <a:gs pos="6000">
                      <a:schemeClr val="tx1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2" y="333539"/>
            <a:ext cx="10972801" cy="1050980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 userDrawn="1"/>
        </p:nvGrpSpPr>
        <p:grpSpPr>
          <a:xfrm>
            <a:off x="8699500" y="3"/>
            <a:ext cx="3475496" cy="3481581"/>
            <a:chOff x="5738812" y="2018115"/>
            <a:chExt cx="1655636" cy="1658535"/>
          </a:xfrm>
        </p:grpSpPr>
        <p:sp>
          <p:nvSpPr>
            <p:cNvPr id="7" name="Freeform 6"/>
            <p:cNvSpPr/>
            <p:nvPr/>
          </p:nvSpPr>
          <p:spPr>
            <a:xfrm>
              <a:off x="5738812" y="2352675"/>
              <a:ext cx="1325880" cy="1323975"/>
            </a:xfrm>
            <a:custGeom>
              <a:avLst/>
              <a:gdLst>
                <a:gd name="connsiteX0" fmla="*/ 0 w 1325880"/>
                <a:gd name="connsiteY0" fmla="*/ 0 h 1323975"/>
                <a:gd name="connsiteX1" fmla="*/ 814388 w 1325880"/>
                <a:gd name="connsiteY1" fmla="*/ 0 h 1323975"/>
                <a:gd name="connsiteX2" fmla="*/ 814388 w 1325880"/>
                <a:gd name="connsiteY2" fmla="*/ 506688 h 1323975"/>
                <a:gd name="connsiteX3" fmla="*/ 1325880 w 1325880"/>
                <a:gd name="connsiteY3" fmla="*/ 506688 h 1323975"/>
                <a:gd name="connsiteX4" fmla="*/ 1325880 w 1325880"/>
                <a:gd name="connsiteY4" fmla="*/ 1323975 h 1323975"/>
                <a:gd name="connsiteX5" fmla="*/ 0 w 1325880"/>
                <a:gd name="connsiteY5" fmla="*/ 1323975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5880" h="1323975">
                  <a:moveTo>
                    <a:pt x="0" y="0"/>
                  </a:moveTo>
                  <a:lnTo>
                    <a:pt x="814388" y="0"/>
                  </a:lnTo>
                  <a:lnTo>
                    <a:pt x="814388" y="506688"/>
                  </a:lnTo>
                  <a:lnTo>
                    <a:pt x="1325880" y="506688"/>
                  </a:lnTo>
                  <a:lnTo>
                    <a:pt x="1325880" y="1323975"/>
                  </a:lnTo>
                  <a:lnTo>
                    <a:pt x="0" y="1323975"/>
                  </a:lnTo>
                  <a:close/>
                </a:path>
              </a:pathLst>
            </a:custGeom>
            <a:solidFill>
              <a:srgbClr val="FF661C">
                <a:alpha val="549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16" fontAlgn="base">
                <a:spcBef>
                  <a:spcPct val="0"/>
                </a:spcBef>
                <a:spcAft>
                  <a:spcPct val="0"/>
                </a:spcAft>
              </a:pPr>
              <a:endParaRPr lang="en-US" sz="1867" dirty="0">
                <a:solidFill>
                  <a:prstClr val="white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6553200" y="2018115"/>
              <a:ext cx="841248" cy="841248"/>
            </a:xfrm>
            <a:custGeom>
              <a:avLst/>
              <a:gdLst>
                <a:gd name="connsiteX0" fmla="*/ 0 w 841248"/>
                <a:gd name="connsiteY0" fmla="*/ 0 h 841248"/>
                <a:gd name="connsiteX1" fmla="*/ 841248 w 841248"/>
                <a:gd name="connsiteY1" fmla="*/ 0 h 841248"/>
                <a:gd name="connsiteX2" fmla="*/ 841248 w 841248"/>
                <a:gd name="connsiteY2" fmla="*/ 841248 h 841248"/>
                <a:gd name="connsiteX3" fmla="*/ 511492 w 841248"/>
                <a:gd name="connsiteY3" fmla="*/ 841248 h 841248"/>
                <a:gd name="connsiteX4" fmla="*/ 511492 w 841248"/>
                <a:gd name="connsiteY4" fmla="*/ 334560 h 841248"/>
                <a:gd name="connsiteX5" fmla="*/ 0 w 841248"/>
                <a:gd name="connsiteY5" fmla="*/ 334560 h 841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1248" h="841248">
                  <a:moveTo>
                    <a:pt x="0" y="0"/>
                  </a:moveTo>
                  <a:lnTo>
                    <a:pt x="841248" y="0"/>
                  </a:lnTo>
                  <a:lnTo>
                    <a:pt x="841248" y="841248"/>
                  </a:lnTo>
                  <a:lnTo>
                    <a:pt x="511492" y="841248"/>
                  </a:lnTo>
                  <a:lnTo>
                    <a:pt x="511492" y="334560"/>
                  </a:lnTo>
                  <a:lnTo>
                    <a:pt x="0" y="334560"/>
                  </a:lnTo>
                  <a:close/>
                </a:path>
              </a:pathLst>
            </a:custGeom>
            <a:solidFill>
              <a:srgbClr val="FF661C">
                <a:alpha val="549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16" fontAlgn="base">
                <a:spcBef>
                  <a:spcPct val="0"/>
                </a:spcBef>
                <a:spcAft>
                  <a:spcPct val="0"/>
                </a:spcAft>
              </a:pPr>
              <a:endParaRPr lang="en-US" sz="1867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1" y="6736080"/>
            <a:ext cx="12192000" cy="121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/>
          <a:lstStyle/>
          <a:p>
            <a:pPr algn="ctr" defTabSz="914316" fontAlgn="base">
              <a:spcBef>
                <a:spcPct val="0"/>
              </a:spcBef>
              <a:spcAft>
                <a:spcPct val="0"/>
              </a:spcAft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0409061" y="702309"/>
            <a:ext cx="1073719" cy="1063635"/>
          </a:xfrm>
          <a:prstGeom prst="rect">
            <a:avLst/>
          </a:prstGeom>
          <a:solidFill>
            <a:srgbClr val="7E848B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/>
          <a:lstStyle/>
          <a:p>
            <a:pPr algn="ctr" defTabSz="914316" fontAlgn="base">
              <a:spcBef>
                <a:spcPct val="0"/>
              </a:spcBef>
              <a:spcAft>
                <a:spcPct val="0"/>
              </a:spcAft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46829" y="333539"/>
            <a:ext cx="62419" cy="10509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/>
          <a:lstStyle/>
          <a:p>
            <a:pPr algn="ctr" defTabSz="914316" fontAlgn="base">
              <a:spcBef>
                <a:spcPct val="0"/>
              </a:spcBef>
              <a:spcAft>
                <a:spcPct val="0"/>
              </a:spcAft>
            </a:pPr>
            <a:endParaRPr lang="en-US" sz="1867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00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11"/>
            <a:ext cx="5318235" cy="4525963"/>
          </a:xfrm>
          <a:prstGeom prst="rect">
            <a:avLst/>
          </a:prstGeom>
        </p:spPr>
        <p:txBody>
          <a:bodyPr vert="horz" lIns="91360" tIns="45680" rIns="91360" bIns="45680" rtlCol="0">
            <a:normAutofit/>
          </a:bodyPr>
          <a:lstStyle>
            <a:lvl1pPr>
              <a:defRPr lang="en-US" sz="3733" dirty="0" smtClean="0">
                <a:solidFill>
                  <a:srgbClr val="3B3B3B"/>
                </a:solidFill>
                <a:latin typeface="+mn-lt"/>
              </a:defRPr>
            </a:lvl1pPr>
            <a:lvl2pPr>
              <a:defRPr lang="en-US" sz="3200" dirty="0" smtClean="0">
                <a:solidFill>
                  <a:srgbClr val="3B3B3B"/>
                </a:solidFill>
                <a:latin typeface="+mn-lt"/>
              </a:defRPr>
            </a:lvl2pPr>
            <a:lvl3pPr>
              <a:defRPr lang="en-US" sz="2667" dirty="0" smtClean="0">
                <a:solidFill>
                  <a:srgbClr val="3B3B3B"/>
                </a:solidFill>
                <a:latin typeface="+mn-lt"/>
              </a:defRPr>
            </a:lvl3pPr>
            <a:lvl4pPr>
              <a:defRPr lang="en-US" sz="2400" dirty="0" smtClean="0">
                <a:solidFill>
                  <a:srgbClr val="3B3B3B"/>
                </a:solidFill>
                <a:latin typeface="+mn-lt"/>
              </a:defRPr>
            </a:lvl4pPr>
            <a:lvl5pPr>
              <a:defRPr lang="en-US" sz="2133" dirty="0">
                <a:solidFill>
                  <a:srgbClr val="3B3B3B"/>
                </a:solidFill>
                <a:latin typeface="+mn-lt"/>
              </a:defRPr>
            </a:lvl5pPr>
          </a:lstStyle>
          <a:p>
            <a:pPr marL="304792" lvl="0" indent="-304792">
              <a:buClr>
                <a:srgbClr val="DC7520"/>
              </a:buClr>
            </a:pPr>
            <a:r>
              <a:rPr lang="en-US" smtClean="0"/>
              <a:t>Click to edit Master text styles</a:t>
            </a:r>
          </a:p>
          <a:p>
            <a:pPr marL="304792" lvl="1" indent="-304792">
              <a:buClr>
                <a:srgbClr val="DC7520"/>
              </a:buClr>
            </a:pPr>
            <a:r>
              <a:rPr lang="en-US" smtClean="0"/>
              <a:t>Second level</a:t>
            </a:r>
          </a:p>
          <a:p>
            <a:pPr marL="304792" lvl="2" indent="-304792">
              <a:buClr>
                <a:srgbClr val="DC7520"/>
              </a:buClr>
            </a:pPr>
            <a:r>
              <a:rPr lang="en-US" smtClean="0"/>
              <a:t>Third level</a:t>
            </a:r>
          </a:p>
          <a:p>
            <a:pPr marL="304792" lvl="3" indent="-304792">
              <a:buClr>
                <a:srgbClr val="DC7520"/>
              </a:buClr>
            </a:pPr>
            <a:r>
              <a:rPr lang="en-US" smtClean="0"/>
              <a:t>Fourth level</a:t>
            </a:r>
          </a:p>
          <a:p>
            <a:pPr marL="304792" lvl="4" indent="-304792">
              <a:buClr>
                <a:srgbClr val="DC7520"/>
              </a:buClr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6637713"/>
            <a:ext cx="914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76087708-D7FD-40A7-AFF0-FB63E58FB7CF}" type="slidenum">
              <a:rPr lang="en-US" sz="800" smtClean="0">
                <a:solidFill>
                  <a:schemeClr val="bg1"/>
                </a:solidFill>
                <a:latin typeface="Franklin Gothic Book" pitchFamily="34" charset="0"/>
              </a:rPr>
              <a:t>‹#›</a:t>
            </a:fld>
            <a:endParaRPr lang="en-US" sz="8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131035" y="1600211"/>
            <a:ext cx="5318235" cy="4525963"/>
          </a:xfrm>
          <a:prstGeom prst="rect">
            <a:avLst/>
          </a:prstGeom>
        </p:spPr>
        <p:txBody>
          <a:bodyPr vert="horz" lIns="91360" tIns="45680" rIns="91360" bIns="45680" rtlCol="0">
            <a:normAutofit/>
          </a:bodyPr>
          <a:lstStyle>
            <a:lvl1pPr>
              <a:defRPr lang="en-US" sz="3733" dirty="0" smtClean="0">
                <a:solidFill>
                  <a:srgbClr val="3B3B3B"/>
                </a:solidFill>
                <a:latin typeface="+mn-lt"/>
              </a:defRPr>
            </a:lvl1pPr>
            <a:lvl2pPr>
              <a:defRPr lang="en-US" sz="3200" dirty="0" smtClean="0">
                <a:solidFill>
                  <a:srgbClr val="3B3B3B"/>
                </a:solidFill>
                <a:latin typeface="+mn-lt"/>
              </a:defRPr>
            </a:lvl2pPr>
            <a:lvl3pPr>
              <a:defRPr lang="en-US" sz="2667" dirty="0" smtClean="0">
                <a:solidFill>
                  <a:srgbClr val="3B3B3B"/>
                </a:solidFill>
                <a:latin typeface="+mn-lt"/>
              </a:defRPr>
            </a:lvl3pPr>
            <a:lvl4pPr>
              <a:defRPr lang="en-US" sz="2400" dirty="0" smtClean="0">
                <a:solidFill>
                  <a:srgbClr val="3B3B3B"/>
                </a:solidFill>
                <a:latin typeface="+mn-lt"/>
              </a:defRPr>
            </a:lvl4pPr>
            <a:lvl5pPr>
              <a:defRPr lang="en-US" sz="2133" dirty="0">
                <a:solidFill>
                  <a:srgbClr val="3B3B3B"/>
                </a:solidFill>
                <a:latin typeface="+mn-lt"/>
              </a:defRPr>
            </a:lvl5pPr>
          </a:lstStyle>
          <a:p>
            <a:pPr marL="304792" lvl="0" indent="-304792">
              <a:buClr>
                <a:srgbClr val="DC7520"/>
              </a:buClr>
            </a:pPr>
            <a:r>
              <a:rPr lang="en-US" smtClean="0"/>
              <a:t>Click to edit Master text styles</a:t>
            </a:r>
          </a:p>
          <a:p>
            <a:pPr marL="304792" lvl="1" indent="-304792">
              <a:buClr>
                <a:srgbClr val="DC7520"/>
              </a:buClr>
            </a:pPr>
            <a:r>
              <a:rPr lang="en-US" smtClean="0"/>
              <a:t>Second level</a:t>
            </a:r>
          </a:p>
          <a:p>
            <a:pPr marL="304792" lvl="2" indent="-304792">
              <a:buClr>
                <a:srgbClr val="DC7520"/>
              </a:buClr>
            </a:pPr>
            <a:r>
              <a:rPr lang="en-US" smtClean="0"/>
              <a:t>Third level</a:t>
            </a:r>
          </a:p>
          <a:p>
            <a:pPr marL="304792" lvl="3" indent="-304792">
              <a:buClr>
                <a:srgbClr val="DC7520"/>
              </a:buClr>
            </a:pPr>
            <a:r>
              <a:rPr lang="en-US" smtClean="0"/>
              <a:t>Fourth level</a:t>
            </a:r>
          </a:p>
          <a:p>
            <a:pPr marL="304792" lvl="4" indent="-304792">
              <a:buClr>
                <a:srgbClr val="DC7520"/>
              </a:buClr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759677" y="140331"/>
            <a:ext cx="9432324" cy="930876"/>
          </a:xfrm>
          <a:prstGeom prst="rect">
            <a:avLst/>
          </a:prstGeom>
        </p:spPr>
        <p:txBody>
          <a:bodyPr vert="horz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30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>
                <a:solidFill>
                  <a:srgbClr val="3B3B3B"/>
                </a:solidFill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  <a:prstGeom prst="rect">
            <a:avLst/>
          </a:prstGeom>
        </p:spPr>
        <p:txBody>
          <a:bodyPr vert="horz" lIns="91360" tIns="45680" rIns="91360" bIns="45680" rtlCol="0">
            <a:normAutofit/>
          </a:bodyPr>
          <a:lstStyle>
            <a:lvl1pPr>
              <a:defRPr lang="en-US" sz="3200" dirty="0" smtClean="0">
                <a:solidFill>
                  <a:srgbClr val="3B3B3B"/>
                </a:solidFill>
                <a:latin typeface="+mn-lt"/>
              </a:defRPr>
            </a:lvl1pPr>
            <a:lvl2pPr>
              <a:defRPr lang="en-US" sz="2667" dirty="0" smtClean="0">
                <a:solidFill>
                  <a:srgbClr val="3B3B3B"/>
                </a:solidFill>
                <a:latin typeface="+mn-lt"/>
              </a:defRPr>
            </a:lvl2pPr>
            <a:lvl3pPr>
              <a:defRPr lang="en-US" sz="2400" dirty="0" smtClean="0">
                <a:solidFill>
                  <a:srgbClr val="3B3B3B"/>
                </a:solidFill>
                <a:latin typeface="+mn-lt"/>
              </a:defRPr>
            </a:lvl3pPr>
            <a:lvl4pPr>
              <a:defRPr lang="en-US" sz="2133" dirty="0" smtClean="0">
                <a:solidFill>
                  <a:srgbClr val="3B3B3B"/>
                </a:solidFill>
                <a:latin typeface="+mn-lt"/>
              </a:defRPr>
            </a:lvl4pPr>
            <a:lvl5pPr>
              <a:defRPr lang="en-US" sz="1867" dirty="0">
                <a:solidFill>
                  <a:srgbClr val="3B3B3B"/>
                </a:solidFill>
                <a:latin typeface="+mn-lt"/>
              </a:defRPr>
            </a:lvl5pPr>
          </a:lstStyle>
          <a:p>
            <a:pPr marL="304792" lvl="0" indent="-304792">
              <a:buClr>
                <a:srgbClr val="DC7520"/>
              </a:buClr>
            </a:pPr>
            <a:r>
              <a:rPr lang="en-US" smtClean="0"/>
              <a:t>Click to edit Master text styles</a:t>
            </a:r>
          </a:p>
          <a:p>
            <a:pPr marL="304792" lvl="1" indent="-304792">
              <a:buClr>
                <a:srgbClr val="DC7520"/>
              </a:buClr>
            </a:pPr>
            <a:r>
              <a:rPr lang="en-US" smtClean="0"/>
              <a:t>Second level</a:t>
            </a:r>
          </a:p>
          <a:p>
            <a:pPr marL="304792" lvl="2" indent="-304792">
              <a:buClr>
                <a:srgbClr val="DC7520"/>
              </a:buClr>
            </a:pPr>
            <a:r>
              <a:rPr lang="en-US" smtClean="0"/>
              <a:t>Third level</a:t>
            </a:r>
          </a:p>
          <a:p>
            <a:pPr marL="304792" lvl="3" indent="-304792">
              <a:buClr>
                <a:srgbClr val="DC7520"/>
              </a:buClr>
            </a:pPr>
            <a:r>
              <a:rPr lang="en-US" smtClean="0"/>
              <a:t>Fourth level</a:t>
            </a:r>
          </a:p>
          <a:p>
            <a:pPr marL="304792" lvl="4" indent="-304792">
              <a:buClr>
                <a:srgbClr val="DC7520"/>
              </a:buClr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>
                <a:solidFill>
                  <a:srgbClr val="3B3B3B"/>
                </a:solidFill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  <a:prstGeom prst="rect">
            <a:avLst/>
          </a:prstGeom>
        </p:spPr>
        <p:txBody>
          <a:bodyPr vert="horz" lIns="91360" tIns="45680" rIns="91360" bIns="45680" rtlCol="0">
            <a:normAutofit/>
          </a:bodyPr>
          <a:lstStyle>
            <a:lvl1pPr>
              <a:defRPr lang="en-US" sz="3200" smtClean="0">
                <a:solidFill>
                  <a:srgbClr val="3B3B3B"/>
                </a:solidFill>
                <a:latin typeface="+mn-lt"/>
              </a:defRPr>
            </a:lvl1pPr>
            <a:lvl2pPr>
              <a:defRPr lang="en-US" sz="2667" smtClean="0">
                <a:solidFill>
                  <a:srgbClr val="3B3B3B"/>
                </a:solidFill>
                <a:latin typeface="+mn-lt"/>
              </a:defRPr>
            </a:lvl2pPr>
            <a:lvl3pPr>
              <a:defRPr lang="en-US" sz="2400" smtClean="0">
                <a:solidFill>
                  <a:srgbClr val="3B3B3B"/>
                </a:solidFill>
                <a:latin typeface="+mn-lt"/>
              </a:defRPr>
            </a:lvl3pPr>
            <a:lvl4pPr>
              <a:defRPr lang="en-US" sz="2133" smtClean="0">
                <a:solidFill>
                  <a:srgbClr val="3B3B3B"/>
                </a:solidFill>
                <a:latin typeface="+mn-lt"/>
              </a:defRPr>
            </a:lvl4pPr>
            <a:lvl5pPr>
              <a:defRPr lang="en-US" sz="1867">
                <a:solidFill>
                  <a:srgbClr val="3B3B3B"/>
                </a:solidFill>
                <a:latin typeface="+mn-lt"/>
              </a:defRPr>
            </a:lvl5pPr>
          </a:lstStyle>
          <a:p>
            <a:pPr marL="304792" lvl="0" indent="-304792">
              <a:buClr>
                <a:srgbClr val="DC7520"/>
              </a:buClr>
            </a:pPr>
            <a:r>
              <a:rPr lang="en-US" smtClean="0"/>
              <a:t>Click to edit Master text styles</a:t>
            </a:r>
          </a:p>
          <a:p>
            <a:pPr marL="304792" lvl="1" indent="-304792">
              <a:buClr>
                <a:srgbClr val="DC7520"/>
              </a:buClr>
            </a:pPr>
            <a:r>
              <a:rPr lang="en-US" smtClean="0"/>
              <a:t>Second level</a:t>
            </a:r>
          </a:p>
          <a:p>
            <a:pPr marL="304792" lvl="2" indent="-304792">
              <a:buClr>
                <a:srgbClr val="DC7520"/>
              </a:buClr>
            </a:pPr>
            <a:r>
              <a:rPr lang="en-US" smtClean="0"/>
              <a:t>Third level</a:t>
            </a:r>
          </a:p>
          <a:p>
            <a:pPr marL="304792" lvl="3" indent="-304792">
              <a:buClr>
                <a:srgbClr val="DC7520"/>
              </a:buClr>
            </a:pPr>
            <a:r>
              <a:rPr lang="en-US" smtClean="0"/>
              <a:t>Fourth level</a:t>
            </a:r>
          </a:p>
          <a:p>
            <a:pPr marL="304792" lvl="4" indent="-304792">
              <a:buClr>
                <a:srgbClr val="DC7520"/>
              </a:buClr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1277600" y="6637713"/>
            <a:ext cx="914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76087708-D7FD-40A7-AFF0-FB63E58FB7CF}" type="slidenum">
              <a:rPr lang="en-US" sz="800" smtClean="0">
                <a:solidFill>
                  <a:schemeClr val="bg1"/>
                </a:solidFill>
                <a:latin typeface="Franklin Gothic Book" pitchFamily="34" charset="0"/>
              </a:rPr>
              <a:t>‹#›</a:t>
            </a:fld>
            <a:endParaRPr lang="en-US" sz="8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759677" y="131561"/>
            <a:ext cx="9432324" cy="930876"/>
          </a:xfrm>
          <a:prstGeom prst="rect">
            <a:avLst/>
          </a:prstGeom>
        </p:spPr>
        <p:txBody>
          <a:bodyPr vert="horz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98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77600" y="6637713"/>
            <a:ext cx="914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76087708-D7FD-40A7-AFF0-FB63E58FB7CF}" type="slidenum">
              <a:rPr lang="en-US" sz="800" smtClean="0">
                <a:solidFill>
                  <a:schemeClr val="bg1"/>
                </a:solidFill>
                <a:latin typeface="Franklin Gothic Book" pitchFamily="34" charset="0"/>
              </a:rPr>
              <a:t>‹#›</a:t>
            </a:fld>
            <a:endParaRPr lang="en-US" sz="8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59677" y="131561"/>
            <a:ext cx="9432324" cy="930876"/>
          </a:xfrm>
          <a:prstGeom prst="rect">
            <a:avLst/>
          </a:prstGeom>
        </p:spPr>
        <p:txBody>
          <a:bodyPr vert="horz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3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77600" y="6637713"/>
            <a:ext cx="914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76087708-D7FD-40A7-AFF0-FB63E58FB7CF}" type="slidenum">
              <a:rPr lang="en-US" sz="800" smtClean="0">
                <a:solidFill>
                  <a:schemeClr val="bg1"/>
                </a:solidFill>
                <a:latin typeface="Franklin Gothic Book" pitchFamily="34" charset="0"/>
              </a:rPr>
              <a:t>‹#›</a:t>
            </a:fld>
            <a:endParaRPr lang="en-US" sz="8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75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 sz="4800" b="1">
                <a:solidFill>
                  <a:srgbClr val="FF850D"/>
                </a:solidFill>
                <a:latin typeface="+mj-lt"/>
                <a:cs typeface="Franklin Gothic Boo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733">
                <a:solidFill>
                  <a:schemeClr val="bg1"/>
                </a:solidFill>
                <a:latin typeface="+mj-lt"/>
                <a:cs typeface="Franklin Gothic Book"/>
              </a:defRPr>
            </a:lvl1pPr>
            <a:lvl2pPr marL="60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4326" y="6637714"/>
            <a:ext cx="415540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Franklin Gothic Book" pitchFamily="34" charset="0"/>
              </a:rPr>
              <a:t>© 2013 Technology Business Management Council. All rights reserved.</a:t>
            </a:r>
            <a:endParaRPr lang="en-US" sz="8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71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59677" y="1"/>
            <a:ext cx="9432324" cy="930876"/>
          </a:xfrm>
          <a:prstGeom prst="rect">
            <a:avLst/>
          </a:prstGeom>
        </p:spPr>
        <p:txBody>
          <a:bodyPr vert="horz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14326" y="6637714"/>
            <a:ext cx="415540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Franklin Gothic Book" pitchFamily="34" charset="0"/>
              </a:rPr>
              <a:t>© 2013 Technology Business Management Council. All rights reserved.</a:t>
            </a:r>
            <a:endParaRPr lang="en-US" sz="8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277600" y="6637713"/>
            <a:ext cx="914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76087708-D7FD-40A7-AFF0-FB63E58FB7CF}" type="slidenum">
              <a:rPr lang="en-US" sz="800" smtClean="0">
                <a:solidFill>
                  <a:schemeClr val="bg1"/>
                </a:solidFill>
                <a:latin typeface="Franklin Gothic Book" pitchFamily="34" charset="0"/>
              </a:rPr>
              <a:t>‹#›</a:t>
            </a:fld>
            <a:endParaRPr lang="en-US" sz="8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11"/>
            <a:ext cx="10972800" cy="4525963"/>
          </a:xfrm>
          <a:prstGeom prst="rect">
            <a:avLst/>
          </a:prstGeom>
        </p:spPr>
        <p:txBody>
          <a:bodyPr vert="horz" lIns="91360" tIns="45680" rIns="91360" bIns="45680" rtlCol="0">
            <a:normAutofit/>
          </a:bodyPr>
          <a:lstStyle>
            <a:lvl1pPr marL="304792" indent="-304792">
              <a:buClr>
                <a:srgbClr val="DC7520"/>
              </a:buClr>
              <a:defRPr lang="en-US" sz="4267" dirty="0" smtClean="0">
                <a:solidFill>
                  <a:schemeClr val="bg1"/>
                </a:solidFill>
                <a:latin typeface="+mn-lt"/>
              </a:defRPr>
            </a:lvl1pPr>
            <a:lvl2pPr marL="609585" indent="-309026">
              <a:buClr>
                <a:srgbClr val="1C97CA"/>
              </a:buClr>
              <a:defRPr lang="en-US" dirty="0" smtClean="0">
                <a:solidFill>
                  <a:schemeClr val="bg1"/>
                </a:solidFill>
                <a:latin typeface="+mn-lt"/>
              </a:defRPr>
            </a:lvl2pPr>
            <a:lvl3pPr marL="910144" indent="-302676">
              <a:buClr>
                <a:schemeClr val="bg1"/>
              </a:buClr>
              <a:defRPr lang="en-US" dirty="0" smtClean="0">
                <a:solidFill>
                  <a:schemeClr val="bg1"/>
                </a:solidFill>
                <a:latin typeface="+mn-lt"/>
              </a:defRPr>
            </a:lvl3pPr>
            <a:lvl4pPr marL="1145089" indent="-228594">
              <a:buClr>
                <a:srgbClr val="FF4019"/>
              </a:buClr>
              <a:tabLst/>
              <a:defRPr lang="en-US" dirty="0" smtClean="0">
                <a:solidFill>
                  <a:schemeClr val="bg1"/>
                </a:solidFill>
                <a:latin typeface="+mn-lt"/>
              </a:defRPr>
            </a:lvl4pPr>
            <a:lvl5pPr marL="1371566" indent="-226478">
              <a:defRPr lang="en-US" sz="2400" dirty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90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11"/>
            <a:ext cx="5318235" cy="4525963"/>
          </a:xfrm>
          <a:prstGeom prst="rect">
            <a:avLst/>
          </a:prstGeom>
        </p:spPr>
        <p:txBody>
          <a:bodyPr vert="horz" lIns="91360" tIns="45680" rIns="91360" bIns="45680" rtlCol="0">
            <a:normAutofit/>
          </a:bodyPr>
          <a:lstStyle>
            <a:lvl1pPr>
              <a:defRPr lang="en-US" sz="3733" smtClean="0"/>
            </a:lvl1pPr>
            <a:lvl2pPr>
              <a:defRPr lang="en-US" sz="3200" smtClean="0"/>
            </a:lvl2pPr>
            <a:lvl3pPr>
              <a:defRPr lang="en-US" sz="2667" smtClean="0"/>
            </a:lvl3pPr>
            <a:lvl4pPr>
              <a:defRPr lang="en-US" sz="2400" smtClean="0"/>
            </a:lvl4pPr>
            <a:lvl5pPr>
              <a:defRPr lang="en-US" sz="2133" dirty="0"/>
            </a:lvl5pPr>
          </a:lstStyle>
          <a:p>
            <a:pPr marL="304792" lvl="0" indent="-304792">
              <a:buClr>
                <a:srgbClr val="DC7520"/>
              </a:buClr>
            </a:pPr>
            <a:r>
              <a:rPr lang="en-US" smtClean="0"/>
              <a:t>Click to edit Master text styles</a:t>
            </a:r>
          </a:p>
          <a:p>
            <a:pPr marL="304792" lvl="1" indent="-304792">
              <a:buClr>
                <a:srgbClr val="DC7520"/>
              </a:buClr>
            </a:pPr>
            <a:r>
              <a:rPr lang="en-US" smtClean="0"/>
              <a:t>Second level</a:t>
            </a:r>
          </a:p>
          <a:p>
            <a:pPr marL="304792" lvl="2" indent="-304792">
              <a:buClr>
                <a:srgbClr val="DC7520"/>
              </a:buClr>
            </a:pPr>
            <a:r>
              <a:rPr lang="en-US" smtClean="0"/>
              <a:t>Third level</a:t>
            </a:r>
          </a:p>
          <a:p>
            <a:pPr marL="304792" lvl="3" indent="-304792">
              <a:buClr>
                <a:srgbClr val="DC7520"/>
              </a:buClr>
            </a:pPr>
            <a:r>
              <a:rPr lang="en-US" smtClean="0"/>
              <a:t>Fourth level</a:t>
            </a:r>
          </a:p>
          <a:p>
            <a:pPr marL="304792" lvl="4" indent="-304792">
              <a:buClr>
                <a:srgbClr val="DC7520"/>
              </a:buClr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14326" y="6637714"/>
            <a:ext cx="415540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Franklin Gothic Book" pitchFamily="34" charset="0"/>
              </a:rPr>
              <a:t>© 2013 Technology Business Management Council. All rights reserved.</a:t>
            </a:r>
            <a:endParaRPr lang="en-US" sz="8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1277600" y="6637713"/>
            <a:ext cx="914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76087708-D7FD-40A7-AFF0-FB63E58FB7CF}" type="slidenum">
              <a:rPr lang="en-US" sz="800" smtClean="0">
                <a:solidFill>
                  <a:schemeClr val="bg1"/>
                </a:solidFill>
                <a:latin typeface="Franklin Gothic Book" pitchFamily="34" charset="0"/>
              </a:rPr>
              <a:t>‹#›</a:t>
            </a:fld>
            <a:endParaRPr lang="en-US" sz="8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131035" y="1600211"/>
            <a:ext cx="5318235" cy="4525963"/>
          </a:xfrm>
          <a:prstGeom prst="rect">
            <a:avLst/>
          </a:prstGeom>
        </p:spPr>
        <p:txBody>
          <a:bodyPr vert="horz" lIns="91360" tIns="45680" rIns="91360" bIns="45680" rtlCol="0">
            <a:normAutofit/>
          </a:bodyPr>
          <a:lstStyle>
            <a:lvl1pPr>
              <a:defRPr lang="en-US" sz="3733" smtClean="0"/>
            </a:lvl1pPr>
            <a:lvl2pPr>
              <a:defRPr lang="en-US" sz="3200" smtClean="0"/>
            </a:lvl2pPr>
            <a:lvl3pPr>
              <a:defRPr lang="en-US" sz="2667" smtClean="0"/>
            </a:lvl3pPr>
            <a:lvl4pPr>
              <a:defRPr lang="en-US" sz="2400" smtClean="0"/>
            </a:lvl4pPr>
            <a:lvl5pPr>
              <a:defRPr lang="en-US" sz="2133" dirty="0"/>
            </a:lvl5pPr>
          </a:lstStyle>
          <a:p>
            <a:pPr marL="304792" lvl="0" indent="-304792">
              <a:buClr>
                <a:srgbClr val="DC7520"/>
              </a:buClr>
            </a:pPr>
            <a:r>
              <a:rPr lang="en-US" smtClean="0"/>
              <a:t>Click to edit Master text styles</a:t>
            </a:r>
          </a:p>
          <a:p>
            <a:pPr marL="304792" lvl="1" indent="-304792">
              <a:buClr>
                <a:srgbClr val="DC7520"/>
              </a:buClr>
            </a:pPr>
            <a:r>
              <a:rPr lang="en-US" smtClean="0"/>
              <a:t>Second level</a:t>
            </a:r>
          </a:p>
          <a:p>
            <a:pPr marL="304792" lvl="2" indent="-304792">
              <a:buClr>
                <a:srgbClr val="DC7520"/>
              </a:buClr>
            </a:pPr>
            <a:r>
              <a:rPr lang="en-US" smtClean="0"/>
              <a:t>Third level</a:t>
            </a:r>
          </a:p>
          <a:p>
            <a:pPr marL="304792" lvl="3" indent="-304792">
              <a:buClr>
                <a:srgbClr val="DC7520"/>
              </a:buClr>
            </a:pPr>
            <a:r>
              <a:rPr lang="en-US" smtClean="0"/>
              <a:t>Fourth level</a:t>
            </a:r>
          </a:p>
          <a:p>
            <a:pPr marL="304792" lvl="4" indent="-304792">
              <a:buClr>
                <a:srgbClr val="DC7520"/>
              </a:buClr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759677" y="1"/>
            <a:ext cx="9432324" cy="930876"/>
          </a:xfrm>
          <a:prstGeom prst="rect">
            <a:avLst/>
          </a:prstGeom>
        </p:spPr>
        <p:txBody>
          <a:bodyPr vert="horz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26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12192000" cy="1200804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13" tIns="60907" rIns="121813" bIns="60907" numCol="1" rtlCol="0" anchor="ctr"/>
          <a:lstStyle/>
          <a:p>
            <a:pPr algn="ctr"/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1200804"/>
            <a:ext cx="12192000" cy="24384"/>
          </a:xfrm>
          <a:prstGeom prst="rect">
            <a:avLst/>
          </a:prstGeom>
          <a:solidFill>
            <a:srgbClr val="F798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 sz="2400" dirty="0"/>
          </a:p>
        </p:txBody>
      </p:sp>
      <p:pic>
        <p:nvPicPr>
          <p:cNvPr id="12" name="Picture 11" descr="tbm_rgb_clr-white text.ep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3" y="102977"/>
            <a:ext cx="1634927" cy="94322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10800000">
            <a:off x="6300" y="6453512"/>
            <a:ext cx="12192000" cy="24384"/>
          </a:xfrm>
          <a:prstGeom prst="rect">
            <a:avLst/>
          </a:prstGeom>
          <a:solidFill>
            <a:srgbClr val="F798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0" y="6477471"/>
            <a:ext cx="12192000" cy="38100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13" tIns="60907" rIns="121813" bIns="60907" numCol="1" rtlCol="0" anchor="ctr"/>
          <a:lstStyle/>
          <a:p>
            <a:pPr lvl="0" algn="ctr"/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78067" y="6464771"/>
            <a:ext cx="1619687" cy="406400"/>
            <a:chOff x="8104473" y="4838734"/>
            <a:chExt cx="1214765" cy="304800"/>
          </a:xfrm>
        </p:grpSpPr>
        <p:sp>
          <p:nvSpPr>
            <p:cNvPr id="16" name="TextBox 15"/>
            <p:cNvSpPr txBox="1"/>
            <p:nvPr userDrawn="1"/>
          </p:nvSpPr>
          <p:spPr>
            <a:xfrm>
              <a:off x="8252438" y="4883458"/>
              <a:ext cx="1066800" cy="161583"/>
            </a:xfrm>
            <a:prstGeom prst="rect">
              <a:avLst/>
            </a:prstGeom>
          </p:spPr>
          <p:txBody>
            <a:bodyPr wrap="square" numCol="1">
              <a:spAutoFit/>
            </a:bodyPr>
            <a:lstStyle>
              <a:defPPr>
                <a:defRPr lang="en-US"/>
              </a:defPPr>
              <a:lvl1pPr>
                <a:defRPr sz="700">
                  <a:solidFill>
                    <a:srgbClr val="7F7F7F"/>
                  </a:solidFill>
                  <a:latin typeface="Franklin Gothic Book" pitchFamily="34" charset="0"/>
                </a:defRPr>
              </a:lvl1pPr>
            </a:lstStyle>
            <a:p>
              <a:pPr lvl="0"/>
              <a:r>
                <a:rPr lang="en-US" sz="800" dirty="0" smtClean="0">
                  <a:solidFill>
                    <a:srgbClr val="FFFFFF"/>
                  </a:solidFill>
                </a:rPr>
                <a:t>@TBMCouncil</a:t>
              </a:r>
              <a:endParaRPr lang="en-US" sz="800" dirty="0">
                <a:solidFill>
                  <a:srgbClr val="FFFFFF"/>
                </a:solidFill>
              </a:endParaRPr>
            </a:p>
          </p:txBody>
        </p:sp>
        <p:pic>
          <p:nvPicPr>
            <p:cNvPr id="17" name="Picture 16" descr="twitterbird-06-06.eps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rgbClr val="706C6C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4473" y="4838734"/>
              <a:ext cx="304800" cy="304800"/>
            </a:xfrm>
            <a:prstGeom prst="rect">
              <a:avLst/>
            </a:prstGeom>
            <a:noFill/>
          </p:spPr>
        </p:pic>
      </p:grpSp>
      <p:sp>
        <p:nvSpPr>
          <p:cNvPr id="18" name="TextBox 17"/>
          <p:cNvSpPr txBox="1"/>
          <p:nvPr/>
        </p:nvSpPr>
        <p:spPr>
          <a:xfrm>
            <a:off x="10725031" y="6482390"/>
            <a:ext cx="1405467" cy="33855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800" b="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Apptio, </a:t>
            </a:r>
            <a:r>
              <a:rPr lang="en-US" sz="800" b="0" baseline="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Technical Advisor </a:t>
            </a:r>
            <a:br>
              <a:rPr lang="en-US" sz="800" b="0" baseline="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</a:br>
            <a:r>
              <a:rPr lang="en-US" sz="800" b="0" baseline="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to the TBM Council </a:t>
            </a:r>
            <a:endParaRPr lang="en-US" sz="800" b="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77657" y="6544860"/>
            <a:ext cx="4155401" cy="21544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en-US" sz="800" dirty="0" smtClean="0">
                <a:solidFill>
                  <a:srgbClr val="FFFFFF"/>
                </a:solidFill>
                <a:latin typeface="Franklin Gothic Book" pitchFamily="34" charset="0"/>
              </a:rPr>
              <a:t>© 2015 TBM Council, Inc.</a:t>
            </a:r>
            <a:r>
              <a:rPr lang="en-US" sz="800" baseline="0" dirty="0" smtClean="0">
                <a:solidFill>
                  <a:srgbClr val="FFFFFF"/>
                </a:solidFill>
                <a:latin typeface="Franklin Gothic Book" pitchFamily="34" charset="0"/>
              </a:rPr>
              <a:t> | Page </a:t>
            </a:r>
            <a:fld id="{61ED33F8-673E-4F03-A65A-C7EFCF6160F7}" type="slidenum">
              <a:rPr lang="en-US" sz="800" baseline="0" smtClean="0">
                <a:solidFill>
                  <a:srgbClr val="FFFFFF"/>
                </a:solidFill>
                <a:latin typeface="Franklin Gothic Book" pitchFamily="34" charset="0"/>
              </a:rPr>
              <a:t>‹#›</a:t>
            </a:fld>
            <a:endParaRPr lang="en-US" sz="800" dirty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25" name="Picture 24" descr="AP_PMS_allWHT_Vert_Xlrg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5" r="29838" b="45060"/>
          <a:stretch/>
        </p:blipFill>
        <p:spPr>
          <a:xfrm>
            <a:off x="10512319" y="6533021"/>
            <a:ext cx="278152" cy="26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0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609057" rtl="0" eaLnBrk="1" latinLnBrk="0" hangingPunct="1">
        <a:spcBef>
          <a:spcPct val="0"/>
        </a:spcBef>
        <a:buNone/>
        <a:defRPr sz="4267" kern="1200">
          <a:solidFill>
            <a:schemeClr val="bg1"/>
          </a:solidFill>
          <a:latin typeface="Franklin Gothic Book"/>
          <a:ea typeface="+mj-ea"/>
          <a:cs typeface="Franklin Gothic Book"/>
        </a:defRPr>
      </a:lvl1pPr>
    </p:titleStyle>
    <p:bodyStyle>
      <a:lvl1pPr marL="456794" indent="-456794" algn="l" defTabSz="609057" rtl="0" eaLnBrk="1" latinLnBrk="0" hangingPunct="1">
        <a:spcBef>
          <a:spcPct val="20000"/>
        </a:spcBef>
        <a:buFont typeface="Arial"/>
        <a:buChar char="•"/>
        <a:defRPr lang="en-US" sz="1067" kern="1200" dirty="0" smtClean="0">
          <a:solidFill>
            <a:srgbClr val="FFFFFF"/>
          </a:solidFill>
          <a:latin typeface="Franklin Gothic Book"/>
          <a:ea typeface="+mn-ea"/>
          <a:cs typeface="Franklin Gothic Book"/>
        </a:defRPr>
      </a:lvl1pPr>
      <a:lvl2pPr marL="763437" indent="-380660" algn="l" defTabSz="609057" rtl="0" eaLnBrk="1" latinLnBrk="0" hangingPunct="1">
        <a:spcBef>
          <a:spcPct val="20000"/>
        </a:spcBef>
        <a:buFont typeface="Wingdings" charset="2"/>
        <a:buChar char="§"/>
        <a:defRPr sz="3733" kern="1200">
          <a:solidFill>
            <a:schemeClr val="tx1"/>
          </a:solidFill>
          <a:latin typeface="Franklin Gothic Book"/>
          <a:ea typeface="+mn-ea"/>
          <a:cs typeface="Franklin Gothic Book"/>
        </a:defRPr>
      </a:lvl2pPr>
      <a:lvl3pPr marL="1281557" indent="-304527" algn="l" defTabSz="609057" rtl="0" eaLnBrk="1" latinLnBrk="0" hangingPunct="1">
        <a:spcBef>
          <a:spcPct val="20000"/>
        </a:spcBef>
        <a:buFont typeface="Lucida Grande"/>
        <a:buChar char="­"/>
        <a:defRPr sz="3200" kern="1200">
          <a:solidFill>
            <a:schemeClr val="tx1"/>
          </a:solidFill>
          <a:latin typeface="Franklin Gothic Book"/>
          <a:ea typeface="+mn-ea"/>
          <a:cs typeface="Franklin Gothic Book"/>
        </a:defRPr>
      </a:lvl3pPr>
      <a:lvl4pPr marL="1985778" indent="-304527" algn="l" defTabSz="609057" rtl="0" eaLnBrk="1" latinLnBrk="0" hangingPunct="1">
        <a:spcBef>
          <a:spcPct val="20000"/>
        </a:spcBef>
        <a:buFont typeface="Arial"/>
        <a:buChar char="•"/>
        <a:tabLst>
          <a:tab pos="1901188" algn="l"/>
        </a:tabLst>
        <a:defRPr sz="2667" kern="1200">
          <a:solidFill>
            <a:schemeClr val="tx1"/>
          </a:solidFill>
          <a:latin typeface="Franklin Gothic Book"/>
          <a:ea typeface="+mn-ea"/>
          <a:cs typeface="Franklin Gothic Book"/>
        </a:defRPr>
      </a:lvl4pPr>
      <a:lvl5pPr marL="2740755" indent="-304527" algn="l" defTabSz="609057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Franklin Gothic Book"/>
          <a:ea typeface="+mn-ea"/>
          <a:cs typeface="Franklin Gothic Book"/>
        </a:defRPr>
      </a:lvl5pPr>
      <a:lvl6pPr marL="3349810" indent="-304527" algn="l" defTabSz="609057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8866" indent="-304527" algn="l" defTabSz="609057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7924" indent="-304527" algn="l" defTabSz="609057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6981" indent="-304527" algn="l" defTabSz="609057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0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57" algn="l" defTabSz="6090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114" algn="l" defTabSz="6090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170" algn="l" defTabSz="6090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227" algn="l" defTabSz="6090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284" algn="l" defTabSz="6090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341" algn="l" defTabSz="6090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397" algn="l" defTabSz="6090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454" algn="l" defTabSz="6090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13" tIns="60907" rIns="121813" bIns="60907" rtlCol="0" anchor="ctr"/>
          <a:lstStyle/>
          <a:p>
            <a:pPr algn="ctr"/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0" y="946011"/>
            <a:ext cx="12192000" cy="25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0" y="6578057"/>
            <a:ext cx="12192000" cy="65899"/>
          </a:xfrm>
          <a:prstGeom prst="rect">
            <a:avLst/>
          </a:prstGeom>
          <a:solidFill>
            <a:srgbClr val="1C97C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/>
          <p:cNvSpPr/>
          <p:nvPr/>
        </p:nvSpPr>
        <p:spPr>
          <a:xfrm>
            <a:off x="0" y="1200804"/>
            <a:ext cx="12192000" cy="24384"/>
          </a:xfrm>
          <a:prstGeom prst="rect">
            <a:avLst/>
          </a:prstGeom>
          <a:solidFill>
            <a:srgbClr val="1C97C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>
            <a:off x="315182" y="89672"/>
            <a:ext cx="2049079" cy="1114421"/>
            <a:chOff x="236386" y="67254"/>
            <a:chExt cx="1536809" cy="835816"/>
          </a:xfrm>
        </p:grpSpPr>
        <p:sp>
          <p:nvSpPr>
            <p:cNvPr id="6" name="Rectangle 5"/>
            <p:cNvSpPr/>
            <p:nvPr userDrawn="1"/>
          </p:nvSpPr>
          <p:spPr>
            <a:xfrm>
              <a:off x="236386" y="664550"/>
              <a:ext cx="678014" cy="2369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386" y="67254"/>
              <a:ext cx="1536809" cy="835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032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r" defTabSz="609057" rtl="0" eaLnBrk="1" latinLnBrk="0" hangingPunct="1">
        <a:spcBef>
          <a:spcPct val="0"/>
        </a:spcBef>
        <a:buNone/>
        <a:defRPr sz="4267" kern="1200">
          <a:solidFill>
            <a:schemeClr val="bg1"/>
          </a:solidFill>
          <a:latin typeface="+mj-lt"/>
          <a:ea typeface="+mj-ea"/>
          <a:cs typeface="Franklin Gothic Book"/>
        </a:defRPr>
      </a:lvl1pPr>
    </p:titleStyle>
    <p:bodyStyle>
      <a:lvl1pPr marL="456794" indent="-456794" algn="l" defTabSz="609057" rtl="0" eaLnBrk="1" latinLnBrk="0" hangingPunct="1">
        <a:spcBef>
          <a:spcPct val="20000"/>
        </a:spcBef>
        <a:buFont typeface="Arial"/>
        <a:buChar char="•"/>
        <a:defRPr lang="en-US" sz="4267" kern="1200" dirty="0" smtClean="0">
          <a:solidFill>
            <a:schemeClr val="bg1"/>
          </a:solidFill>
          <a:latin typeface="+mn-lt"/>
          <a:ea typeface="+mn-ea"/>
          <a:cs typeface="Franklin Gothic Book"/>
        </a:defRPr>
      </a:lvl1pPr>
      <a:lvl2pPr marL="763437" indent="-380660" algn="l" defTabSz="609057" rtl="0" eaLnBrk="1" latinLnBrk="0" hangingPunct="1">
        <a:spcBef>
          <a:spcPct val="20000"/>
        </a:spcBef>
        <a:buFont typeface="Wingdings" charset="2"/>
        <a:buChar char="§"/>
        <a:defRPr sz="3733" kern="1200">
          <a:solidFill>
            <a:schemeClr val="bg1"/>
          </a:solidFill>
          <a:latin typeface="+mn-lt"/>
          <a:ea typeface="+mn-ea"/>
          <a:cs typeface="Franklin Gothic Book"/>
        </a:defRPr>
      </a:lvl2pPr>
      <a:lvl3pPr marL="1281557" indent="-304527" algn="l" defTabSz="609057" rtl="0" eaLnBrk="1" latinLnBrk="0" hangingPunct="1">
        <a:spcBef>
          <a:spcPct val="20000"/>
        </a:spcBef>
        <a:buFont typeface="Lucida Grande"/>
        <a:buChar char="­"/>
        <a:defRPr sz="3200" kern="1200">
          <a:solidFill>
            <a:schemeClr val="bg1"/>
          </a:solidFill>
          <a:latin typeface="+mn-lt"/>
          <a:ea typeface="+mn-ea"/>
          <a:cs typeface="Franklin Gothic Book"/>
        </a:defRPr>
      </a:lvl3pPr>
      <a:lvl4pPr marL="1985778" indent="-304527" algn="l" defTabSz="609057" rtl="0" eaLnBrk="1" latinLnBrk="0" hangingPunct="1">
        <a:spcBef>
          <a:spcPct val="20000"/>
        </a:spcBef>
        <a:buFont typeface="Arial"/>
        <a:buChar char="•"/>
        <a:tabLst>
          <a:tab pos="1901188" algn="l"/>
        </a:tabLst>
        <a:defRPr sz="2667" kern="1200">
          <a:solidFill>
            <a:schemeClr val="bg1"/>
          </a:solidFill>
          <a:latin typeface="+mn-lt"/>
          <a:ea typeface="+mn-ea"/>
          <a:cs typeface="Franklin Gothic Book"/>
        </a:defRPr>
      </a:lvl4pPr>
      <a:lvl5pPr marL="2740755" indent="-304527" algn="l" defTabSz="609057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bg1"/>
          </a:solidFill>
          <a:latin typeface="+mn-lt"/>
          <a:ea typeface="+mn-ea"/>
          <a:cs typeface="Franklin Gothic Book"/>
        </a:defRPr>
      </a:lvl5pPr>
      <a:lvl6pPr marL="3349810" indent="-304527" algn="l" defTabSz="609057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8866" indent="-304527" algn="l" defTabSz="609057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7924" indent="-304527" algn="l" defTabSz="609057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6981" indent="-304527" algn="l" defTabSz="609057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0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57" algn="l" defTabSz="6090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114" algn="l" defTabSz="6090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170" algn="l" defTabSz="6090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227" algn="l" defTabSz="6090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284" algn="l" defTabSz="6090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341" algn="l" defTabSz="6090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397" algn="l" defTabSz="6090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454" algn="l" defTabSz="6090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4" y="13560"/>
            <a:ext cx="10972801" cy="1205640"/>
          </a:xfrm>
          <a:prstGeom prst="rect">
            <a:avLst/>
          </a:prstGeom>
        </p:spPr>
        <p:txBody>
          <a:bodyPr vert="horz" lIns="0" tIns="60893" rIns="0" bIns="608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219203"/>
            <a:ext cx="10972801" cy="49529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11072909" y="6507480"/>
            <a:ext cx="1019004" cy="274320"/>
            <a:chOff x="10663238" y="6384925"/>
            <a:chExt cx="1420812" cy="382588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0666413" y="6384925"/>
              <a:ext cx="1417637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10663238" y="6389688"/>
              <a:ext cx="366712" cy="374650"/>
            </a:xfrm>
            <a:custGeom>
              <a:avLst/>
              <a:gdLst>
                <a:gd name="T0" fmla="*/ 90 w 97"/>
                <a:gd name="T1" fmla="*/ 50 h 97"/>
                <a:gd name="T2" fmla="*/ 97 w 97"/>
                <a:gd name="T3" fmla="*/ 49 h 97"/>
                <a:gd name="T4" fmla="*/ 90 w 97"/>
                <a:gd name="T5" fmla="*/ 47 h 97"/>
                <a:gd name="T6" fmla="*/ 83 w 97"/>
                <a:gd name="T7" fmla="*/ 46 h 97"/>
                <a:gd name="T8" fmla="*/ 89 w 97"/>
                <a:gd name="T9" fmla="*/ 39 h 97"/>
                <a:gd name="T10" fmla="*/ 94 w 97"/>
                <a:gd name="T11" fmla="*/ 30 h 97"/>
                <a:gd name="T12" fmla="*/ 85 w 97"/>
                <a:gd name="T13" fmla="*/ 29 h 97"/>
                <a:gd name="T14" fmla="*/ 80 w 97"/>
                <a:gd name="T15" fmla="*/ 34 h 97"/>
                <a:gd name="T16" fmla="*/ 82 w 97"/>
                <a:gd name="T17" fmla="*/ 24 h 97"/>
                <a:gd name="T18" fmla="*/ 89 w 97"/>
                <a:gd name="T19" fmla="*/ 21 h 97"/>
                <a:gd name="T20" fmla="*/ 79 w 97"/>
                <a:gd name="T21" fmla="*/ 20 h 97"/>
                <a:gd name="T22" fmla="*/ 75 w 97"/>
                <a:gd name="T23" fmla="*/ 26 h 97"/>
                <a:gd name="T24" fmla="*/ 76 w 97"/>
                <a:gd name="T25" fmla="*/ 17 h 97"/>
                <a:gd name="T26" fmla="*/ 82 w 97"/>
                <a:gd name="T27" fmla="*/ 13 h 97"/>
                <a:gd name="T28" fmla="*/ 71 w 97"/>
                <a:gd name="T29" fmla="*/ 14 h 97"/>
                <a:gd name="T30" fmla="*/ 63 w 97"/>
                <a:gd name="T31" fmla="*/ 17 h 97"/>
                <a:gd name="T32" fmla="*/ 63 w 97"/>
                <a:gd name="T33" fmla="*/ 10 h 97"/>
                <a:gd name="T34" fmla="*/ 62 w 97"/>
                <a:gd name="T35" fmla="*/ 2 h 97"/>
                <a:gd name="T36" fmla="*/ 56 w 97"/>
                <a:gd name="T37" fmla="*/ 8 h 97"/>
                <a:gd name="T38" fmla="*/ 53 w 97"/>
                <a:gd name="T39" fmla="*/ 15 h 97"/>
                <a:gd name="T40" fmla="*/ 52 w 97"/>
                <a:gd name="T41" fmla="*/ 7 h 97"/>
                <a:gd name="T42" fmla="*/ 50 w 97"/>
                <a:gd name="T43" fmla="*/ 0 h 97"/>
                <a:gd name="T44" fmla="*/ 0 w 97"/>
                <a:gd name="T45" fmla="*/ 49 h 97"/>
                <a:gd name="T46" fmla="*/ 50 w 97"/>
                <a:gd name="T47" fmla="*/ 97 h 97"/>
                <a:gd name="T48" fmla="*/ 52 w 97"/>
                <a:gd name="T49" fmla="*/ 90 h 97"/>
                <a:gd name="T50" fmla="*/ 57 w 97"/>
                <a:gd name="T51" fmla="*/ 96 h 97"/>
                <a:gd name="T52" fmla="*/ 53 w 97"/>
                <a:gd name="T53" fmla="*/ 90 h 97"/>
                <a:gd name="T54" fmla="*/ 49 w 97"/>
                <a:gd name="T55" fmla="*/ 83 h 97"/>
                <a:gd name="T56" fmla="*/ 22 w 97"/>
                <a:gd name="T57" fmla="*/ 49 h 97"/>
                <a:gd name="T58" fmla="*/ 61 w 97"/>
                <a:gd name="T59" fmla="*/ 24 h 97"/>
                <a:gd name="T60" fmla="*/ 67 w 97"/>
                <a:gd name="T61" fmla="*/ 19 h 97"/>
                <a:gd name="T62" fmla="*/ 74 w 97"/>
                <a:gd name="T63" fmla="*/ 38 h 97"/>
                <a:gd name="T64" fmla="*/ 81 w 97"/>
                <a:gd name="T65" fmla="*/ 38 h 97"/>
                <a:gd name="T66" fmla="*/ 76 w 97"/>
                <a:gd name="T67" fmla="*/ 49 h 97"/>
                <a:gd name="T68" fmla="*/ 78 w 97"/>
                <a:gd name="T69" fmla="*/ 67 h 97"/>
                <a:gd name="T70" fmla="*/ 81 w 97"/>
                <a:gd name="T71" fmla="*/ 75 h 97"/>
                <a:gd name="T72" fmla="*/ 84 w 97"/>
                <a:gd name="T73" fmla="*/ 82 h 97"/>
                <a:gd name="T74" fmla="*/ 84 w 97"/>
                <a:gd name="T75" fmla="*/ 71 h 97"/>
                <a:gd name="T76" fmla="*/ 80 w 97"/>
                <a:gd name="T77" fmla="*/ 62 h 97"/>
                <a:gd name="T78" fmla="*/ 88 w 97"/>
                <a:gd name="T79" fmla="*/ 62 h 97"/>
                <a:gd name="T80" fmla="*/ 95 w 97"/>
                <a:gd name="T81" fmla="*/ 62 h 97"/>
                <a:gd name="T82" fmla="*/ 90 w 97"/>
                <a:gd name="T83" fmla="*/ 56 h 97"/>
                <a:gd name="T84" fmla="*/ 83 w 97"/>
                <a:gd name="T85" fmla="*/ 53 h 97"/>
                <a:gd name="T86" fmla="*/ 90 w 97"/>
                <a:gd name="T87" fmla="*/ 5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7" h="97">
                  <a:moveTo>
                    <a:pt x="90" y="52"/>
                  </a:moveTo>
                  <a:cubicBezTo>
                    <a:pt x="90" y="51"/>
                    <a:pt x="90" y="51"/>
                    <a:pt x="90" y="50"/>
                  </a:cubicBezTo>
                  <a:cubicBezTo>
                    <a:pt x="97" y="50"/>
                    <a:pt x="97" y="50"/>
                    <a:pt x="97" y="50"/>
                  </a:cubicBezTo>
                  <a:cubicBezTo>
                    <a:pt x="97" y="50"/>
                    <a:pt x="97" y="49"/>
                    <a:pt x="97" y="49"/>
                  </a:cubicBezTo>
                  <a:cubicBezTo>
                    <a:pt x="97" y="48"/>
                    <a:pt x="97" y="47"/>
                    <a:pt x="97" y="47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47"/>
                    <a:pt x="90" y="46"/>
                    <a:pt x="90" y="45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44"/>
                    <a:pt x="83" y="42"/>
                    <a:pt x="82" y="40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37"/>
                    <a:pt x="88" y="35"/>
                    <a:pt x="87" y="33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3" y="28"/>
                    <a:pt x="92" y="27"/>
                    <a:pt x="91" y="25"/>
                  </a:cubicBezTo>
                  <a:cubicBezTo>
                    <a:pt x="85" y="29"/>
                    <a:pt x="85" y="29"/>
                    <a:pt x="85" y="29"/>
                  </a:cubicBezTo>
                  <a:cubicBezTo>
                    <a:pt x="86" y="30"/>
                    <a:pt x="86" y="30"/>
                    <a:pt x="86" y="31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79" y="32"/>
                    <a:pt x="78" y="30"/>
                    <a:pt x="76" y="28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3" y="25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87" y="19"/>
                    <a:pt x="86" y="17"/>
                    <a:pt x="84" y="16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80" y="21"/>
                    <a:pt x="80" y="21"/>
                    <a:pt x="80" y="22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3" y="25"/>
                    <a:pt x="73" y="24"/>
                    <a:pt x="71" y="23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6" y="18"/>
                    <a:pt x="77" y="18"/>
                    <a:pt x="77" y="18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0" y="11"/>
                    <a:pt x="77" y="9"/>
                    <a:pt x="75" y="8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69" y="12"/>
                    <a:pt x="68" y="12"/>
                    <a:pt x="65" y="11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2" y="17"/>
                    <a:pt x="61" y="17"/>
                    <a:pt x="61" y="16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2" y="9"/>
                    <a:pt x="61" y="9"/>
                    <a:pt x="60" y="9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1" y="2"/>
                    <a:pt x="59" y="1"/>
                    <a:pt x="57" y="1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8"/>
                    <a:pt x="55" y="8"/>
                    <a:pt x="54" y="8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4"/>
                    <a:pt x="51" y="14"/>
                    <a:pt x="51" y="14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1" y="7"/>
                    <a:pt x="51" y="7"/>
                    <a:pt x="50" y="7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49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75"/>
                    <a:pt x="22" y="97"/>
                    <a:pt x="49" y="97"/>
                  </a:cubicBezTo>
                  <a:cubicBezTo>
                    <a:pt x="49" y="97"/>
                    <a:pt x="50" y="97"/>
                    <a:pt x="50" y="97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1" y="90"/>
                    <a:pt x="51" y="90"/>
                    <a:pt x="52" y="90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3" y="97"/>
                    <a:pt x="57" y="97"/>
                    <a:pt x="57" y="96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55" y="89"/>
                    <a:pt x="54" y="90"/>
                    <a:pt x="53" y="90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1" y="83"/>
                    <a:pt x="50" y="83"/>
                    <a:pt x="49" y="83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34" y="76"/>
                    <a:pt x="22" y="64"/>
                    <a:pt x="22" y="49"/>
                  </a:cubicBezTo>
                  <a:cubicBezTo>
                    <a:pt x="22" y="34"/>
                    <a:pt x="34" y="21"/>
                    <a:pt x="49" y="21"/>
                  </a:cubicBezTo>
                  <a:cubicBezTo>
                    <a:pt x="53" y="21"/>
                    <a:pt x="57" y="22"/>
                    <a:pt x="61" y="24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5" y="18"/>
                    <a:pt x="66" y="19"/>
                    <a:pt x="67" y="19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8" y="28"/>
                    <a:pt x="72" y="33"/>
                    <a:pt x="74" y="38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80" y="35"/>
                    <a:pt x="81" y="37"/>
                    <a:pt x="81" y="38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6" y="43"/>
                    <a:pt x="76" y="46"/>
                    <a:pt x="76" y="49"/>
                  </a:cubicBezTo>
                  <a:cubicBezTo>
                    <a:pt x="76" y="54"/>
                    <a:pt x="75" y="59"/>
                    <a:pt x="72" y="63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7" y="68"/>
                    <a:pt x="76" y="69"/>
                    <a:pt x="75" y="71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0" y="76"/>
                    <a:pt x="80" y="76"/>
                    <a:pt x="79" y="77"/>
                  </a:cubicBezTo>
                  <a:cubicBezTo>
                    <a:pt x="84" y="82"/>
                    <a:pt x="84" y="82"/>
                    <a:pt x="84" y="82"/>
                  </a:cubicBezTo>
                  <a:cubicBezTo>
                    <a:pt x="86" y="80"/>
                    <a:pt x="88" y="77"/>
                    <a:pt x="90" y="75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85" y="69"/>
                    <a:pt x="86" y="67"/>
                    <a:pt x="87" y="65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0" y="62"/>
                    <a:pt x="81" y="60"/>
                    <a:pt x="81" y="60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8" y="62"/>
                    <a:pt x="88" y="61"/>
                    <a:pt x="89" y="60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6" y="61"/>
                    <a:pt x="96" y="59"/>
                    <a:pt x="97" y="57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0" y="55"/>
                    <a:pt x="90" y="55"/>
                    <a:pt x="90" y="54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2"/>
                    <a:pt x="83" y="51"/>
                  </a:cubicBezTo>
                  <a:lnTo>
                    <a:pt x="90" y="52"/>
                  </a:lnTo>
                  <a:close/>
                </a:path>
              </a:pathLst>
            </a:custGeom>
            <a:solidFill>
              <a:srgbClr val="FF6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10893425" y="6662738"/>
              <a:ext cx="79375" cy="58738"/>
            </a:xfrm>
            <a:custGeom>
              <a:avLst/>
              <a:gdLst>
                <a:gd name="T0" fmla="*/ 15 w 21"/>
                <a:gd name="T1" fmla="*/ 9 h 15"/>
                <a:gd name="T2" fmla="*/ 10 w 21"/>
                <a:gd name="T3" fmla="*/ 4 h 15"/>
                <a:gd name="T4" fmla="*/ 6 w 21"/>
                <a:gd name="T5" fmla="*/ 6 h 15"/>
                <a:gd name="T6" fmla="*/ 3 w 21"/>
                <a:gd name="T7" fmla="*/ 0 h 15"/>
                <a:gd name="T8" fmla="*/ 0 w 21"/>
                <a:gd name="T9" fmla="*/ 2 h 15"/>
                <a:gd name="T10" fmla="*/ 3 w 21"/>
                <a:gd name="T11" fmla="*/ 8 h 15"/>
                <a:gd name="T12" fmla="*/ 6 w 21"/>
                <a:gd name="T13" fmla="*/ 7 h 15"/>
                <a:gd name="T14" fmla="*/ 9 w 21"/>
                <a:gd name="T15" fmla="*/ 13 h 15"/>
                <a:gd name="T16" fmla="*/ 14 w 21"/>
                <a:gd name="T17" fmla="*/ 10 h 15"/>
                <a:gd name="T18" fmla="*/ 18 w 21"/>
                <a:gd name="T19" fmla="*/ 15 h 15"/>
                <a:gd name="T20" fmla="*/ 21 w 21"/>
                <a:gd name="T21" fmla="*/ 13 h 15"/>
                <a:gd name="T22" fmla="*/ 16 w 21"/>
                <a:gd name="T23" fmla="*/ 8 h 15"/>
                <a:gd name="T24" fmla="*/ 15 w 21"/>
                <a:gd name="T25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15">
                  <a:moveTo>
                    <a:pt x="15" y="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5"/>
                    <a:pt x="8" y="5"/>
                    <a:pt x="6" y="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0" y="2"/>
                    <a:pt x="0" y="2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6" y="7"/>
                    <a:pt x="6" y="7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1" y="12"/>
                    <a:pt x="12" y="11"/>
                    <a:pt x="14" y="10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20" y="14"/>
                    <a:pt x="21" y="1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5" y="9"/>
                    <a:pt x="15" y="9"/>
                  </a:cubicBezTo>
                  <a:close/>
                </a:path>
              </a:pathLst>
            </a:custGeom>
            <a:solidFill>
              <a:srgbClr val="FF6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0885488" y="6694488"/>
              <a:ext cx="52387" cy="53975"/>
            </a:xfrm>
            <a:custGeom>
              <a:avLst/>
              <a:gdLst>
                <a:gd name="T0" fmla="*/ 2 w 14"/>
                <a:gd name="T1" fmla="*/ 9 h 14"/>
                <a:gd name="T2" fmla="*/ 7 w 14"/>
                <a:gd name="T3" fmla="*/ 7 h 14"/>
                <a:gd name="T4" fmla="*/ 10 w 14"/>
                <a:gd name="T5" fmla="*/ 14 h 14"/>
                <a:gd name="T6" fmla="*/ 14 w 14"/>
                <a:gd name="T7" fmla="*/ 11 h 14"/>
                <a:gd name="T8" fmla="*/ 11 w 14"/>
                <a:gd name="T9" fmla="*/ 5 h 14"/>
                <a:gd name="T10" fmla="*/ 9 w 14"/>
                <a:gd name="T11" fmla="*/ 7 h 14"/>
                <a:gd name="T12" fmla="*/ 5 w 14"/>
                <a:gd name="T13" fmla="*/ 0 h 14"/>
                <a:gd name="T14" fmla="*/ 0 w 14"/>
                <a:gd name="T15" fmla="*/ 3 h 14"/>
                <a:gd name="T16" fmla="*/ 2 w 14"/>
                <a:gd name="T1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4">
                  <a:moveTo>
                    <a:pt x="2" y="9"/>
                  </a:moveTo>
                  <a:cubicBezTo>
                    <a:pt x="3" y="9"/>
                    <a:pt x="5" y="8"/>
                    <a:pt x="7" y="7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3"/>
                    <a:pt x="13" y="12"/>
                    <a:pt x="14" y="1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9" y="6"/>
                    <a:pt x="9" y="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2"/>
                    <a:pt x="0" y="3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FF6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11096625" y="6519863"/>
              <a:ext cx="182562" cy="112713"/>
            </a:xfrm>
            <a:custGeom>
              <a:avLst/>
              <a:gdLst>
                <a:gd name="T0" fmla="*/ 24 w 115"/>
                <a:gd name="T1" fmla="*/ 71 h 71"/>
                <a:gd name="T2" fmla="*/ 0 w 115"/>
                <a:gd name="T3" fmla="*/ 71 h 71"/>
                <a:gd name="T4" fmla="*/ 43 w 115"/>
                <a:gd name="T5" fmla="*/ 0 h 71"/>
                <a:gd name="T6" fmla="*/ 72 w 115"/>
                <a:gd name="T7" fmla="*/ 0 h 71"/>
                <a:gd name="T8" fmla="*/ 115 w 115"/>
                <a:gd name="T9" fmla="*/ 71 h 71"/>
                <a:gd name="T10" fmla="*/ 89 w 115"/>
                <a:gd name="T11" fmla="*/ 71 h 71"/>
                <a:gd name="T12" fmla="*/ 81 w 115"/>
                <a:gd name="T13" fmla="*/ 61 h 71"/>
                <a:gd name="T14" fmla="*/ 31 w 115"/>
                <a:gd name="T15" fmla="*/ 61 h 71"/>
                <a:gd name="T16" fmla="*/ 24 w 115"/>
                <a:gd name="T17" fmla="*/ 71 h 71"/>
                <a:gd name="T18" fmla="*/ 58 w 115"/>
                <a:gd name="T19" fmla="*/ 20 h 71"/>
                <a:gd name="T20" fmla="*/ 41 w 115"/>
                <a:gd name="T21" fmla="*/ 44 h 71"/>
                <a:gd name="T22" fmla="*/ 72 w 115"/>
                <a:gd name="T23" fmla="*/ 44 h 71"/>
                <a:gd name="T24" fmla="*/ 58 w 115"/>
                <a:gd name="T25" fmla="*/ 2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71">
                  <a:moveTo>
                    <a:pt x="24" y="71"/>
                  </a:moveTo>
                  <a:lnTo>
                    <a:pt x="0" y="71"/>
                  </a:lnTo>
                  <a:lnTo>
                    <a:pt x="43" y="0"/>
                  </a:lnTo>
                  <a:lnTo>
                    <a:pt x="72" y="0"/>
                  </a:lnTo>
                  <a:lnTo>
                    <a:pt x="115" y="71"/>
                  </a:lnTo>
                  <a:lnTo>
                    <a:pt x="89" y="71"/>
                  </a:lnTo>
                  <a:lnTo>
                    <a:pt x="81" y="61"/>
                  </a:lnTo>
                  <a:lnTo>
                    <a:pt x="31" y="61"/>
                  </a:lnTo>
                  <a:lnTo>
                    <a:pt x="24" y="71"/>
                  </a:lnTo>
                  <a:close/>
                  <a:moveTo>
                    <a:pt x="58" y="20"/>
                  </a:moveTo>
                  <a:lnTo>
                    <a:pt x="41" y="44"/>
                  </a:lnTo>
                  <a:lnTo>
                    <a:pt x="72" y="44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11290300" y="6519863"/>
              <a:ext cx="147637" cy="112713"/>
            </a:xfrm>
            <a:custGeom>
              <a:avLst/>
              <a:gdLst>
                <a:gd name="T0" fmla="*/ 0 w 39"/>
                <a:gd name="T1" fmla="*/ 0 h 29"/>
                <a:gd name="T2" fmla="*/ 25 w 39"/>
                <a:gd name="T3" fmla="*/ 0 h 29"/>
                <a:gd name="T4" fmla="*/ 39 w 39"/>
                <a:gd name="T5" fmla="*/ 11 h 29"/>
                <a:gd name="T6" fmla="*/ 25 w 39"/>
                <a:gd name="T7" fmla="*/ 22 h 29"/>
                <a:gd name="T8" fmla="*/ 10 w 39"/>
                <a:gd name="T9" fmla="*/ 22 h 29"/>
                <a:gd name="T10" fmla="*/ 10 w 39"/>
                <a:gd name="T11" fmla="*/ 29 h 29"/>
                <a:gd name="T12" fmla="*/ 0 w 39"/>
                <a:gd name="T13" fmla="*/ 29 h 29"/>
                <a:gd name="T14" fmla="*/ 0 w 39"/>
                <a:gd name="T15" fmla="*/ 0 h 29"/>
                <a:gd name="T16" fmla="*/ 25 w 39"/>
                <a:gd name="T17" fmla="*/ 16 h 29"/>
                <a:gd name="T18" fmla="*/ 29 w 39"/>
                <a:gd name="T19" fmla="*/ 12 h 29"/>
                <a:gd name="T20" fmla="*/ 24 w 39"/>
                <a:gd name="T21" fmla="*/ 8 h 29"/>
                <a:gd name="T22" fmla="*/ 10 w 39"/>
                <a:gd name="T23" fmla="*/ 8 h 29"/>
                <a:gd name="T24" fmla="*/ 10 w 39"/>
                <a:gd name="T25" fmla="*/ 16 h 29"/>
                <a:gd name="T26" fmla="*/ 25 w 39"/>
                <a:gd name="T27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9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3" y="0"/>
                    <a:pt x="39" y="2"/>
                    <a:pt x="39" y="11"/>
                  </a:cubicBezTo>
                  <a:cubicBezTo>
                    <a:pt x="39" y="20"/>
                    <a:pt x="33" y="22"/>
                    <a:pt x="25" y="22"/>
                  </a:cubicBezTo>
                  <a:cubicBezTo>
                    <a:pt x="23" y="22"/>
                    <a:pt x="11" y="22"/>
                    <a:pt x="10" y="22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0" y="0"/>
                  </a:lnTo>
                  <a:close/>
                  <a:moveTo>
                    <a:pt x="25" y="16"/>
                  </a:moveTo>
                  <a:cubicBezTo>
                    <a:pt x="28" y="16"/>
                    <a:pt x="29" y="15"/>
                    <a:pt x="29" y="12"/>
                  </a:cubicBezTo>
                  <a:cubicBezTo>
                    <a:pt x="29" y="9"/>
                    <a:pt x="28" y="8"/>
                    <a:pt x="24" y="8"/>
                  </a:cubicBezTo>
                  <a:cubicBezTo>
                    <a:pt x="22" y="8"/>
                    <a:pt x="10" y="8"/>
                    <a:pt x="10" y="8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23" y="16"/>
                    <a:pt x="25" y="1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11452225" y="6519863"/>
              <a:ext cx="147637" cy="112713"/>
            </a:xfrm>
            <a:custGeom>
              <a:avLst/>
              <a:gdLst>
                <a:gd name="T0" fmla="*/ 0 w 39"/>
                <a:gd name="T1" fmla="*/ 0 h 29"/>
                <a:gd name="T2" fmla="*/ 26 w 39"/>
                <a:gd name="T3" fmla="*/ 0 h 29"/>
                <a:gd name="T4" fmla="*/ 39 w 39"/>
                <a:gd name="T5" fmla="*/ 11 h 29"/>
                <a:gd name="T6" fmla="*/ 26 w 39"/>
                <a:gd name="T7" fmla="*/ 22 h 29"/>
                <a:gd name="T8" fmla="*/ 10 w 39"/>
                <a:gd name="T9" fmla="*/ 22 h 29"/>
                <a:gd name="T10" fmla="*/ 10 w 39"/>
                <a:gd name="T11" fmla="*/ 29 h 29"/>
                <a:gd name="T12" fmla="*/ 0 w 39"/>
                <a:gd name="T13" fmla="*/ 29 h 29"/>
                <a:gd name="T14" fmla="*/ 0 w 39"/>
                <a:gd name="T15" fmla="*/ 0 h 29"/>
                <a:gd name="T16" fmla="*/ 25 w 39"/>
                <a:gd name="T17" fmla="*/ 16 h 29"/>
                <a:gd name="T18" fmla="*/ 29 w 39"/>
                <a:gd name="T19" fmla="*/ 12 h 29"/>
                <a:gd name="T20" fmla="*/ 25 w 39"/>
                <a:gd name="T21" fmla="*/ 8 h 29"/>
                <a:gd name="T22" fmla="*/ 10 w 39"/>
                <a:gd name="T23" fmla="*/ 8 h 29"/>
                <a:gd name="T24" fmla="*/ 10 w 39"/>
                <a:gd name="T25" fmla="*/ 16 h 29"/>
                <a:gd name="T26" fmla="*/ 25 w 39"/>
                <a:gd name="T27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9">
                  <a:moveTo>
                    <a:pt x="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9" y="2"/>
                    <a:pt x="39" y="11"/>
                  </a:cubicBezTo>
                  <a:cubicBezTo>
                    <a:pt x="39" y="20"/>
                    <a:pt x="33" y="22"/>
                    <a:pt x="26" y="22"/>
                  </a:cubicBezTo>
                  <a:cubicBezTo>
                    <a:pt x="23" y="22"/>
                    <a:pt x="12" y="22"/>
                    <a:pt x="10" y="22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0" y="0"/>
                  </a:lnTo>
                  <a:close/>
                  <a:moveTo>
                    <a:pt x="25" y="16"/>
                  </a:moveTo>
                  <a:cubicBezTo>
                    <a:pt x="28" y="16"/>
                    <a:pt x="29" y="15"/>
                    <a:pt x="29" y="12"/>
                  </a:cubicBezTo>
                  <a:cubicBezTo>
                    <a:pt x="29" y="9"/>
                    <a:pt x="28" y="8"/>
                    <a:pt x="25" y="8"/>
                  </a:cubicBezTo>
                  <a:cubicBezTo>
                    <a:pt x="22" y="8"/>
                    <a:pt x="10" y="8"/>
                    <a:pt x="10" y="8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2" y="16"/>
                    <a:pt x="23" y="16"/>
                    <a:pt x="25" y="1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1610975" y="6519863"/>
              <a:ext cx="158750" cy="112713"/>
            </a:xfrm>
            <a:custGeom>
              <a:avLst/>
              <a:gdLst>
                <a:gd name="T0" fmla="*/ 38 w 100"/>
                <a:gd name="T1" fmla="*/ 20 h 71"/>
                <a:gd name="T2" fmla="*/ 0 w 100"/>
                <a:gd name="T3" fmla="*/ 20 h 71"/>
                <a:gd name="T4" fmla="*/ 0 w 100"/>
                <a:gd name="T5" fmla="*/ 0 h 71"/>
                <a:gd name="T6" fmla="*/ 100 w 100"/>
                <a:gd name="T7" fmla="*/ 0 h 71"/>
                <a:gd name="T8" fmla="*/ 100 w 100"/>
                <a:gd name="T9" fmla="*/ 20 h 71"/>
                <a:gd name="T10" fmla="*/ 60 w 100"/>
                <a:gd name="T11" fmla="*/ 20 h 71"/>
                <a:gd name="T12" fmla="*/ 60 w 100"/>
                <a:gd name="T13" fmla="*/ 71 h 71"/>
                <a:gd name="T14" fmla="*/ 38 w 100"/>
                <a:gd name="T15" fmla="*/ 71 h 71"/>
                <a:gd name="T16" fmla="*/ 38 w 100"/>
                <a:gd name="T17" fmla="*/ 2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71">
                  <a:moveTo>
                    <a:pt x="38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0"/>
                  </a:lnTo>
                  <a:lnTo>
                    <a:pt x="60" y="20"/>
                  </a:lnTo>
                  <a:lnTo>
                    <a:pt x="60" y="71"/>
                  </a:lnTo>
                  <a:lnTo>
                    <a:pt x="38" y="71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 userDrawn="1"/>
          </p:nvSpPr>
          <p:spPr bwMode="auto">
            <a:xfrm>
              <a:off x="11788775" y="6519863"/>
              <a:ext cx="38100" cy="1127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11845925" y="6519863"/>
              <a:ext cx="177800" cy="115888"/>
            </a:xfrm>
            <a:custGeom>
              <a:avLst/>
              <a:gdLst>
                <a:gd name="T0" fmla="*/ 0 w 47"/>
                <a:gd name="T1" fmla="*/ 15 h 30"/>
                <a:gd name="T2" fmla="*/ 24 w 47"/>
                <a:gd name="T3" fmla="*/ 0 h 30"/>
                <a:gd name="T4" fmla="*/ 47 w 47"/>
                <a:gd name="T5" fmla="*/ 15 h 30"/>
                <a:gd name="T6" fmla="*/ 24 w 47"/>
                <a:gd name="T7" fmla="*/ 30 h 30"/>
                <a:gd name="T8" fmla="*/ 0 w 47"/>
                <a:gd name="T9" fmla="*/ 15 h 30"/>
                <a:gd name="T10" fmla="*/ 37 w 47"/>
                <a:gd name="T11" fmla="*/ 15 h 30"/>
                <a:gd name="T12" fmla="*/ 24 w 47"/>
                <a:gd name="T13" fmla="*/ 7 h 30"/>
                <a:gd name="T14" fmla="*/ 10 w 47"/>
                <a:gd name="T15" fmla="*/ 15 h 30"/>
                <a:gd name="T16" fmla="*/ 24 w 47"/>
                <a:gd name="T17" fmla="*/ 23 h 30"/>
                <a:gd name="T18" fmla="*/ 37 w 47"/>
                <a:gd name="T1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30">
                  <a:moveTo>
                    <a:pt x="0" y="15"/>
                  </a:moveTo>
                  <a:cubicBezTo>
                    <a:pt x="0" y="2"/>
                    <a:pt x="7" y="0"/>
                    <a:pt x="24" y="0"/>
                  </a:cubicBezTo>
                  <a:cubicBezTo>
                    <a:pt x="40" y="0"/>
                    <a:pt x="47" y="2"/>
                    <a:pt x="47" y="15"/>
                  </a:cubicBezTo>
                  <a:cubicBezTo>
                    <a:pt x="47" y="27"/>
                    <a:pt x="40" y="30"/>
                    <a:pt x="24" y="30"/>
                  </a:cubicBezTo>
                  <a:cubicBezTo>
                    <a:pt x="7" y="30"/>
                    <a:pt x="0" y="27"/>
                    <a:pt x="0" y="15"/>
                  </a:cubicBezTo>
                  <a:close/>
                  <a:moveTo>
                    <a:pt x="37" y="15"/>
                  </a:moveTo>
                  <a:cubicBezTo>
                    <a:pt x="37" y="7"/>
                    <a:pt x="34" y="7"/>
                    <a:pt x="24" y="7"/>
                  </a:cubicBezTo>
                  <a:cubicBezTo>
                    <a:pt x="13" y="7"/>
                    <a:pt x="10" y="7"/>
                    <a:pt x="10" y="15"/>
                  </a:cubicBezTo>
                  <a:cubicBezTo>
                    <a:pt x="10" y="22"/>
                    <a:pt x="13" y="23"/>
                    <a:pt x="24" y="23"/>
                  </a:cubicBezTo>
                  <a:cubicBezTo>
                    <a:pt x="34" y="23"/>
                    <a:pt x="37" y="22"/>
                    <a:pt x="37" y="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12038013" y="6497638"/>
              <a:ext cx="42862" cy="41275"/>
            </a:xfrm>
            <a:custGeom>
              <a:avLst/>
              <a:gdLst>
                <a:gd name="T0" fmla="*/ 11 w 11"/>
                <a:gd name="T1" fmla="*/ 5 h 11"/>
                <a:gd name="T2" fmla="*/ 5 w 11"/>
                <a:gd name="T3" fmla="*/ 11 h 11"/>
                <a:gd name="T4" fmla="*/ 0 w 11"/>
                <a:gd name="T5" fmla="*/ 5 h 11"/>
                <a:gd name="T6" fmla="*/ 5 w 11"/>
                <a:gd name="T7" fmla="*/ 0 h 11"/>
                <a:gd name="T8" fmla="*/ 11 w 11"/>
                <a:gd name="T9" fmla="*/ 5 h 11"/>
                <a:gd name="T10" fmla="*/ 1 w 11"/>
                <a:gd name="T11" fmla="*/ 5 h 11"/>
                <a:gd name="T12" fmla="*/ 5 w 11"/>
                <a:gd name="T13" fmla="*/ 9 h 11"/>
                <a:gd name="T14" fmla="*/ 9 w 11"/>
                <a:gd name="T15" fmla="*/ 5 h 11"/>
                <a:gd name="T16" fmla="*/ 5 w 11"/>
                <a:gd name="T17" fmla="*/ 1 h 11"/>
                <a:gd name="T18" fmla="*/ 1 w 11"/>
                <a:gd name="T19" fmla="*/ 5 h 11"/>
                <a:gd name="T20" fmla="*/ 4 w 11"/>
                <a:gd name="T21" fmla="*/ 8 h 11"/>
                <a:gd name="T22" fmla="*/ 3 w 11"/>
                <a:gd name="T23" fmla="*/ 8 h 11"/>
                <a:gd name="T24" fmla="*/ 3 w 11"/>
                <a:gd name="T25" fmla="*/ 3 h 11"/>
                <a:gd name="T26" fmla="*/ 5 w 11"/>
                <a:gd name="T27" fmla="*/ 2 h 11"/>
                <a:gd name="T28" fmla="*/ 7 w 11"/>
                <a:gd name="T29" fmla="*/ 3 h 11"/>
                <a:gd name="T30" fmla="*/ 8 w 11"/>
                <a:gd name="T31" fmla="*/ 4 h 11"/>
                <a:gd name="T32" fmla="*/ 7 w 11"/>
                <a:gd name="T33" fmla="*/ 5 h 11"/>
                <a:gd name="T34" fmla="*/ 7 w 11"/>
                <a:gd name="T35" fmla="*/ 5 h 11"/>
                <a:gd name="T36" fmla="*/ 7 w 11"/>
                <a:gd name="T37" fmla="*/ 7 h 11"/>
                <a:gd name="T38" fmla="*/ 8 w 11"/>
                <a:gd name="T39" fmla="*/ 8 h 11"/>
                <a:gd name="T40" fmla="*/ 7 w 11"/>
                <a:gd name="T41" fmla="*/ 8 h 11"/>
                <a:gd name="T42" fmla="*/ 6 w 11"/>
                <a:gd name="T43" fmla="*/ 7 h 11"/>
                <a:gd name="T44" fmla="*/ 5 w 11"/>
                <a:gd name="T45" fmla="*/ 6 h 11"/>
                <a:gd name="T46" fmla="*/ 4 w 11"/>
                <a:gd name="T47" fmla="*/ 6 h 11"/>
                <a:gd name="T48" fmla="*/ 4 w 11"/>
                <a:gd name="T49" fmla="*/ 8 h 11"/>
                <a:gd name="T50" fmla="*/ 4 w 11"/>
                <a:gd name="T51" fmla="*/ 5 h 11"/>
                <a:gd name="T52" fmla="*/ 5 w 11"/>
                <a:gd name="T53" fmla="*/ 5 h 11"/>
                <a:gd name="T54" fmla="*/ 6 w 11"/>
                <a:gd name="T55" fmla="*/ 4 h 11"/>
                <a:gd name="T56" fmla="*/ 5 w 11"/>
                <a:gd name="T57" fmla="*/ 3 h 11"/>
                <a:gd name="T58" fmla="*/ 4 w 11"/>
                <a:gd name="T59" fmla="*/ 3 h 11"/>
                <a:gd name="T60" fmla="*/ 4 w 11"/>
                <a:gd name="T6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cubicBezTo>
                    <a:pt x="11" y="8"/>
                    <a:pt x="8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lose/>
                  <a:moveTo>
                    <a:pt x="1" y="5"/>
                  </a:moveTo>
                  <a:cubicBezTo>
                    <a:pt x="1" y="8"/>
                    <a:pt x="3" y="9"/>
                    <a:pt x="5" y="9"/>
                  </a:cubicBezTo>
                  <a:cubicBezTo>
                    <a:pt x="8" y="9"/>
                    <a:pt x="9" y="8"/>
                    <a:pt x="9" y="5"/>
                  </a:cubicBezTo>
                  <a:cubicBezTo>
                    <a:pt x="9" y="3"/>
                    <a:pt x="8" y="1"/>
                    <a:pt x="5" y="1"/>
                  </a:cubicBezTo>
                  <a:cubicBezTo>
                    <a:pt x="3" y="1"/>
                    <a:pt x="1" y="3"/>
                    <a:pt x="1" y="5"/>
                  </a:cubicBezTo>
                  <a:close/>
                  <a:moveTo>
                    <a:pt x="4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5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3"/>
                    <a:pt x="8" y="3"/>
                    <a:pt x="8" y="4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lnTo>
                    <a:pt x="4" y="8"/>
                  </a:lnTo>
                  <a:close/>
                  <a:moveTo>
                    <a:pt x="4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4"/>
                  </a:cubicBezTo>
                  <a:cubicBezTo>
                    <a:pt x="6" y="4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lnTo>
                    <a:pt x="4" y="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4" name="Rectangle 3"/>
          <p:cNvSpPr/>
          <p:nvPr userDrawn="1"/>
        </p:nvSpPr>
        <p:spPr>
          <a:xfrm>
            <a:off x="-2198" y="4"/>
            <a:ext cx="12194201" cy="91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5" tIns="60943" rIns="121885" bIns="6094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solidFill>
                <a:prstClr val="white"/>
              </a:solidFill>
            </a:endParaRPr>
          </a:p>
        </p:txBody>
      </p:sp>
      <p:sp>
        <p:nvSpPr>
          <p:cNvPr id="21" name="Footer Placeholder 4"/>
          <p:cNvSpPr txBox="1">
            <a:spLocks/>
          </p:cNvSpPr>
          <p:nvPr userDrawn="1"/>
        </p:nvSpPr>
        <p:spPr>
          <a:xfrm>
            <a:off x="582616" y="6506073"/>
            <a:ext cx="2796973" cy="3496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75" kern="1200">
                <a:solidFill>
                  <a:schemeClr val="accent2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4568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36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050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733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4166" algn="l" defTabSz="9136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1009" algn="l" defTabSz="9136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197838" algn="l" defTabSz="9136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4669" algn="l" defTabSz="9136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1217914" fontAlgn="auto">
              <a:spcBef>
                <a:spcPts val="0"/>
              </a:spcBef>
              <a:spcAft>
                <a:spcPts val="0"/>
              </a:spcAft>
            </a:pPr>
            <a:r>
              <a:rPr lang="en-US" sz="900" smtClean="0">
                <a:solidFill>
                  <a:srgbClr val="7E848B"/>
                </a:solidFill>
              </a:rPr>
              <a:t>© 2015 Apptio, All rights reserved</a:t>
            </a:r>
            <a:endParaRPr lang="en-US" sz="900" dirty="0">
              <a:solidFill>
                <a:srgbClr val="7E848B"/>
              </a:solidFill>
            </a:endParaRPr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-1589" y="6506073"/>
            <a:ext cx="452120" cy="3496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88" b="1" kern="1200">
                <a:solidFill>
                  <a:schemeClr val="accent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4568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36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050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733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4166" algn="l" defTabSz="9136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1009" algn="l" defTabSz="9136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197838" algn="l" defTabSz="9136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4669" algn="l" defTabSz="9136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1217914" fontAlgn="auto">
              <a:spcBef>
                <a:spcPts val="0"/>
              </a:spcBef>
              <a:spcAft>
                <a:spcPts val="0"/>
              </a:spcAft>
            </a:pPr>
            <a:fld id="{4C1362D4-5ABD-4326-94E6-7A5ADE3C9964}" type="slidenum">
              <a:rPr lang="en-US" sz="1051" smtClean="0">
                <a:solidFill>
                  <a:srgbClr val="FF661C"/>
                </a:solidFill>
              </a:rPr>
              <a:pPr defTabSz="121791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51" dirty="0">
              <a:solidFill>
                <a:srgbClr val="FF66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1072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1217914" rtl="0" eaLnBrk="1" latinLnBrk="0" hangingPunct="1">
        <a:lnSpc>
          <a:spcPct val="80000"/>
        </a:lnSpc>
        <a:spcBef>
          <a:spcPct val="0"/>
        </a:spcBef>
        <a:buNone/>
        <a:defRPr sz="4267" b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648" indent="-365648" algn="l" defTabSz="1217914" rtl="0" eaLnBrk="1" latinLnBrk="0" hangingPunct="1">
        <a:spcBef>
          <a:spcPct val="20000"/>
        </a:spcBef>
        <a:buClr>
          <a:schemeClr val="accent1"/>
        </a:buClr>
        <a:buSzPct val="80000"/>
        <a:buFont typeface="Wingdings 3" panose="05040102010807070707" pitchFamily="18" charset="2"/>
        <a:buChar char=""/>
        <a:defRPr sz="2667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517368" indent="-233294" algn="l" defTabSz="1217914" rtl="0" eaLnBrk="1" latinLnBrk="0" hangingPunct="1">
        <a:spcBef>
          <a:spcPct val="20000"/>
        </a:spcBef>
        <a:buClrTx/>
        <a:buFont typeface="Wingdings" panose="05000000000000000000" pitchFamily="2" charset="2"/>
        <a:buChar char="§"/>
        <a:defRPr sz="2133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739554" indent="-222184" algn="l" defTabSz="1217914" rtl="0" eaLnBrk="1" latinLnBrk="0" hangingPunct="1">
        <a:spcBef>
          <a:spcPct val="20000"/>
        </a:spcBef>
        <a:buClrTx/>
        <a:buFont typeface="Wingdings" panose="05000000000000000000" pitchFamily="2" charset="2"/>
        <a:buChar char="§"/>
        <a:defRPr sz="2133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974437" indent="-234879" algn="l" defTabSz="1217914" rtl="0" eaLnBrk="1" latinLnBrk="0" hangingPunct="1">
        <a:spcBef>
          <a:spcPct val="20000"/>
        </a:spcBef>
        <a:buClrTx/>
        <a:buFont typeface="Wingdings" panose="05000000000000000000" pitchFamily="2" charset="2"/>
        <a:buChar char="§"/>
        <a:defRPr sz="1867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1195029" indent="-220596" algn="l" defTabSz="1217914" rtl="0" eaLnBrk="1" latinLnBrk="0" hangingPunct="1">
        <a:spcBef>
          <a:spcPct val="20000"/>
        </a:spcBef>
        <a:buClrTx/>
        <a:buFont typeface="Wingdings" panose="05000000000000000000" pitchFamily="2" charset="2"/>
        <a:buChar char="§"/>
        <a:defRPr sz="1867" b="0" kern="1200">
          <a:solidFill>
            <a:schemeClr val="tx2"/>
          </a:solidFill>
          <a:latin typeface="+mn-lt"/>
          <a:ea typeface="+mn-ea"/>
          <a:cs typeface="+mn-cs"/>
        </a:defRPr>
      </a:lvl5pPr>
      <a:lvl6pPr marL="3349248" indent="-304488" algn="l" defTabSz="121791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8206" indent="-304488" algn="l" defTabSz="121791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7159" indent="-304488" algn="l" defTabSz="121791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6116" indent="-304488" algn="l" defTabSz="121791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9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57" algn="l" defTabSz="12179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914" algn="l" defTabSz="12179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869" algn="l" defTabSz="12179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820" algn="l" defTabSz="12179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765" algn="l" defTabSz="12179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735" algn="l" defTabSz="12179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684" algn="l" defTabSz="12179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630" algn="l" defTabSz="12179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ITCC Work Streams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Draft</a:t>
            </a:r>
          </a:p>
          <a:p>
            <a:r>
              <a:rPr lang="en-US" dirty="0" smtClean="0"/>
              <a:t>October 19,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Cost Commission </a:t>
            </a:r>
            <a:r>
              <a:rPr lang="en-US" smtClean="0"/>
              <a:t>Work Streams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 bwMode="gray">
          <a:xfrm>
            <a:off x="482601" y="1684592"/>
            <a:ext cx="5172846" cy="10058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2776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55399" y="1918238"/>
            <a:ext cx="506948" cy="535436"/>
            <a:chOff x="3087590" y="2300430"/>
            <a:chExt cx="506948" cy="535436"/>
          </a:xfrm>
        </p:grpSpPr>
        <p:sp>
          <p:nvSpPr>
            <p:cNvPr id="27" name="Freeform 26"/>
            <p:cNvSpPr>
              <a:spLocks noChangeAspect="1" noEditPoints="1"/>
            </p:cNvSpPr>
            <p:nvPr/>
          </p:nvSpPr>
          <p:spPr bwMode="auto">
            <a:xfrm>
              <a:off x="3087590" y="2336734"/>
              <a:ext cx="506948" cy="499132"/>
            </a:xfrm>
            <a:custGeom>
              <a:avLst/>
              <a:gdLst>
                <a:gd name="T0" fmla="*/ 1 w 64"/>
                <a:gd name="T1" fmla="*/ 35 h 63"/>
                <a:gd name="T2" fmla="*/ 1 w 64"/>
                <a:gd name="T3" fmla="*/ 31 h 63"/>
                <a:gd name="T4" fmla="*/ 1 w 64"/>
                <a:gd name="T5" fmla="*/ 26 h 63"/>
                <a:gd name="T6" fmla="*/ 2 w 64"/>
                <a:gd name="T7" fmla="*/ 22 h 63"/>
                <a:gd name="T8" fmla="*/ 6 w 64"/>
                <a:gd name="T9" fmla="*/ 13 h 63"/>
                <a:gd name="T10" fmla="*/ 8 w 64"/>
                <a:gd name="T11" fmla="*/ 9 h 63"/>
                <a:gd name="T12" fmla="*/ 11 w 64"/>
                <a:gd name="T13" fmla="*/ 6 h 63"/>
                <a:gd name="T14" fmla="*/ 16 w 64"/>
                <a:gd name="T15" fmla="*/ 3 h 63"/>
                <a:gd name="T16" fmla="*/ 19 w 64"/>
                <a:gd name="T17" fmla="*/ 2 h 63"/>
                <a:gd name="T18" fmla="*/ 25 w 64"/>
                <a:gd name="T19" fmla="*/ 1 h 63"/>
                <a:gd name="T20" fmla="*/ 30 w 64"/>
                <a:gd name="T21" fmla="*/ 0 h 63"/>
                <a:gd name="T22" fmla="*/ 32 w 64"/>
                <a:gd name="T23" fmla="*/ 0 h 63"/>
                <a:gd name="T24" fmla="*/ 37 w 64"/>
                <a:gd name="T25" fmla="*/ 1 h 63"/>
                <a:gd name="T26" fmla="*/ 42 w 64"/>
                <a:gd name="T27" fmla="*/ 2 h 63"/>
                <a:gd name="T28" fmla="*/ 49 w 64"/>
                <a:gd name="T29" fmla="*/ 6 h 63"/>
                <a:gd name="T30" fmla="*/ 57 w 64"/>
                <a:gd name="T31" fmla="*/ 13 h 63"/>
                <a:gd name="T32" fmla="*/ 62 w 64"/>
                <a:gd name="T33" fmla="*/ 23 h 63"/>
                <a:gd name="T34" fmla="*/ 63 w 64"/>
                <a:gd name="T35" fmla="*/ 30 h 63"/>
                <a:gd name="T36" fmla="*/ 62 w 64"/>
                <a:gd name="T37" fmla="*/ 38 h 63"/>
                <a:gd name="T38" fmla="*/ 59 w 64"/>
                <a:gd name="T39" fmla="*/ 47 h 63"/>
                <a:gd name="T40" fmla="*/ 55 w 64"/>
                <a:gd name="T41" fmla="*/ 52 h 63"/>
                <a:gd name="T42" fmla="*/ 50 w 64"/>
                <a:gd name="T43" fmla="*/ 57 h 63"/>
                <a:gd name="T44" fmla="*/ 44 w 64"/>
                <a:gd name="T45" fmla="*/ 60 h 63"/>
                <a:gd name="T46" fmla="*/ 36 w 64"/>
                <a:gd name="T47" fmla="*/ 62 h 63"/>
                <a:gd name="T48" fmla="*/ 30 w 64"/>
                <a:gd name="T49" fmla="*/ 63 h 63"/>
                <a:gd name="T50" fmla="*/ 24 w 64"/>
                <a:gd name="T51" fmla="*/ 62 h 63"/>
                <a:gd name="T52" fmla="*/ 11 w 64"/>
                <a:gd name="T53" fmla="*/ 54 h 63"/>
                <a:gd name="T54" fmla="*/ 4 w 64"/>
                <a:gd name="T55" fmla="*/ 46 h 63"/>
                <a:gd name="T56" fmla="*/ 1 w 64"/>
                <a:gd name="T57" fmla="*/ 39 h 63"/>
                <a:gd name="T58" fmla="*/ 1 w 64"/>
                <a:gd name="T59" fmla="*/ 38 h 63"/>
                <a:gd name="T60" fmla="*/ 14 w 64"/>
                <a:gd name="T61" fmla="*/ 24 h 63"/>
                <a:gd name="T62" fmla="*/ 11 w 64"/>
                <a:gd name="T63" fmla="*/ 27 h 63"/>
                <a:gd name="T64" fmla="*/ 28 w 64"/>
                <a:gd name="T65" fmla="*/ 38 h 63"/>
                <a:gd name="T66" fmla="*/ 25 w 64"/>
                <a:gd name="T67" fmla="*/ 40 h 63"/>
                <a:gd name="T68" fmla="*/ 28 w 64"/>
                <a:gd name="T69" fmla="*/ 38 h 63"/>
                <a:gd name="T70" fmla="*/ 51 w 64"/>
                <a:gd name="T71" fmla="*/ 26 h 63"/>
                <a:gd name="T72" fmla="*/ 53 w 64"/>
                <a:gd name="T73" fmla="*/ 23 h 63"/>
                <a:gd name="T74" fmla="*/ 48 w 64"/>
                <a:gd name="T75" fmla="*/ 8 h 63"/>
                <a:gd name="T76" fmla="*/ 49 w 64"/>
                <a:gd name="T77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" h="63">
                  <a:moveTo>
                    <a:pt x="1" y="38"/>
                  </a:moveTo>
                  <a:cubicBezTo>
                    <a:pt x="1" y="37"/>
                    <a:pt x="1" y="36"/>
                    <a:pt x="1" y="35"/>
                  </a:cubicBezTo>
                  <a:cubicBezTo>
                    <a:pt x="1" y="34"/>
                    <a:pt x="1" y="34"/>
                    <a:pt x="1" y="33"/>
                  </a:cubicBezTo>
                  <a:cubicBezTo>
                    <a:pt x="1" y="33"/>
                    <a:pt x="0" y="32"/>
                    <a:pt x="1" y="31"/>
                  </a:cubicBezTo>
                  <a:cubicBezTo>
                    <a:pt x="1" y="30"/>
                    <a:pt x="0" y="28"/>
                    <a:pt x="1" y="27"/>
                  </a:cubicBezTo>
                  <a:cubicBezTo>
                    <a:pt x="1" y="27"/>
                    <a:pt x="1" y="26"/>
                    <a:pt x="1" y="26"/>
                  </a:cubicBezTo>
                  <a:cubicBezTo>
                    <a:pt x="1" y="25"/>
                    <a:pt x="2" y="24"/>
                    <a:pt x="2" y="2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0"/>
                    <a:pt x="3" y="19"/>
                    <a:pt x="3" y="17"/>
                  </a:cubicBezTo>
                  <a:cubicBezTo>
                    <a:pt x="4" y="16"/>
                    <a:pt x="5" y="14"/>
                    <a:pt x="6" y="13"/>
                  </a:cubicBezTo>
                  <a:cubicBezTo>
                    <a:pt x="6" y="12"/>
                    <a:pt x="7" y="11"/>
                    <a:pt x="8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9" y="8"/>
                    <a:pt x="10" y="7"/>
                    <a:pt x="11" y="6"/>
                  </a:cubicBezTo>
                  <a:cubicBezTo>
                    <a:pt x="12" y="6"/>
                    <a:pt x="13" y="5"/>
                    <a:pt x="14" y="5"/>
                  </a:cubicBezTo>
                  <a:cubicBezTo>
                    <a:pt x="15" y="4"/>
                    <a:pt x="15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8" y="3"/>
                    <a:pt x="19" y="2"/>
                  </a:cubicBezTo>
                  <a:cubicBezTo>
                    <a:pt x="20" y="2"/>
                    <a:pt x="21" y="1"/>
                    <a:pt x="22" y="1"/>
                  </a:cubicBezTo>
                  <a:cubicBezTo>
                    <a:pt x="23" y="1"/>
                    <a:pt x="24" y="1"/>
                    <a:pt x="25" y="1"/>
                  </a:cubicBezTo>
                  <a:cubicBezTo>
                    <a:pt x="26" y="0"/>
                    <a:pt x="27" y="0"/>
                    <a:pt x="28" y="0"/>
                  </a:cubicBezTo>
                  <a:cubicBezTo>
                    <a:pt x="29" y="0"/>
                    <a:pt x="29" y="0"/>
                    <a:pt x="30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31" y="0"/>
                    <a:pt x="32" y="0"/>
                    <a:pt x="32" y="0"/>
                  </a:cubicBezTo>
                  <a:cubicBezTo>
                    <a:pt x="33" y="0"/>
                    <a:pt x="35" y="0"/>
                    <a:pt x="36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8" y="1"/>
                    <a:pt x="39" y="1"/>
                    <a:pt x="39" y="1"/>
                  </a:cubicBezTo>
                  <a:cubicBezTo>
                    <a:pt x="40" y="2"/>
                    <a:pt x="41" y="2"/>
                    <a:pt x="42" y="2"/>
                  </a:cubicBezTo>
                  <a:cubicBezTo>
                    <a:pt x="43" y="3"/>
                    <a:pt x="44" y="3"/>
                    <a:pt x="45" y="4"/>
                  </a:cubicBezTo>
                  <a:cubicBezTo>
                    <a:pt x="47" y="4"/>
                    <a:pt x="48" y="5"/>
                    <a:pt x="49" y="6"/>
                  </a:cubicBezTo>
                  <a:cubicBezTo>
                    <a:pt x="50" y="7"/>
                    <a:pt x="52" y="8"/>
                    <a:pt x="53" y="9"/>
                  </a:cubicBezTo>
                  <a:cubicBezTo>
                    <a:pt x="54" y="10"/>
                    <a:pt x="56" y="12"/>
                    <a:pt x="57" y="13"/>
                  </a:cubicBezTo>
                  <a:cubicBezTo>
                    <a:pt x="58" y="15"/>
                    <a:pt x="59" y="16"/>
                    <a:pt x="60" y="17"/>
                  </a:cubicBezTo>
                  <a:cubicBezTo>
                    <a:pt x="60" y="19"/>
                    <a:pt x="61" y="21"/>
                    <a:pt x="62" y="23"/>
                  </a:cubicBezTo>
                  <a:cubicBezTo>
                    <a:pt x="62" y="24"/>
                    <a:pt x="63" y="26"/>
                    <a:pt x="63" y="28"/>
                  </a:cubicBezTo>
                  <a:cubicBezTo>
                    <a:pt x="63" y="28"/>
                    <a:pt x="63" y="29"/>
                    <a:pt x="63" y="30"/>
                  </a:cubicBezTo>
                  <a:cubicBezTo>
                    <a:pt x="64" y="32"/>
                    <a:pt x="63" y="33"/>
                    <a:pt x="63" y="34"/>
                  </a:cubicBezTo>
                  <a:cubicBezTo>
                    <a:pt x="63" y="35"/>
                    <a:pt x="63" y="37"/>
                    <a:pt x="62" y="38"/>
                  </a:cubicBezTo>
                  <a:cubicBezTo>
                    <a:pt x="62" y="41"/>
                    <a:pt x="61" y="43"/>
                    <a:pt x="60" y="45"/>
                  </a:cubicBezTo>
                  <a:cubicBezTo>
                    <a:pt x="60" y="46"/>
                    <a:pt x="59" y="47"/>
                    <a:pt x="59" y="47"/>
                  </a:cubicBezTo>
                  <a:cubicBezTo>
                    <a:pt x="58" y="48"/>
                    <a:pt x="58" y="49"/>
                    <a:pt x="57" y="49"/>
                  </a:cubicBezTo>
                  <a:cubicBezTo>
                    <a:pt x="56" y="50"/>
                    <a:pt x="56" y="51"/>
                    <a:pt x="55" y="52"/>
                  </a:cubicBezTo>
                  <a:cubicBezTo>
                    <a:pt x="54" y="53"/>
                    <a:pt x="53" y="54"/>
                    <a:pt x="52" y="55"/>
                  </a:cubicBezTo>
                  <a:cubicBezTo>
                    <a:pt x="51" y="55"/>
                    <a:pt x="51" y="56"/>
                    <a:pt x="50" y="57"/>
                  </a:cubicBezTo>
                  <a:cubicBezTo>
                    <a:pt x="49" y="57"/>
                    <a:pt x="48" y="58"/>
                    <a:pt x="47" y="59"/>
                  </a:cubicBezTo>
                  <a:cubicBezTo>
                    <a:pt x="46" y="59"/>
                    <a:pt x="45" y="60"/>
                    <a:pt x="44" y="60"/>
                  </a:cubicBezTo>
                  <a:cubicBezTo>
                    <a:pt x="42" y="61"/>
                    <a:pt x="41" y="61"/>
                    <a:pt x="40" y="62"/>
                  </a:cubicBezTo>
                  <a:cubicBezTo>
                    <a:pt x="38" y="62"/>
                    <a:pt x="37" y="62"/>
                    <a:pt x="36" y="62"/>
                  </a:cubicBezTo>
                  <a:cubicBezTo>
                    <a:pt x="35" y="63"/>
                    <a:pt x="35" y="63"/>
                    <a:pt x="34" y="63"/>
                  </a:cubicBezTo>
                  <a:cubicBezTo>
                    <a:pt x="33" y="63"/>
                    <a:pt x="31" y="63"/>
                    <a:pt x="30" y="63"/>
                  </a:cubicBezTo>
                  <a:cubicBezTo>
                    <a:pt x="29" y="63"/>
                    <a:pt x="28" y="63"/>
                    <a:pt x="27" y="62"/>
                  </a:cubicBezTo>
                  <a:cubicBezTo>
                    <a:pt x="26" y="62"/>
                    <a:pt x="25" y="62"/>
                    <a:pt x="24" y="62"/>
                  </a:cubicBezTo>
                  <a:cubicBezTo>
                    <a:pt x="21" y="61"/>
                    <a:pt x="19" y="59"/>
                    <a:pt x="17" y="58"/>
                  </a:cubicBezTo>
                  <a:cubicBezTo>
                    <a:pt x="15" y="57"/>
                    <a:pt x="13" y="56"/>
                    <a:pt x="11" y="54"/>
                  </a:cubicBezTo>
                  <a:cubicBezTo>
                    <a:pt x="9" y="53"/>
                    <a:pt x="7" y="50"/>
                    <a:pt x="6" y="48"/>
                  </a:cubicBezTo>
                  <a:cubicBezTo>
                    <a:pt x="5" y="47"/>
                    <a:pt x="5" y="47"/>
                    <a:pt x="4" y="46"/>
                  </a:cubicBezTo>
                  <a:cubicBezTo>
                    <a:pt x="4" y="45"/>
                    <a:pt x="3" y="44"/>
                    <a:pt x="3" y="42"/>
                  </a:cubicBezTo>
                  <a:cubicBezTo>
                    <a:pt x="2" y="41"/>
                    <a:pt x="2" y="40"/>
                    <a:pt x="1" y="39"/>
                  </a:cubicBezTo>
                  <a:cubicBezTo>
                    <a:pt x="1" y="39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lose/>
                  <a:moveTo>
                    <a:pt x="14" y="24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3" y="25"/>
                    <a:pt x="12" y="26"/>
                    <a:pt x="11" y="26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6"/>
                    <a:pt x="13" y="25"/>
                    <a:pt x="14" y="24"/>
                  </a:cubicBezTo>
                  <a:close/>
                  <a:moveTo>
                    <a:pt x="28" y="38"/>
                  </a:move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6" y="40"/>
                    <a:pt x="25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0"/>
                    <a:pt x="27" y="39"/>
                    <a:pt x="28" y="38"/>
                  </a:cubicBezTo>
                  <a:close/>
                  <a:moveTo>
                    <a:pt x="51" y="25"/>
                  </a:moveTo>
                  <a:cubicBezTo>
                    <a:pt x="51" y="25"/>
                    <a:pt x="51" y="26"/>
                    <a:pt x="51" y="26"/>
                  </a:cubicBezTo>
                  <a:cubicBezTo>
                    <a:pt x="52" y="25"/>
                    <a:pt x="52" y="24"/>
                    <a:pt x="53" y="24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2" y="24"/>
                    <a:pt x="52" y="25"/>
                    <a:pt x="51" y="25"/>
                  </a:cubicBezTo>
                  <a:close/>
                  <a:moveTo>
                    <a:pt x="48" y="8"/>
                  </a:moveTo>
                  <a:cubicBezTo>
                    <a:pt x="48" y="8"/>
                    <a:pt x="48" y="8"/>
                    <a:pt x="49" y="9"/>
                  </a:cubicBezTo>
                  <a:cubicBezTo>
                    <a:pt x="49" y="9"/>
                    <a:pt x="49" y="8"/>
                    <a:pt x="49" y="8"/>
                  </a:cubicBezTo>
                  <a:cubicBezTo>
                    <a:pt x="49" y="8"/>
                    <a:pt x="48" y="8"/>
                    <a:pt x="48" y="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TextBox 6"/>
            <p:cNvSpPr txBox="1"/>
            <p:nvPr/>
          </p:nvSpPr>
          <p:spPr>
            <a:xfrm>
              <a:off x="3094397" y="2300430"/>
              <a:ext cx="486058" cy="4991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SzPct val="100000"/>
              </a:pPr>
              <a:r>
                <a:rPr lang="en-US" sz="3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Berlin Sans FB Demi" panose="020E0802020502020306" pitchFamily="34" charset="0"/>
                </a:rPr>
                <a:t>1</a:t>
              </a:r>
            </a:p>
          </p:txBody>
        </p:sp>
      </p:grpSp>
      <p:sp>
        <p:nvSpPr>
          <p:cNvPr id="9" name="Rectangle 8"/>
          <p:cNvSpPr/>
          <p:nvPr/>
        </p:nvSpPr>
        <p:spPr bwMode="gray">
          <a:xfrm>
            <a:off x="483253" y="4917429"/>
            <a:ext cx="5197879" cy="10499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2776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95564" y="5152981"/>
            <a:ext cx="506948" cy="535436"/>
            <a:chOff x="3087590" y="2300430"/>
            <a:chExt cx="506948" cy="535436"/>
          </a:xfrm>
        </p:grpSpPr>
        <p:sp>
          <p:nvSpPr>
            <p:cNvPr id="12" name="Freeform 11"/>
            <p:cNvSpPr>
              <a:spLocks noChangeAspect="1" noEditPoints="1"/>
            </p:cNvSpPr>
            <p:nvPr/>
          </p:nvSpPr>
          <p:spPr bwMode="auto">
            <a:xfrm>
              <a:off x="3087590" y="2336734"/>
              <a:ext cx="506948" cy="499132"/>
            </a:xfrm>
            <a:custGeom>
              <a:avLst/>
              <a:gdLst>
                <a:gd name="T0" fmla="*/ 1 w 64"/>
                <a:gd name="T1" fmla="*/ 35 h 63"/>
                <a:gd name="T2" fmla="*/ 1 w 64"/>
                <a:gd name="T3" fmla="*/ 31 h 63"/>
                <a:gd name="T4" fmla="*/ 1 w 64"/>
                <a:gd name="T5" fmla="*/ 26 h 63"/>
                <a:gd name="T6" fmla="*/ 2 w 64"/>
                <a:gd name="T7" fmla="*/ 22 h 63"/>
                <a:gd name="T8" fmla="*/ 6 w 64"/>
                <a:gd name="T9" fmla="*/ 13 h 63"/>
                <a:gd name="T10" fmla="*/ 8 w 64"/>
                <a:gd name="T11" fmla="*/ 9 h 63"/>
                <a:gd name="T12" fmla="*/ 11 w 64"/>
                <a:gd name="T13" fmla="*/ 6 h 63"/>
                <a:gd name="T14" fmla="*/ 16 w 64"/>
                <a:gd name="T15" fmla="*/ 3 h 63"/>
                <a:gd name="T16" fmla="*/ 19 w 64"/>
                <a:gd name="T17" fmla="*/ 2 h 63"/>
                <a:gd name="T18" fmla="*/ 25 w 64"/>
                <a:gd name="T19" fmla="*/ 1 h 63"/>
                <a:gd name="T20" fmla="*/ 30 w 64"/>
                <a:gd name="T21" fmla="*/ 0 h 63"/>
                <a:gd name="T22" fmla="*/ 32 w 64"/>
                <a:gd name="T23" fmla="*/ 0 h 63"/>
                <a:gd name="T24" fmla="*/ 37 w 64"/>
                <a:gd name="T25" fmla="*/ 1 h 63"/>
                <a:gd name="T26" fmla="*/ 42 w 64"/>
                <a:gd name="T27" fmla="*/ 2 h 63"/>
                <a:gd name="T28" fmla="*/ 49 w 64"/>
                <a:gd name="T29" fmla="*/ 6 h 63"/>
                <a:gd name="T30" fmla="*/ 57 w 64"/>
                <a:gd name="T31" fmla="*/ 13 h 63"/>
                <a:gd name="T32" fmla="*/ 62 w 64"/>
                <a:gd name="T33" fmla="*/ 23 h 63"/>
                <a:gd name="T34" fmla="*/ 63 w 64"/>
                <a:gd name="T35" fmla="*/ 30 h 63"/>
                <a:gd name="T36" fmla="*/ 62 w 64"/>
                <a:gd name="T37" fmla="*/ 38 h 63"/>
                <a:gd name="T38" fmla="*/ 59 w 64"/>
                <a:gd name="T39" fmla="*/ 47 h 63"/>
                <a:gd name="T40" fmla="*/ 55 w 64"/>
                <a:gd name="T41" fmla="*/ 52 h 63"/>
                <a:gd name="T42" fmla="*/ 50 w 64"/>
                <a:gd name="T43" fmla="*/ 57 h 63"/>
                <a:gd name="T44" fmla="*/ 44 w 64"/>
                <a:gd name="T45" fmla="*/ 60 h 63"/>
                <a:gd name="T46" fmla="*/ 36 w 64"/>
                <a:gd name="T47" fmla="*/ 62 h 63"/>
                <a:gd name="T48" fmla="*/ 30 w 64"/>
                <a:gd name="T49" fmla="*/ 63 h 63"/>
                <a:gd name="T50" fmla="*/ 24 w 64"/>
                <a:gd name="T51" fmla="*/ 62 h 63"/>
                <a:gd name="T52" fmla="*/ 11 w 64"/>
                <a:gd name="T53" fmla="*/ 54 h 63"/>
                <a:gd name="T54" fmla="*/ 4 w 64"/>
                <a:gd name="T55" fmla="*/ 46 h 63"/>
                <a:gd name="T56" fmla="*/ 1 w 64"/>
                <a:gd name="T57" fmla="*/ 39 h 63"/>
                <a:gd name="T58" fmla="*/ 1 w 64"/>
                <a:gd name="T59" fmla="*/ 38 h 63"/>
                <a:gd name="T60" fmla="*/ 14 w 64"/>
                <a:gd name="T61" fmla="*/ 24 h 63"/>
                <a:gd name="T62" fmla="*/ 11 w 64"/>
                <a:gd name="T63" fmla="*/ 27 h 63"/>
                <a:gd name="T64" fmla="*/ 28 w 64"/>
                <a:gd name="T65" fmla="*/ 38 h 63"/>
                <a:gd name="T66" fmla="*/ 25 w 64"/>
                <a:gd name="T67" fmla="*/ 40 h 63"/>
                <a:gd name="T68" fmla="*/ 28 w 64"/>
                <a:gd name="T69" fmla="*/ 38 h 63"/>
                <a:gd name="T70" fmla="*/ 51 w 64"/>
                <a:gd name="T71" fmla="*/ 26 h 63"/>
                <a:gd name="T72" fmla="*/ 53 w 64"/>
                <a:gd name="T73" fmla="*/ 23 h 63"/>
                <a:gd name="T74" fmla="*/ 48 w 64"/>
                <a:gd name="T75" fmla="*/ 8 h 63"/>
                <a:gd name="T76" fmla="*/ 49 w 64"/>
                <a:gd name="T77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" h="63">
                  <a:moveTo>
                    <a:pt x="1" y="38"/>
                  </a:moveTo>
                  <a:cubicBezTo>
                    <a:pt x="1" y="37"/>
                    <a:pt x="1" y="36"/>
                    <a:pt x="1" y="35"/>
                  </a:cubicBezTo>
                  <a:cubicBezTo>
                    <a:pt x="1" y="34"/>
                    <a:pt x="1" y="34"/>
                    <a:pt x="1" y="33"/>
                  </a:cubicBezTo>
                  <a:cubicBezTo>
                    <a:pt x="1" y="33"/>
                    <a:pt x="0" y="32"/>
                    <a:pt x="1" y="31"/>
                  </a:cubicBezTo>
                  <a:cubicBezTo>
                    <a:pt x="1" y="30"/>
                    <a:pt x="0" y="28"/>
                    <a:pt x="1" y="27"/>
                  </a:cubicBezTo>
                  <a:cubicBezTo>
                    <a:pt x="1" y="27"/>
                    <a:pt x="1" y="26"/>
                    <a:pt x="1" y="26"/>
                  </a:cubicBezTo>
                  <a:cubicBezTo>
                    <a:pt x="1" y="25"/>
                    <a:pt x="2" y="24"/>
                    <a:pt x="2" y="2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0"/>
                    <a:pt x="3" y="19"/>
                    <a:pt x="3" y="17"/>
                  </a:cubicBezTo>
                  <a:cubicBezTo>
                    <a:pt x="4" y="16"/>
                    <a:pt x="5" y="14"/>
                    <a:pt x="6" y="13"/>
                  </a:cubicBezTo>
                  <a:cubicBezTo>
                    <a:pt x="6" y="12"/>
                    <a:pt x="7" y="11"/>
                    <a:pt x="8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9" y="8"/>
                    <a:pt x="10" y="7"/>
                    <a:pt x="11" y="6"/>
                  </a:cubicBezTo>
                  <a:cubicBezTo>
                    <a:pt x="12" y="6"/>
                    <a:pt x="13" y="5"/>
                    <a:pt x="14" y="5"/>
                  </a:cubicBezTo>
                  <a:cubicBezTo>
                    <a:pt x="15" y="4"/>
                    <a:pt x="15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8" y="3"/>
                    <a:pt x="19" y="2"/>
                  </a:cubicBezTo>
                  <a:cubicBezTo>
                    <a:pt x="20" y="2"/>
                    <a:pt x="21" y="1"/>
                    <a:pt x="22" y="1"/>
                  </a:cubicBezTo>
                  <a:cubicBezTo>
                    <a:pt x="23" y="1"/>
                    <a:pt x="24" y="1"/>
                    <a:pt x="25" y="1"/>
                  </a:cubicBezTo>
                  <a:cubicBezTo>
                    <a:pt x="26" y="0"/>
                    <a:pt x="27" y="0"/>
                    <a:pt x="28" y="0"/>
                  </a:cubicBezTo>
                  <a:cubicBezTo>
                    <a:pt x="29" y="0"/>
                    <a:pt x="29" y="0"/>
                    <a:pt x="30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31" y="0"/>
                    <a:pt x="32" y="0"/>
                    <a:pt x="32" y="0"/>
                  </a:cubicBezTo>
                  <a:cubicBezTo>
                    <a:pt x="33" y="0"/>
                    <a:pt x="35" y="0"/>
                    <a:pt x="36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8" y="1"/>
                    <a:pt x="39" y="1"/>
                    <a:pt x="39" y="1"/>
                  </a:cubicBezTo>
                  <a:cubicBezTo>
                    <a:pt x="40" y="2"/>
                    <a:pt x="41" y="2"/>
                    <a:pt x="42" y="2"/>
                  </a:cubicBezTo>
                  <a:cubicBezTo>
                    <a:pt x="43" y="3"/>
                    <a:pt x="44" y="3"/>
                    <a:pt x="45" y="4"/>
                  </a:cubicBezTo>
                  <a:cubicBezTo>
                    <a:pt x="47" y="4"/>
                    <a:pt x="48" y="5"/>
                    <a:pt x="49" y="6"/>
                  </a:cubicBezTo>
                  <a:cubicBezTo>
                    <a:pt x="50" y="7"/>
                    <a:pt x="52" y="8"/>
                    <a:pt x="53" y="9"/>
                  </a:cubicBezTo>
                  <a:cubicBezTo>
                    <a:pt x="54" y="10"/>
                    <a:pt x="56" y="12"/>
                    <a:pt x="57" y="13"/>
                  </a:cubicBezTo>
                  <a:cubicBezTo>
                    <a:pt x="58" y="15"/>
                    <a:pt x="59" y="16"/>
                    <a:pt x="60" y="17"/>
                  </a:cubicBezTo>
                  <a:cubicBezTo>
                    <a:pt x="60" y="19"/>
                    <a:pt x="61" y="21"/>
                    <a:pt x="62" y="23"/>
                  </a:cubicBezTo>
                  <a:cubicBezTo>
                    <a:pt x="62" y="24"/>
                    <a:pt x="63" y="26"/>
                    <a:pt x="63" y="28"/>
                  </a:cubicBezTo>
                  <a:cubicBezTo>
                    <a:pt x="63" y="28"/>
                    <a:pt x="63" y="29"/>
                    <a:pt x="63" y="30"/>
                  </a:cubicBezTo>
                  <a:cubicBezTo>
                    <a:pt x="64" y="32"/>
                    <a:pt x="63" y="33"/>
                    <a:pt x="63" y="34"/>
                  </a:cubicBezTo>
                  <a:cubicBezTo>
                    <a:pt x="63" y="35"/>
                    <a:pt x="63" y="37"/>
                    <a:pt x="62" y="38"/>
                  </a:cubicBezTo>
                  <a:cubicBezTo>
                    <a:pt x="62" y="41"/>
                    <a:pt x="61" y="43"/>
                    <a:pt x="60" y="45"/>
                  </a:cubicBezTo>
                  <a:cubicBezTo>
                    <a:pt x="60" y="46"/>
                    <a:pt x="59" y="47"/>
                    <a:pt x="59" y="47"/>
                  </a:cubicBezTo>
                  <a:cubicBezTo>
                    <a:pt x="58" y="48"/>
                    <a:pt x="58" y="49"/>
                    <a:pt x="57" y="49"/>
                  </a:cubicBezTo>
                  <a:cubicBezTo>
                    <a:pt x="56" y="50"/>
                    <a:pt x="56" y="51"/>
                    <a:pt x="55" y="52"/>
                  </a:cubicBezTo>
                  <a:cubicBezTo>
                    <a:pt x="54" y="53"/>
                    <a:pt x="53" y="54"/>
                    <a:pt x="52" y="55"/>
                  </a:cubicBezTo>
                  <a:cubicBezTo>
                    <a:pt x="51" y="55"/>
                    <a:pt x="51" y="56"/>
                    <a:pt x="50" y="57"/>
                  </a:cubicBezTo>
                  <a:cubicBezTo>
                    <a:pt x="49" y="57"/>
                    <a:pt x="48" y="58"/>
                    <a:pt x="47" y="59"/>
                  </a:cubicBezTo>
                  <a:cubicBezTo>
                    <a:pt x="46" y="59"/>
                    <a:pt x="45" y="60"/>
                    <a:pt x="44" y="60"/>
                  </a:cubicBezTo>
                  <a:cubicBezTo>
                    <a:pt x="42" y="61"/>
                    <a:pt x="41" y="61"/>
                    <a:pt x="40" y="62"/>
                  </a:cubicBezTo>
                  <a:cubicBezTo>
                    <a:pt x="38" y="62"/>
                    <a:pt x="37" y="62"/>
                    <a:pt x="36" y="62"/>
                  </a:cubicBezTo>
                  <a:cubicBezTo>
                    <a:pt x="35" y="63"/>
                    <a:pt x="35" y="63"/>
                    <a:pt x="34" y="63"/>
                  </a:cubicBezTo>
                  <a:cubicBezTo>
                    <a:pt x="33" y="63"/>
                    <a:pt x="31" y="63"/>
                    <a:pt x="30" y="63"/>
                  </a:cubicBezTo>
                  <a:cubicBezTo>
                    <a:pt x="29" y="63"/>
                    <a:pt x="28" y="63"/>
                    <a:pt x="27" y="62"/>
                  </a:cubicBezTo>
                  <a:cubicBezTo>
                    <a:pt x="26" y="62"/>
                    <a:pt x="25" y="62"/>
                    <a:pt x="24" y="62"/>
                  </a:cubicBezTo>
                  <a:cubicBezTo>
                    <a:pt x="21" y="61"/>
                    <a:pt x="19" y="59"/>
                    <a:pt x="17" y="58"/>
                  </a:cubicBezTo>
                  <a:cubicBezTo>
                    <a:pt x="15" y="57"/>
                    <a:pt x="13" y="56"/>
                    <a:pt x="11" y="54"/>
                  </a:cubicBezTo>
                  <a:cubicBezTo>
                    <a:pt x="9" y="53"/>
                    <a:pt x="7" y="50"/>
                    <a:pt x="6" y="48"/>
                  </a:cubicBezTo>
                  <a:cubicBezTo>
                    <a:pt x="5" y="47"/>
                    <a:pt x="5" y="47"/>
                    <a:pt x="4" y="46"/>
                  </a:cubicBezTo>
                  <a:cubicBezTo>
                    <a:pt x="4" y="45"/>
                    <a:pt x="3" y="44"/>
                    <a:pt x="3" y="42"/>
                  </a:cubicBezTo>
                  <a:cubicBezTo>
                    <a:pt x="2" y="41"/>
                    <a:pt x="2" y="40"/>
                    <a:pt x="1" y="39"/>
                  </a:cubicBezTo>
                  <a:cubicBezTo>
                    <a:pt x="1" y="39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lose/>
                  <a:moveTo>
                    <a:pt x="14" y="24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3" y="25"/>
                    <a:pt x="12" y="26"/>
                    <a:pt x="11" y="26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6"/>
                    <a:pt x="13" y="25"/>
                    <a:pt x="14" y="24"/>
                  </a:cubicBezTo>
                  <a:close/>
                  <a:moveTo>
                    <a:pt x="28" y="38"/>
                  </a:move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6" y="40"/>
                    <a:pt x="25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0"/>
                    <a:pt x="27" y="39"/>
                    <a:pt x="28" y="38"/>
                  </a:cubicBezTo>
                  <a:close/>
                  <a:moveTo>
                    <a:pt x="51" y="25"/>
                  </a:moveTo>
                  <a:cubicBezTo>
                    <a:pt x="51" y="25"/>
                    <a:pt x="51" y="26"/>
                    <a:pt x="51" y="26"/>
                  </a:cubicBezTo>
                  <a:cubicBezTo>
                    <a:pt x="52" y="25"/>
                    <a:pt x="52" y="24"/>
                    <a:pt x="53" y="24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2" y="24"/>
                    <a:pt x="52" y="25"/>
                    <a:pt x="51" y="25"/>
                  </a:cubicBezTo>
                  <a:close/>
                  <a:moveTo>
                    <a:pt x="48" y="8"/>
                  </a:moveTo>
                  <a:cubicBezTo>
                    <a:pt x="48" y="8"/>
                    <a:pt x="48" y="8"/>
                    <a:pt x="49" y="9"/>
                  </a:cubicBezTo>
                  <a:cubicBezTo>
                    <a:pt x="49" y="9"/>
                    <a:pt x="49" y="8"/>
                    <a:pt x="49" y="8"/>
                  </a:cubicBezTo>
                  <a:cubicBezTo>
                    <a:pt x="49" y="8"/>
                    <a:pt x="48" y="8"/>
                    <a:pt x="48" y="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TextBox 55"/>
            <p:cNvSpPr txBox="1"/>
            <p:nvPr/>
          </p:nvSpPr>
          <p:spPr>
            <a:xfrm>
              <a:off x="3094397" y="2300430"/>
              <a:ext cx="486058" cy="4991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SzPct val="100000"/>
              </a:pPr>
              <a:r>
                <a:rPr lang="en-US" sz="3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Berlin Sans FB Demi" panose="020E0802020502020306" pitchFamily="34" charset="0"/>
                </a:rPr>
                <a:t>4</a:t>
              </a: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906" y="1586461"/>
            <a:ext cx="4674231" cy="435924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646463" y="3679785"/>
            <a:ext cx="26045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Federal IT Cost Taxonomy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Tailored for each stakeholder group’s needs and purpose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Bi-directional transparency to provide each stakeholder with their preferred view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5930908" y="4252432"/>
            <a:ext cx="2226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Financial View of Resources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743294" y="1925628"/>
            <a:ext cx="2342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Investment View of Resources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453716" y="1538160"/>
            <a:ext cx="4867275" cy="4478083"/>
          </a:xfrm>
          <a:prstGeom prst="rect">
            <a:avLst/>
          </a:prstGeom>
          <a:noFill/>
          <a:ln w="3810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0507" y="5037448"/>
            <a:ext cx="3003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Policy &amp; Data Requirements</a:t>
            </a:r>
          </a:p>
          <a:p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Summarize all Federal policy, standards, guidelines, circulars, and data and reporting requirements related to IT costs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6841" y="1758635"/>
            <a:ext cx="2663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IT Cost Taxonomy</a:t>
            </a:r>
          </a:p>
          <a:p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a common cost taxonomy for all Federal IT cost identification, estimation, and reporting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75757" y="2768089"/>
            <a:ext cx="5198625" cy="1005840"/>
            <a:chOff x="482601" y="3875285"/>
            <a:chExt cx="5198625" cy="1005840"/>
          </a:xfrm>
        </p:grpSpPr>
        <p:sp>
          <p:nvSpPr>
            <p:cNvPr id="14" name="Rectangle 13"/>
            <p:cNvSpPr/>
            <p:nvPr/>
          </p:nvSpPr>
          <p:spPr bwMode="gray">
            <a:xfrm>
              <a:off x="482601" y="3875285"/>
              <a:ext cx="5198625" cy="10058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softEdge rad="635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002776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63343" y="4094273"/>
              <a:ext cx="506948" cy="535436"/>
              <a:chOff x="3087590" y="2300430"/>
              <a:chExt cx="506948" cy="535436"/>
            </a:xfrm>
          </p:grpSpPr>
          <p:sp>
            <p:nvSpPr>
              <p:cNvPr id="17" name="Freeform 16"/>
              <p:cNvSpPr>
                <a:spLocks noChangeAspect="1" noEditPoints="1"/>
              </p:cNvSpPr>
              <p:nvPr/>
            </p:nvSpPr>
            <p:spPr bwMode="auto">
              <a:xfrm>
                <a:off x="3087590" y="2336734"/>
                <a:ext cx="506948" cy="499132"/>
              </a:xfrm>
              <a:custGeom>
                <a:avLst/>
                <a:gdLst>
                  <a:gd name="T0" fmla="*/ 1 w 64"/>
                  <a:gd name="T1" fmla="*/ 35 h 63"/>
                  <a:gd name="T2" fmla="*/ 1 w 64"/>
                  <a:gd name="T3" fmla="*/ 31 h 63"/>
                  <a:gd name="T4" fmla="*/ 1 w 64"/>
                  <a:gd name="T5" fmla="*/ 26 h 63"/>
                  <a:gd name="T6" fmla="*/ 2 w 64"/>
                  <a:gd name="T7" fmla="*/ 22 h 63"/>
                  <a:gd name="T8" fmla="*/ 6 w 64"/>
                  <a:gd name="T9" fmla="*/ 13 h 63"/>
                  <a:gd name="T10" fmla="*/ 8 w 64"/>
                  <a:gd name="T11" fmla="*/ 9 h 63"/>
                  <a:gd name="T12" fmla="*/ 11 w 64"/>
                  <a:gd name="T13" fmla="*/ 6 h 63"/>
                  <a:gd name="T14" fmla="*/ 16 w 64"/>
                  <a:gd name="T15" fmla="*/ 3 h 63"/>
                  <a:gd name="T16" fmla="*/ 19 w 64"/>
                  <a:gd name="T17" fmla="*/ 2 h 63"/>
                  <a:gd name="T18" fmla="*/ 25 w 64"/>
                  <a:gd name="T19" fmla="*/ 1 h 63"/>
                  <a:gd name="T20" fmla="*/ 30 w 64"/>
                  <a:gd name="T21" fmla="*/ 0 h 63"/>
                  <a:gd name="T22" fmla="*/ 32 w 64"/>
                  <a:gd name="T23" fmla="*/ 0 h 63"/>
                  <a:gd name="T24" fmla="*/ 37 w 64"/>
                  <a:gd name="T25" fmla="*/ 1 h 63"/>
                  <a:gd name="T26" fmla="*/ 42 w 64"/>
                  <a:gd name="T27" fmla="*/ 2 h 63"/>
                  <a:gd name="T28" fmla="*/ 49 w 64"/>
                  <a:gd name="T29" fmla="*/ 6 h 63"/>
                  <a:gd name="T30" fmla="*/ 57 w 64"/>
                  <a:gd name="T31" fmla="*/ 13 h 63"/>
                  <a:gd name="T32" fmla="*/ 62 w 64"/>
                  <a:gd name="T33" fmla="*/ 23 h 63"/>
                  <a:gd name="T34" fmla="*/ 63 w 64"/>
                  <a:gd name="T35" fmla="*/ 30 h 63"/>
                  <a:gd name="T36" fmla="*/ 62 w 64"/>
                  <a:gd name="T37" fmla="*/ 38 h 63"/>
                  <a:gd name="T38" fmla="*/ 59 w 64"/>
                  <a:gd name="T39" fmla="*/ 47 h 63"/>
                  <a:gd name="T40" fmla="*/ 55 w 64"/>
                  <a:gd name="T41" fmla="*/ 52 h 63"/>
                  <a:gd name="T42" fmla="*/ 50 w 64"/>
                  <a:gd name="T43" fmla="*/ 57 h 63"/>
                  <a:gd name="T44" fmla="*/ 44 w 64"/>
                  <a:gd name="T45" fmla="*/ 60 h 63"/>
                  <a:gd name="T46" fmla="*/ 36 w 64"/>
                  <a:gd name="T47" fmla="*/ 62 h 63"/>
                  <a:gd name="T48" fmla="*/ 30 w 64"/>
                  <a:gd name="T49" fmla="*/ 63 h 63"/>
                  <a:gd name="T50" fmla="*/ 24 w 64"/>
                  <a:gd name="T51" fmla="*/ 62 h 63"/>
                  <a:gd name="T52" fmla="*/ 11 w 64"/>
                  <a:gd name="T53" fmla="*/ 54 h 63"/>
                  <a:gd name="T54" fmla="*/ 4 w 64"/>
                  <a:gd name="T55" fmla="*/ 46 h 63"/>
                  <a:gd name="T56" fmla="*/ 1 w 64"/>
                  <a:gd name="T57" fmla="*/ 39 h 63"/>
                  <a:gd name="T58" fmla="*/ 1 w 64"/>
                  <a:gd name="T59" fmla="*/ 38 h 63"/>
                  <a:gd name="T60" fmla="*/ 14 w 64"/>
                  <a:gd name="T61" fmla="*/ 24 h 63"/>
                  <a:gd name="T62" fmla="*/ 11 w 64"/>
                  <a:gd name="T63" fmla="*/ 27 h 63"/>
                  <a:gd name="T64" fmla="*/ 28 w 64"/>
                  <a:gd name="T65" fmla="*/ 38 h 63"/>
                  <a:gd name="T66" fmla="*/ 25 w 64"/>
                  <a:gd name="T67" fmla="*/ 40 h 63"/>
                  <a:gd name="T68" fmla="*/ 28 w 64"/>
                  <a:gd name="T69" fmla="*/ 38 h 63"/>
                  <a:gd name="T70" fmla="*/ 51 w 64"/>
                  <a:gd name="T71" fmla="*/ 26 h 63"/>
                  <a:gd name="T72" fmla="*/ 53 w 64"/>
                  <a:gd name="T73" fmla="*/ 23 h 63"/>
                  <a:gd name="T74" fmla="*/ 48 w 64"/>
                  <a:gd name="T75" fmla="*/ 8 h 63"/>
                  <a:gd name="T76" fmla="*/ 49 w 64"/>
                  <a:gd name="T77" fmla="*/ 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4" h="63">
                    <a:moveTo>
                      <a:pt x="1" y="38"/>
                    </a:moveTo>
                    <a:cubicBezTo>
                      <a:pt x="1" y="37"/>
                      <a:pt x="1" y="36"/>
                      <a:pt x="1" y="35"/>
                    </a:cubicBezTo>
                    <a:cubicBezTo>
                      <a:pt x="1" y="34"/>
                      <a:pt x="1" y="34"/>
                      <a:pt x="1" y="33"/>
                    </a:cubicBezTo>
                    <a:cubicBezTo>
                      <a:pt x="1" y="33"/>
                      <a:pt x="0" y="32"/>
                      <a:pt x="1" y="31"/>
                    </a:cubicBezTo>
                    <a:cubicBezTo>
                      <a:pt x="1" y="30"/>
                      <a:pt x="0" y="28"/>
                      <a:pt x="1" y="27"/>
                    </a:cubicBezTo>
                    <a:cubicBezTo>
                      <a:pt x="1" y="27"/>
                      <a:pt x="1" y="26"/>
                      <a:pt x="1" y="26"/>
                    </a:cubicBezTo>
                    <a:cubicBezTo>
                      <a:pt x="1" y="25"/>
                      <a:pt x="2" y="24"/>
                      <a:pt x="2" y="23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0"/>
                      <a:pt x="3" y="19"/>
                      <a:pt x="3" y="17"/>
                    </a:cubicBezTo>
                    <a:cubicBezTo>
                      <a:pt x="4" y="16"/>
                      <a:pt x="5" y="14"/>
                      <a:pt x="6" y="13"/>
                    </a:cubicBezTo>
                    <a:cubicBezTo>
                      <a:pt x="6" y="12"/>
                      <a:pt x="7" y="11"/>
                      <a:pt x="8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8"/>
                    </a:cubicBezTo>
                    <a:cubicBezTo>
                      <a:pt x="9" y="8"/>
                      <a:pt x="10" y="7"/>
                      <a:pt x="11" y="6"/>
                    </a:cubicBezTo>
                    <a:cubicBezTo>
                      <a:pt x="12" y="6"/>
                      <a:pt x="13" y="5"/>
                      <a:pt x="14" y="5"/>
                    </a:cubicBezTo>
                    <a:cubicBezTo>
                      <a:pt x="15" y="4"/>
                      <a:pt x="15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3"/>
                      <a:pt x="18" y="3"/>
                      <a:pt x="19" y="2"/>
                    </a:cubicBezTo>
                    <a:cubicBezTo>
                      <a:pt x="20" y="2"/>
                      <a:pt x="21" y="1"/>
                      <a:pt x="22" y="1"/>
                    </a:cubicBezTo>
                    <a:cubicBezTo>
                      <a:pt x="23" y="1"/>
                      <a:pt x="24" y="1"/>
                      <a:pt x="25" y="1"/>
                    </a:cubicBezTo>
                    <a:cubicBezTo>
                      <a:pt x="26" y="0"/>
                      <a:pt x="27" y="0"/>
                      <a:pt x="28" y="0"/>
                    </a:cubicBezTo>
                    <a:cubicBezTo>
                      <a:pt x="29" y="0"/>
                      <a:pt x="29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1" y="0"/>
                      <a:pt x="32" y="0"/>
                      <a:pt x="32" y="0"/>
                    </a:cubicBezTo>
                    <a:cubicBezTo>
                      <a:pt x="33" y="0"/>
                      <a:pt x="35" y="0"/>
                      <a:pt x="36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8" y="1"/>
                      <a:pt x="39" y="1"/>
                      <a:pt x="39" y="1"/>
                    </a:cubicBezTo>
                    <a:cubicBezTo>
                      <a:pt x="40" y="2"/>
                      <a:pt x="41" y="2"/>
                      <a:pt x="42" y="2"/>
                    </a:cubicBezTo>
                    <a:cubicBezTo>
                      <a:pt x="43" y="3"/>
                      <a:pt x="44" y="3"/>
                      <a:pt x="45" y="4"/>
                    </a:cubicBezTo>
                    <a:cubicBezTo>
                      <a:pt x="47" y="4"/>
                      <a:pt x="48" y="5"/>
                      <a:pt x="49" y="6"/>
                    </a:cubicBezTo>
                    <a:cubicBezTo>
                      <a:pt x="50" y="7"/>
                      <a:pt x="52" y="8"/>
                      <a:pt x="53" y="9"/>
                    </a:cubicBezTo>
                    <a:cubicBezTo>
                      <a:pt x="54" y="10"/>
                      <a:pt x="56" y="12"/>
                      <a:pt x="57" y="13"/>
                    </a:cubicBezTo>
                    <a:cubicBezTo>
                      <a:pt x="58" y="15"/>
                      <a:pt x="59" y="16"/>
                      <a:pt x="60" y="17"/>
                    </a:cubicBezTo>
                    <a:cubicBezTo>
                      <a:pt x="60" y="19"/>
                      <a:pt x="61" y="21"/>
                      <a:pt x="62" y="23"/>
                    </a:cubicBezTo>
                    <a:cubicBezTo>
                      <a:pt x="62" y="24"/>
                      <a:pt x="63" y="26"/>
                      <a:pt x="63" y="28"/>
                    </a:cubicBezTo>
                    <a:cubicBezTo>
                      <a:pt x="63" y="28"/>
                      <a:pt x="63" y="29"/>
                      <a:pt x="63" y="30"/>
                    </a:cubicBezTo>
                    <a:cubicBezTo>
                      <a:pt x="64" y="32"/>
                      <a:pt x="63" y="33"/>
                      <a:pt x="63" y="34"/>
                    </a:cubicBezTo>
                    <a:cubicBezTo>
                      <a:pt x="63" y="35"/>
                      <a:pt x="63" y="37"/>
                      <a:pt x="62" y="38"/>
                    </a:cubicBezTo>
                    <a:cubicBezTo>
                      <a:pt x="62" y="41"/>
                      <a:pt x="61" y="43"/>
                      <a:pt x="60" y="45"/>
                    </a:cubicBezTo>
                    <a:cubicBezTo>
                      <a:pt x="60" y="46"/>
                      <a:pt x="59" y="47"/>
                      <a:pt x="59" y="47"/>
                    </a:cubicBezTo>
                    <a:cubicBezTo>
                      <a:pt x="58" y="48"/>
                      <a:pt x="58" y="49"/>
                      <a:pt x="57" y="49"/>
                    </a:cubicBezTo>
                    <a:cubicBezTo>
                      <a:pt x="56" y="50"/>
                      <a:pt x="56" y="51"/>
                      <a:pt x="55" y="52"/>
                    </a:cubicBezTo>
                    <a:cubicBezTo>
                      <a:pt x="54" y="53"/>
                      <a:pt x="53" y="54"/>
                      <a:pt x="52" y="55"/>
                    </a:cubicBezTo>
                    <a:cubicBezTo>
                      <a:pt x="51" y="55"/>
                      <a:pt x="51" y="56"/>
                      <a:pt x="50" y="57"/>
                    </a:cubicBezTo>
                    <a:cubicBezTo>
                      <a:pt x="49" y="57"/>
                      <a:pt x="48" y="58"/>
                      <a:pt x="47" y="59"/>
                    </a:cubicBezTo>
                    <a:cubicBezTo>
                      <a:pt x="46" y="59"/>
                      <a:pt x="45" y="60"/>
                      <a:pt x="44" y="60"/>
                    </a:cubicBezTo>
                    <a:cubicBezTo>
                      <a:pt x="42" y="61"/>
                      <a:pt x="41" y="61"/>
                      <a:pt x="40" y="62"/>
                    </a:cubicBezTo>
                    <a:cubicBezTo>
                      <a:pt x="38" y="62"/>
                      <a:pt x="37" y="62"/>
                      <a:pt x="36" y="62"/>
                    </a:cubicBezTo>
                    <a:cubicBezTo>
                      <a:pt x="35" y="63"/>
                      <a:pt x="35" y="63"/>
                      <a:pt x="34" y="63"/>
                    </a:cubicBezTo>
                    <a:cubicBezTo>
                      <a:pt x="33" y="63"/>
                      <a:pt x="31" y="63"/>
                      <a:pt x="30" y="63"/>
                    </a:cubicBezTo>
                    <a:cubicBezTo>
                      <a:pt x="29" y="63"/>
                      <a:pt x="28" y="63"/>
                      <a:pt x="27" y="62"/>
                    </a:cubicBezTo>
                    <a:cubicBezTo>
                      <a:pt x="26" y="62"/>
                      <a:pt x="25" y="62"/>
                      <a:pt x="24" y="62"/>
                    </a:cubicBezTo>
                    <a:cubicBezTo>
                      <a:pt x="21" y="61"/>
                      <a:pt x="19" y="59"/>
                      <a:pt x="17" y="58"/>
                    </a:cubicBezTo>
                    <a:cubicBezTo>
                      <a:pt x="15" y="57"/>
                      <a:pt x="13" y="56"/>
                      <a:pt x="11" y="54"/>
                    </a:cubicBezTo>
                    <a:cubicBezTo>
                      <a:pt x="9" y="53"/>
                      <a:pt x="7" y="50"/>
                      <a:pt x="6" y="48"/>
                    </a:cubicBezTo>
                    <a:cubicBezTo>
                      <a:pt x="5" y="47"/>
                      <a:pt x="5" y="47"/>
                      <a:pt x="4" y="46"/>
                    </a:cubicBezTo>
                    <a:cubicBezTo>
                      <a:pt x="4" y="45"/>
                      <a:pt x="3" y="44"/>
                      <a:pt x="3" y="42"/>
                    </a:cubicBezTo>
                    <a:cubicBezTo>
                      <a:pt x="2" y="41"/>
                      <a:pt x="2" y="40"/>
                      <a:pt x="1" y="39"/>
                    </a:cubicBezTo>
                    <a:cubicBezTo>
                      <a:pt x="1" y="39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lose/>
                    <a:moveTo>
                      <a:pt x="14" y="24"/>
                    </a:moveTo>
                    <a:cubicBezTo>
                      <a:pt x="14" y="24"/>
                      <a:pt x="14" y="24"/>
                      <a:pt x="14" y="24"/>
                    </a:cubicBezTo>
                    <a:cubicBezTo>
                      <a:pt x="13" y="25"/>
                      <a:pt x="12" y="26"/>
                      <a:pt x="11" y="26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2" y="26"/>
                      <a:pt x="13" y="25"/>
                      <a:pt x="14" y="24"/>
                    </a:cubicBezTo>
                    <a:close/>
                    <a:moveTo>
                      <a:pt x="28" y="38"/>
                    </a:move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39"/>
                      <a:pt x="26" y="40"/>
                      <a:pt x="25" y="40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0"/>
                      <a:pt x="27" y="39"/>
                      <a:pt x="28" y="38"/>
                    </a:cubicBezTo>
                    <a:close/>
                    <a:moveTo>
                      <a:pt x="51" y="25"/>
                    </a:moveTo>
                    <a:cubicBezTo>
                      <a:pt x="51" y="25"/>
                      <a:pt x="51" y="26"/>
                      <a:pt x="51" y="26"/>
                    </a:cubicBezTo>
                    <a:cubicBezTo>
                      <a:pt x="52" y="25"/>
                      <a:pt x="52" y="24"/>
                      <a:pt x="53" y="24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2" y="24"/>
                      <a:pt x="52" y="25"/>
                      <a:pt x="51" y="25"/>
                    </a:cubicBezTo>
                    <a:close/>
                    <a:moveTo>
                      <a:pt x="48" y="8"/>
                    </a:moveTo>
                    <a:cubicBezTo>
                      <a:pt x="48" y="8"/>
                      <a:pt x="48" y="8"/>
                      <a:pt x="49" y="9"/>
                    </a:cubicBezTo>
                    <a:cubicBezTo>
                      <a:pt x="49" y="9"/>
                      <a:pt x="49" y="8"/>
                      <a:pt x="49" y="8"/>
                    </a:cubicBezTo>
                    <a:cubicBezTo>
                      <a:pt x="49" y="8"/>
                      <a:pt x="48" y="8"/>
                      <a:pt x="48" y="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TextBox 52"/>
              <p:cNvSpPr txBox="1"/>
              <p:nvPr/>
            </p:nvSpPr>
            <p:spPr>
              <a:xfrm>
                <a:off x="3094397" y="2300430"/>
                <a:ext cx="486058" cy="4991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SzPct val="100000"/>
                </a:pPr>
                <a:r>
                  <a:rPr lang="en-US" sz="3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Berlin Sans FB Demi" panose="020E0802020502020306" pitchFamily="34" charset="0"/>
                  </a:rPr>
                  <a:t>2</a:t>
                </a:r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1228196" y="3945263"/>
              <a:ext cx="27968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Financial </a:t>
              </a:r>
              <a:r>
                <a:rPr lang="en-US" sz="12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Framework</a:t>
              </a:r>
              <a:endPara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Understand aggregated cost and </a:t>
              </a:r>
              <a:br>
                <a:rPr lang="en-US" sz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i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colors of money</a:t>
              </a:r>
              <a:r>
                <a:rPr lang="en-US" sz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of IT capabilities and supporting services</a:t>
              </a:r>
              <a:endPara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25083" y="4115802"/>
              <a:ext cx="1487560" cy="507475"/>
            </a:xfrm>
            <a:prstGeom prst="rect">
              <a:avLst/>
            </a:prstGeom>
          </p:spPr>
        </p:pic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6969" y="1796872"/>
            <a:ext cx="1003787" cy="76553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0864" y="5047904"/>
            <a:ext cx="803607" cy="803607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>
          <a:xfrm>
            <a:off x="5681132" y="2167804"/>
            <a:ext cx="15748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241894" y="2159721"/>
            <a:ext cx="1066800" cy="11163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9" idx="3"/>
          </p:cNvCxnSpPr>
          <p:nvPr/>
        </p:nvCxnSpPr>
        <p:spPr>
          <a:xfrm flipV="1">
            <a:off x="5674382" y="1971272"/>
            <a:ext cx="1298447" cy="2378000"/>
          </a:xfrm>
          <a:prstGeom prst="line">
            <a:avLst/>
          </a:prstGeom>
          <a:ln>
            <a:solidFill>
              <a:srgbClr val="DC752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934692" y="1954542"/>
            <a:ext cx="1540441" cy="8647"/>
          </a:xfrm>
          <a:prstGeom prst="line">
            <a:avLst/>
          </a:prstGeom>
          <a:ln>
            <a:solidFill>
              <a:srgbClr val="DC752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4" idx="3"/>
          </p:cNvCxnSpPr>
          <p:nvPr/>
        </p:nvCxnSpPr>
        <p:spPr>
          <a:xfrm>
            <a:off x="5674382" y="3271009"/>
            <a:ext cx="892524" cy="81696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9" idx="3"/>
          </p:cNvCxnSpPr>
          <p:nvPr/>
        </p:nvCxnSpPr>
        <p:spPr>
          <a:xfrm>
            <a:off x="5681132" y="5442414"/>
            <a:ext cx="772584" cy="729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90001" y="3846352"/>
            <a:ext cx="5184381" cy="1005840"/>
            <a:chOff x="490001" y="3846352"/>
            <a:chExt cx="5184381" cy="1005840"/>
          </a:xfrm>
        </p:grpSpPr>
        <p:sp>
          <p:nvSpPr>
            <p:cNvPr id="19" name="Rectangle 18"/>
            <p:cNvSpPr/>
            <p:nvPr/>
          </p:nvSpPr>
          <p:spPr bwMode="gray">
            <a:xfrm>
              <a:off x="490001" y="3846352"/>
              <a:ext cx="5184381" cy="1005840"/>
            </a:xfrm>
            <a:prstGeom prst="rect">
              <a:avLst/>
            </a:prstGeom>
            <a:solidFill>
              <a:srgbClr val="DC7520"/>
            </a:solidFill>
            <a:ln>
              <a:noFill/>
            </a:ln>
            <a:effectLst>
              <a:softEdge rad="635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002776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66654" y="4051667"/>
              <a:ext cx="506948" cy="535436"/>
              <a:chOff x="3087590" y="2300430"/>
              <a:chExt cx="506948" cy="535436"/>
            </a:xfrm>
          </p:grpSpPr>
          <p:sp>
            <p:nvSpPr>
              <p:cNvPr id="22" name="Freeform 21"/>
              <p:cNvSpPr>
                <a:spLocks noChangeAspect="1" noEditPoints="1"/>
              </p:cNvSpPr>
              <p:nvPr/>
            </p:nvSpPr>
            <p:spPr bwMode="auto">
              <a:xfrm>
                <a:off x="3087590" y="2336734"/>
                <a:ext cx="506948" cy="499132"/>
              </a:xfrm>
              <a:custGeom>
                <a:avLst/>
                <a:gdLst>
                  <a:gd name="T0" fmla="*/ 1 w 64"/>
                  <a:gd name="T1" fmla="*/ 35 h 63"/>
                  <a:gd name="T2" fmla="*/ 1 w 64"/>
                  <a:gd name="T3" fmla="*/ 31 h 63"/>
                  <a:gd name="T4" fmla="*/ 1 w 64"/>
                  <a:gd name="T5" fmla="*/ 26 h 63"/>
                  <a:gd name="T6" fmla="*/ 2 w 64"/>
                  <a:gd name="T7" fmla="*/ 22 h 63"/>
                  <a:gd name="T8" fmla="*/ 6 w 64"/>
                  <a:gd name="T9" fmla="*/ 13 h 63"/>
                  <a:gd name="T10" fmla="*/ 8 w 64"/>
                  <a:gd name="T11" fmla="*/ 9 h 63"/>
                  <a:gd name="T12" fmla="*/ 11 w 64"/>
                  <a:gd name="T13" fmla="*/ 6 h 63"/>
                  <a:gd name="T14" fmla="*/ 16 w 64"/>
                  <a:gd name="T15" fmla="*/ 3 h 63"/>
                  <a:gd name="T16" fmla="*/ 19 w 64"/>
                  <a:gd name="T17" fmla="*/ 2 h 63"/>
                  <a:gd name="T18" fmla="*/ 25 w 64"/>
                  <a:gd name="T19" fmla="*/ 1 h 63"/>
                  <a:gd name="T20" fmla="*/ 30 w 64"/>
                  <a:gd name="T21" fmla="*/ 0 h 63"/>
                  <a:gd name="T22" fmla="*/ 32 w 64"/>
                  <a:gd name="T23" fmla="*/ 0 h 63"/>
                  <a:gd name="T24" fmla="*/ 37 w 64"/>
                  <a:gd name="T25" fmla="*/ 1 h 63"/>
                  <a:gd name="T26" fmla="*/ 42 w 64"/>
                  <a:gd name="T27" fmla="*/ 2 h 63"/>
                  <a:gd name="T28" fmla="*/ 49 w 64"/>
                  <a:gd name="T29" fmla="*/ 6 h 63"/>
                  <a:gd name="T30" fmla="*/ 57 w 64"/>
                  <a:gd name="T31" fmla="*/ 13 h 63"/>
                  <a:gd name="T32" fmla="*/ 62 w 64"/>
                  <a:gd name="T33" fmla="*/ 23 h 63"/>
                  <a:gd name="T34" fmla="*/ 63 w 64"/>
                  <a:gd name="T35" fmla="*/ 30 h 63"/>
                  <a:gd name="T36" fmla="*/ 62 w 64"/>
                  <a:gd name="T37" fmla="*/ 38 h 63"/>
                  <a:gd name="T38" fmla="*/ 59 w 64"/>
                  <a:gd name="T39" fmla="*/ 47 h 63"/>
                  <a:gd name="T40" fmla="*/ 55 w 64"/>
                  <a:gd name="T41" fmla="*/ 52 h 63"/>
                  <a:gd name="T42" fmla="*/ 50 w 64"/>
                  <a:gd name="T43" fmla="*/ 57 h 63"/>
                  <a:gd name="T44" fmla="*/ 44 w 64"/>
                  <a:gd name="T45" fmla="*/ 60 h 63"/>
                  <a:gd name="T46" fmla="*/ 36 w 64"/>
                  <a:gd name="T47" fmla="*/ 62 h 63"/>
                  <a:gd name="T48" fmla="*/ 30 w 64"/>
                  <a:gd name="T49" fmla="*/ 63 h 63"/>
                  <a:gd name="T50" fmla="*/ 24 w 64"/>
                  <a:gd name="T51" fmla="*/ 62 h 63"/>
                  <a:gd name="T52" fmla="*/ 11 w 64"/>
                  <a:gd name="T53" fmla="*/ 54 h 63"/>
                  <a:gd name="T54" fmla="*/ 4 w 64"/>
                  <a:gd name="T55" fmla="*/ 46 h 63"/>
                  <a:gd name="T56" fmla="*/ 1 w 64"/>
                  <a:gd name="T57" fmla="*/ 39 h 63"/>
                  <a:gd name="T58" fmla="*/ 1 w 64"/>
                  <a:gd name="T59" fmla="*/ 38 h 63"/>
                  <a:gd name="T60" fmla="*/ 14 w 64"/>
                  <a:gd name="T61" fmla="*/ 24 h 63"/>
                  <a:gd name="T62" fmla="*/ 11 w 64"/>
                  <a:gd name="T63" fmla="*/ 27 h 63"/>
                  <a:gd name="T64" fmla="*/ 28 w 64"/>
                  <a:gd name="T65" fmla="*/ 38 h 63"/>
                  <a:gd name="T66" fmla="*/ 25 w 64"/>
                  <a:gd name="T67" fmla="*/ 40 h 63"/>
                  <a:gd name="T68" fmla="*/ 28 w 64"/>
                  <a:gd name="T69" fmla="*/ 38 h 63"/>
                  <a:gd name="T70" fmla="*/ 51 w 64"/>
                  <a:gd name="T71" fmla="*/ 26 h 63"/>
                  <a:gd name="T72" fmla="*/ 53 w 64"/>
                  <a:gd name="T73" fmla="*/ 23 h 63"/>
                  <a:gd name="T74" fmla="*/ 48 w 64"/>
                  <a:gd name="T75" fmla="*/ 8 h 63"/>
                  <a:gd name="T76" fmla="*/ 49 w 64"/>
                  <a:gd name="T77" fmla="*/ 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4" h="63">
                    <a:moveTo>
                      <a:pt x="1" y="38"/>
                    </a:moveTo>
                    <a:cubicBezTo>
                      <a:pt x="1" y="37"/>
                      <a:pt x="1" y="36"/>
                      <a:pt x="1" y="35"/>
                    </a:cubicBezTo>
                    <a:cubicBezTo>
                      <a:pt x="1" y="34"/>
                      <a:pt x="1" y="34"/>
                      <a:pt x="1" y="33"/>
                    </a:cubicBezTo>
                    <a:cubicBezTo>
                      <a:pt x="1" y="33"/>
                      <a:pt x="0" y="32"/>
                      <a:pt x="1" y="31"/>
                    </a:cubicBezTo>
                    <a:cubicBezTo>
                      <a:pt x="1" y="30"/>
                      <a:pt x="0" y="28"/>
                      <a:pt x="1" y="27"/>
                    </a:cubicBezTo>
                    <a:cubicBezTo>
                      <a:pt x="1" y="27"/>
                      <a:pt x="1" y="26"/>
                      <a:pt x="1" y="26"/>
                    </a:cubicBezTo>
                    <a:cubicBezTo>
                      <a:pt x="1" y="25"/>
                      <a:pt x="2" y="24"/>
                      <a:pt x="2" y="23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0"/>
                      <a:pt x="3" y="19"/>
                      <a:pt x="3" y="17"/>
                    </a:cubicBezTo>
                    <a:cubicBezTo>
                      <a:pt x="4" y="16"/>
                      <a:pt x="5" y="14"/>
                      <a:pt x="6" y="13"/>
                    </a:cubicBezTo>
                    <a:cubicBezTo>
                      <a:pt x="6" y="12"/>
                      <a:pt x="7" y="11"/>
                      <a:pt x="8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8"/>
                    </a:cubicBezTo>
                    <a:cubicBezTo>
                      <a:pt x="9" y="8"/>
                      <a:pt x="10" y="7"/>
                      <a:pt x="11" y="6"/>
                    </a:cubicBezTo>
                    <a:cubicBezTo>
                      <a:pt x="12" y="6"/>
                      <a:pt x="13" y="5"/>
                      <a:pt x="14" y="5"/>
                    </a:cubicBezTo>
                    <a:cubicBezTo>
                      <a:pt x="15" y="4"/>
                      <a:pt x="15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3"/>
                      <a:pt x="18" y="3"/>
                      <a:pt x="19" y="2"/>
                    </a:cubicBezTo>
                    <a:cubicBezTo>
                      <a:pt x="20" y="2"/>
                      <a:pt x="21" y="1"/>
                      <a:pt x="22" y="1"/>
                    </a:cubicBezTo>
                    <a:cubicBezTo>
                      <a:pt x="23" y="1"/>
                      <a:pt x="24" y="1"/>
                      <a:pt x="25" y="1"/>
                    </a:cubicBezTo>
                    <a:cubicBezTo>
                      <a:pt x="26" y="0"/>
                      <a:pt x="27" y="0"/>
                      <a:pt x="28" y="0"/>
                    </a:cubicBezTo>
                    <a:cubicBezTo>
                      <a:pt x="29" y="0"/>
                      <a:pt x="29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1" y="0"/>
                      <a:pt x="32" y="0"/>
                      <a:pt x="32" y="0"/>
                    </a:cubicBezTo>
                    <a:cubicBezTo>
                      <a:pt x="33" y="0"/>
                      <a:pt x="35" y="0"/>
                      <a:pt x="36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8" y="1"/>
                      <a:pt x="39" y="1"/>
                      <a:pt x="39" y="1"/>
                    </a:cubicBezTo>
                    <a:cubicBezTo>
                      <a:pt x="40" y="2"/>
                      <a:pt x="41" y="2"/>
                      <a:pt x="42" y="2"/>
                    </a:cubicBezTo>
                    <a:cubicBezTo>
                      <a:pt x="43" y="3"/>
                      <a:pt x="44" y="3"/>
                      <a:pt x="45" y="4"/>
                    </a:cubicBezTo>
                    <a:cubicBezTo>
                      <a:pt x="47" y="4"/>
                      <a:pt x="48" y="5"/>
                      <a:pt x="49" y="6"/>
                    </a:cubicBezTo>
                    <a:cubicBezTo>
                      <a:pt x="50" y="7"/>
                      <a:pt x="52" y="8"/>
                      <a:pt x="53" y="9"/>
                    </a:cubicBezTo>
                    <a:cubicBezTo>
                      <a:pt x="54" y="10"/>
                      <a:pt x="56" y="12"/>
                      <a:pt x="57" y="13"/>
                    </a:cubicBezTo>
                    <a:cubicBezTo>
                      <a:pt x="58" y="15"/>
                      <a:pt x="59" y="16"/>
                      <a:pt x="60" y="17"/>
                    </a:cubicBezTo>
                    <a:cubicBezTo>
                      <a:pt x="60" y="19"/>
                      <a:pt x="61" y="21"/>
                      <a:pt x="62" y="23"/>
                    </a:cubicBezTo>
                    <a:cubicBezTo>
                      <a:pt x="62" y="24"/>
                      <a:pt x="63" y="26"/>
                      <a:pt x="63" y="28"/>
                    </a:cubicBezTo>
                    <a:cubicBezTo>
                      <a:pt x="63" y="28"/>
                      <a:pt x="63" y="29"/>
                      <a:pt x="63" y="30"/>
                    </a:cubicBezTo>
                    <a:cubicBezTo>
                      <a:pt x="64" y="32"/>
                      <a:pt x="63" y="33"/>
                      <a:pt x="63" y="34"/>
                    </a:cubicBezTo>
                    <a:cubicBezTo>
                      <a:pt x="63" y="35"/>
                      <a:pt x="63" y="37"/>
                      <a:pt x="62" y="38"/>
                    </a:cubicBezTo>
                    <a:cubicBezTo>
                      <a:pt x="62" y="41"/>
                      <a:pt x="61" y="43"/>
                      <a:pt x="60" y="45"/>
                    </a:cubicBezTo>
                    <a:cubicBezTo>
                      <a:pt x="60" y="46"/>
                      <a:pt x="59" y="47"/>
                      <a:pt x="59" y="47"/>
                    </a:cubicBezTo>
                    <a:cubicBezTo>
                      <a:pt x="58" y="48"/>
                      <a:pt x="58" y="49"/>
                      <a:pt x="57" y="49"/>
                    </a:cubicBezTo>
                    <a:cubicBezTo>
                      <a:pt x="56" y="50"/>
                      <a:pt x="56" y="51"/>
                      <a:pt x="55" y="52"/>
                    </a:cubicBezTo>
                    <a:cubicBezTo>
                      <a:pt x="54" y="53"/>
                      <a:pt x="53" y="54"/>
                      <a:pt x="52" y="55"/>
                    </a:cubicBezTo>
                    <a:cubicBezTo>
                      <a:pt x="51" y="55"/>
                      <a:pt x="51" y="56"/>
                      <a:pt x="50" y="57"/>
                    </a:cubicBezTo>
                    <a:cubicBezTo>
                      <a:pt x="49" y="57"/>
                      <a:pt x="48" y="58"/>
                      <a:pt x="47" y="59"/>
                    </a:cubicBezTo>
                    <a:cubicBezTo>
                      <a:pt x="46" y="59"/>
                      <a:pt x="45" y="60"/>
                      <a:pt x="44" y="60"/>
                    </a:cubicBezTo>
                    <a:cubicBezTo>
                      <a:pt x="42" y="61"/>
                      <a:pt x="41" y="61"/>
                      <a:pt x="40" y="62"/>
                    </a:cubicBezTo>
                    <a:cubicBezTo>
                      <a:pt x="38" y="62"/>
                      <a:pt x="37" y="62"/>
                      <a:pt x="36" y="62"/>
                    </a:cubicBezTo>
                    <a:cubicBezTo>
                      <a:pt x="35" y="63"/>
                      <a:pt x="35" y="63"/>
                      <a:pt x="34" y="63"/>
                    </a:cubicBezTo>
                    <a:cubicBezTo>
                      <a:pt x="33" y="63"/>
                      <a:pt x="31" y="63"/>
                      <a:pt x="30" y="63"/>
                    </a:cubicBezTo>
                    <a:cubicBezTo>
                      <a:pt x="29" y="63"/>
                      <a:pt x="28" y="63"/>
                      <a:pt x="27" y="62"/>
                    </a:cubicBezTo>
                    <a:cubicBezTo>
                      <a:pt x="26" y="62"/>
                      <a:pt x="25" y="62"/>
                      <a:pt x="24" y="62"/>
                    </a:cubicBezTo>
                    <a:cubicBezTo>
                      <a:pt x="21" y="61"/>
                      <a:pt x="19" y="59"/>
                      <a:pt x="17" y="58"/>
                    </a:cubicBezTo>
                    <a:cubicBezTo>
                      <a:pt x="15" y="57"/>
                      <a:pt x="13" y="56"/>
                      <a:pt x="11" y="54"/>
                    </a:cubicBezTo>
                    <a:cubicBezTo>
                      <a:pt x="9" y="53"/>
                      <a:pt x="7" y="50"/>
                      <a:pt x="6" y="48"/>
                    </a:cubicBezTo>
                    <a:cubicBezTo>
                      <a:pt x="5" y="47"/>
                      <a:pt x="5" y="47"/>
                      <a:pt x="4" y="46"/>
                    </a:cubicBezTo>
                    <a:cubicBezTo>
                      <a:pt x="4" y="45"/>
                      <a:pt x="3" y="44"/>
                      <a:pt x="3" y="42"/>
                    </a:cubicBezTo>
                    <a:cubicBezTo>
                      <a:pt x="2" y="41"/>
                      <a:pt x="2" y="40"/>
                      <a:pt x="1" y="39"/>
                    </a:cubicBezTo>
                    <a:cubicBezTo>
                      <a:pt x="1" y="39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lose/>
                    <a:moveTo>
                      <a:pt x="14" y="24"/>
                    </a:moveTo>
                    <a:cubicBezTo>
                      <a:pt x="14" y="24"/>
                      <a:pt x="14" y="24"/>
                      <a:pt x="14" y="24"/>
                    </a:cubicBezTo>
                    <a:cubicBezTo>
                      <a:pt x="13" y="25"/>
                      <a:pt x="12" y="26"/>
                      <a:pt x="11" y="26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2" y="26"/>
                      <a:pt x="13" y="25"/>
                      <a:pt x="14" y="24"/>
                    </a:cubicBezTo>
                    <a:close/>
                    <a:moveTo>
                      <a:pt x="28" y="38"/>
                    </a:move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39"/>
                      <a:pt x="26" y="40"/>
                      <a:pt x="25" y="40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0"/>
                      <a:pt x="27" y="39"/>
                      <a:pt x="28" y="38"/>
                    </a:cubicBezTo>
                    <a:close/>
                    <a:moveTo>
                      <a:pt x="51" y="25"/>
                    </a:moveTo>
                    <a:cubicBezTo>
                      <a:pt x="51" y="25"/>
                      <a:pt x="51" y="26"/>
                      <a:pt x="51" y="26"/>
                    </a:cubicBezTo>
                    <a:cubicBezTo>
                      <a:pt x="52" y="25"/>
                      <a:pt x="52" y="24"/>
                      <a:pt x="53" y="24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2" y="24"/>
                      <a:pt x="52" y="25"/>
                      <a:pt x="51" y="25"/>
                    </a:cubicBezTo>
                    <a:close/>
                    <a:moveTo>
                      <a:pt x="48" y="8"/>
                    </a:moveTo>
                    <a:cubicBezTo>
                      <a:pt x="48" y="8"/>
                      <a:pt x="48" y="8"/>
                      <a:pt x="49" y="9"/>
                    </a:cubicBezTo>
                    <a:cubicBezTo>
                      <a:pt x="49" y="9"/>
                      <a:pt x="49" y="8"/>
                      <a:pt x="49" y="8"/>
                    </a:cubicBezTo>
                    <a:cubicBezTo>
                      <a:pt x="49" y="8"/>
                      <a:pt x="48" y="8"/>
                      <a:pt x="48" y="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TextBox 49"/>
              <p:cNvSpPr txBox="1"/>
              <p:nvPr/>
            </p:nvSpPr>
            <p:spPr>
              <a:xfrm>
                <a:off x="3094397" y="2300430"/>
                <a:ext cx="486058" cy="4991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SzPct val="100000"/>
                </a:pPr>
                <a:r>
                  <a:rPr lang="en-US" sz="3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Berlin Sans FB Demi" panose="020E0802020502020306" pitchFamily="34" charset="0"/>
                  </a:rPr>
                  <a:t>3</a:t>
                </a: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1264242" y="3937263"/>
              <a:ext cx="26632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 Investment </a:t>
              </a:r>
              <a:r>
                <a:rPr lang="en-US" sz="12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Framework</a:t>
              </a:r>
              <a:endPara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Understand costs of capabilities, activities, deliverables, and supporting services by IT investment</a:t>
              </a:r>
            </a:p>
          </p:txBody>
        </p:sp>
        <p:pic>
          <p:nvPicPr>
            <p:cNvPr id="41" name="Picture 2" descr="C:\Users\SchmidtP\Desktop\ISG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0906" y="3988083"/>
              <a:ext cx="1274411" cy="708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183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76998"/>
              </p:ext>
            </p:extLst>
          </p:nvPr>
        </p:nvGraphicFramePr>
        <p:xfrm>
          <a:off x="709611" y="1400175"/>
          <a:ext cx="10772777" cy="4701299"/>
        </p:xfrm>
        <a:graphic>
          <a:graphicData uri="http://schemas.openxmlformats.org/drawingml/2006/table">
            <a:tbl>
              <a:tblPr firstRow="1" bandRow="1" bandCol="1">
                <a:tableStyleId>{912C8C85-51F0-491E-9774-3900AFEF0FD7}</a:tableStyleId>
              </a:tblPr>
              <a:tblGrid>
                <a:gridCol w="1050857"/>
                <a:gridCol w="2430480"/>
                <a:gridCol w="2430480"/>
                <a:gridCol w="2430480"/>
                <a:gridCol w="2430480"/>
              </a:tblGrid>
              <a:tr h="48399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Federal IT Cost Taxonomy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2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Investment View Framework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3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Financial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View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Framework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Federal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Policy and Data Requirements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9788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Description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Define</a:t>
                      </a:r>
                      <a:r>
                        <a:rPr lang="en-US" sz="1200" baseline="0" dirty="0" smtClean="0"/>
                        <a:t> a common cost taxonomy for all Federal IT cost reporting (O&amp;M and DME)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Align the investment</a:t>
                      </a:r>
                      <a:r>
                        <a:rPr lang="en-US" sz="1200" baseline="0" dirty="0" smtClean="0"/>
                        <a:t> request process to the Federal IT Cost Taxonomy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Understand aggregated cost and “colors of money” of IT capabilities and supporting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Summarize</a:t>
                      </a:r>
                      <a:r>
                        <a:rPr lang="en-US" sz="1200" baseline="0" dirty="0" smtClean="0"/>
                        <a:t> all Federal policies, standards, and data and reporting requirements related to IT cost</a:t>
                      </a:r>
                      <a:endParaRPr lang="en-US" sz="1200" dirty="0"/>
                    </a:p>
                  </a:txBody>
                  <a:tcPr/>
                </a:tc>
              </a:tr>
              <a:tr h="162281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Value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Provide</a:t>
                      </a:r>
                      <a:r>
                        <a:rPr lang="en-US" sz="1200" baseline="0" dirty="0" smtClean="0"/>
                        <a:t> a common categorization of IT costs that facilitates aggregation and analysis across the individual cost categories at each level of the taxonomy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Enable comparisons across federal agencies and commercial entities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Compare and track investment costs by spend category and type across agencies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Aggregate with O&amp;M demand by vendor and category to bundle spend for lower procurement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Understand primary drivers of IT cost within and across federal agencies to drive efficiency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Uncover duplicative systems, contracts, and processes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Easily map costs to existing financial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Ensure that work streams 1-3 meet current</a:t>
                      </a:r>
                      <a:r>
                        <a:rPr lang="en-US" sz="1200" baseline="0" dirty="0" smtClean="0"/>
                        <a:t> policy, data, and reporting </a:t>
                      </a:r>
                      <a:r>
                        <a:rPr lang="en-US" sz="1200" dirty="0" smtClean="0"/>
                        <a:t>requirements</a:t>
                      </a:r>
                      <a:endParaRPr lang="en-US" sz="1200" dirty="0"/>
                    </a:p>
                  </a:txBody>
                  <a:tcPr/>
                </a:tc>
              </a:tr>
              <a:tr h="179364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Deliverables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/>
                        <a:t>Recommendation</a:t>
                      </a:r>
                      <a:r>
                        <a:rPr lang="en-US" sz="1200" baseline="0" dirty="0" smtClean="0"/>
                        <a:t> for a </a:t>
                      </a:r>
                      <a:r>
                        <a:rPr lang="en-US" sz="1200" dirty="0" smtClean="0"/>
                        <a:t>Federal</a:t>
                      </a:r>
                      <a:r>
                        <a:rPr lang="en-US" sz="1200" baseline="0" dirty="0" smtClean="0"/>
                        <a:t> IT Cost Taxonomy</a:t>
                      </a:r>
                    </a:p>
                    <a:p>
                      <a:pPr marL="22860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Based on the commercial cost taxonomy where applicable</a:t>
                      </a:r>
                    </a:p>
                    <a:p>
                      <a:pPr marL="22860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Definitions of key terms</a:t>
                      </a:r>
                    </a:p>
                    <a:p>
                      <a:pPr marL="22860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High-level implementation map</a:t>
                      </a:r>
                    </a:p>
                    <a:p>
                      <a:pPr marL="0" lvl="0" indent="-171450">
                        <a:buFont typeface="Arial" panose="020B0604020202020204" pitchFamily="34" charset="0"/>
                        <a:buNone/>
                      </a:pPr>
                      <a:r>
                        <a:rPr lang="en-US" sz="1200" baseline="0" dirty="0" smtClean="0"/>
                        <a:t>Recommendations for allocation methodologies and calculations where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/>
                        <a:t>Recommendations</a:t>
                      </a:r>
                      <a:r>
                        <a:rPr lang="en-US" sz="1200" baseline="0" dirty="0" smtClean="0"/>
                        <a:t> for standard </a:t>
                      </a:r>
                      <a:r>
                        <a:rPr lang="en-US" sz="1200" dirty="0" smtClean="0"/>
                        <a:t>Investment request template(s)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Groups</a:t>
                      </a:r>
                      <a:r>
                        <a:rPr lang="en-US" sz="1200" baseline="0" dirty="0" smtClean="0"/>
                        <a:t> cost by category on the IT taxonomy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Templates</a:t>
                      </a:r>
                      <a:r>
                        <a:rPr lang="en-US" sz="1200" baseline="0" dirty="0" smtClean="0"/>
                        <a:t> tailored for major request types (i.e. data center vs application build)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/>
                        <a:t>Recommendations for a Federal IT</a:t>
                      </a:r>
                      <a:r>
                        <a:rPr lang="en-US" sz="1200" baseline="0" dirty="0" smtClean="0"/>
                        <a:t> Financial Reporting framework</a:t>
                      </a:r>
                      <a:endParaRPr lang="en-US" sz="12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Standard reports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Key metrics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/>
                        <a:t>Recommendations</a:t>
                      </a:r>
                      <a:r>
                        <a:rPr lang="en-US" sz="1200" baseline="0" dirty="0" smtClean="0"/>
                        <a:t> for aggregate reporting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to OMB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to the</a:t>
                      </a:r>
                      <a:r>
                        <a:rPr lang="en-US" sz="1200" baseline="0" dirty="0" smtClean="0"/>
                        <a:t> Commodity IT Center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aseline="0" dirty="0" smtClean="0"/>
                        <a:t>Recommendations for annual benchmarks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Consolidate</a:t>
                      </a:r>
                      <a:r>
                        <a:rPr lang="en-US" sz="1200" baseline="0" dirty="0" smtClean="0"/>
                        <a:t>d list of policies and requirements relevant to these work streams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6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 Cost Commission Work Streams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08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2719769"/>
              </p:ext>
            </p:extLst>
          </p:nvPr>
        </p:nvGraphicFramePr>
        <p:xfrm>
          <a:off x="838199" y="1587500"/>
          <a:ext cx="10772775" cy="3357880"/>
        </p:xfrm>
        <a:graphic>
          <a:graphicData uri="http://schemas.openxmlformats.org/drawingml/2006/table">
            <a:tbl>
              <a:tblPr firstRow="1" bandRow="1" bandCol="1">
                <a:tableStyleId>{912C8C85-51F0-491E-9774-3900AFEF0FD7}</a:tableStyleId>
              </a:tblPr>
              <a:tblGrid>
                <a:gridCol w="1050855"/>
                <a:gridCol w="2430480"/>
                <a:gridCol w="2430480"/>
                <a:gridCol w="2430480"/>
                <a:gridCol w="2430480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Federal IT Cost Taxonomy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2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Investment View Framework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3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Financial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View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Framework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Federal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Policy and Data Requirements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Required Skill Sets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Knowledge of the</a:t>
                      </a:r>
                      <a:r>
                        <a:rPr lang="en-US" sz="1200" baseline="0" dirty="0" smtClean="0"/>
                        <a:t> commercial IT cost taxonomy (ATUM)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Understanding</a:t>
                      </a:r>
                      <a:r>
                        <a:rPr lang="en-US" sz="1200" baseline="0" dirty="0" smtClean="0"/>
                        <a:t> of Federal IT products and services (what does IT do?)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6090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/>
                        <a:t>Deep knowledge</a:t>
                      </a:r>
                      <a:r>
                        <a:rPr lang="en-US" sz="1200" baseline="0" dirty="0" smtClean="0"/>
                        <a:t> of the Federal Investment process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smtClean="0"/>
                        <a:t>and CPIC guidelines</a:t>
                      </a:r>
                    </a:p>
                    <a:p>
                      <a:pPr marL="171450" marR="0" indent="-171450" algn="l" defTabSz="6090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/>
                        <a:t>Some familiarity with TBM practices and the Taxonomy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High level of proficiency</a:t>
                      </a:r>
                      <a:r>
                        <a:rPr lang="en-US" sz="1200" baseline="0" dirty="0" smtClean="0"/>
                        <a:t> with the Federal Budgeting and reporting process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Some familiarity with TBM practices and the Taxonomy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Ability to interpret</a:t>
                      </a:r>
                      <a:r>
                        <a:rPr lang="en-US" sz="1200" baseline="0" dirty="0" smtClean="0"/>
                        <a:t> and summarize policy and requirements documents</a:t>
                      </a:r>
                    </a:p>
                    <a:p>
                      <a:pPr marL="171450" marR="0" indent="-171450" algn="l" defTabSz="6090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/>
                        <a:t>Basic understanding of work streams 1-3</a:t>
                      </a:r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Executive</a:t>
                      </a:r>
                      <a:r>
                        <a:rPr lang="en-US" sz="1200" baseline="0" dirty="0" smtClean="0"/>
                        <a:t> Sponsor(s)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TBD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TBD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TBD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TBD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Lead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Members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TBD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TBD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TBD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TBD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6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 Cost Commission Work Streams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311" y="3613476"/>
            <a:ext cx="1176039" cy="896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594" y="3772624"/>
            <a:ext cx="1696066" cy="578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-1185" t="23286" r="1483" b="28446"/>
          <a:stretch/>
        </p:blipFill>
        <p:spPr>
          <a:xfrm>
            <a:off x="9620687" y="3783844"/>
            <a:ext cx="1380687" cy="668420"/>
          </a:xfrm>
          <a:prstGeom prst="rect">
            <a:avLst/>
          </a:prstGeom>
        </p:spPr>
      </p:pic>
      <p:pic>
        <p:nvPicPr>
          <p:cNvPr id="9" name="Picture 8" descr="C:\Users\SchmidtP\Desktop\IS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467" y="3690264"/>
            <a:ext cx="1371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85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Timeline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0081" y="1537061"/>
            <a:ext cx="1349814" cy="4310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1Q 2015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990613" y="1947267"/>
            <a:ext cx="13062" cy="3892731"/>
          </a:xfrm>
          <a:prstGeom prst="line">
            <a:avLst/>
          </a:prstGeom>
          <a:ln w="31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014175" y="1537061"/>
            <a:ext cx="1349814" cy="4310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Q 2015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348430" y="1981198"/>
            <a:ext cx="13062" cy="3892731"/>
          </a:xfrm>
          <a:prstGeom prst="line">
            <a:avLst/>
          </a:prstGeom>
          <a:ln w="31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388269" y="1537061"/>
            <a:ext cx="1349814" cy="4310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r>
              <a:rPr lang="en-US" dirty="0" smtClean="0"/>
              <a:t>Q 2015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28742" y="1981193"/>
            <a:ext cx="13062" cy="3892731"/>
          </a:xfrm>
          <a:prstGeom prst="line">
            <a:avLst/>
          </a:prstGeom>
          <a:ln w="31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762363" y="1537061"/>
            <a:ext cx="1349814" cy="4310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r>
              <a:rPr lang="en-US" dirty="0" smtClean="0"/>
              <a:t>Q 2015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095994" y="1976842"/>
            <a:ext cx="13062" cy="3892731"/>
          </a:xfrm>
          <a:prstGeom prst="line">
            <a:avLst/>
          </a:prstGeom>
          <a:ln w="31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136457" y="1537061"/>
            <a:ext cx="1349814" cy="4310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1Q 2016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7464437" y="1968135"/>
            <a:ext cx="13062" cy="3892731"/>
          </a:xfrm>
          <a:prstGeom prst="line">
            <a:avLst/>
          </a:prstGeom>
          <a:ln w="31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510551" y="1537061"/>
            <a:ext cx="1349814" cy="4310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Q 2016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8847915" y="1985549"/>
            <a:ext cx="13062" cy="3892731"/>
          </a:xfrm>
          <a:prstGeom prst="line">
            <a:avLst/>
          </a:prstGeom>
          <a:ln w="31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884645" y="1537061"/>
            <a:ext cx="1349814" cy="4310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r>
              <a:rPr lang="en-US" dirty="0" smtClean="0"/>
              <a:t>Q 2016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0215167" y="1985549"/>
            <a:ext cx="13062" cy="3892731"/>
          </a:xfrm>
          <a:prstGeom prst="line">
            <a:avLst/>
          </a:prstGeom>
          <a:ln w="31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0258739" y="1537061"/>
            <a:ext cx="1349814" cy="4310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r>
              <a:rPr lang="en-US" dirty="0" smtClean="0"/>
              <a:t>Q 2016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1595479" y="1981193"/>
            <a:ext cx="13062" cy="3892731"/>
          </a:xfrm>
          <a:prstGeom prst="line">
            <a:avLst/>
          </a:prstGeom>
          <a:ln w="31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6-Point Star 22"/>
          <p:cNvSpPr/>
          <p:nvPr/>
        </p:nvSpPr>
        <p:spPr>
          <a:xfrm>
            <a:off x="1989895" y="1985549"/>
            <a:ext cx="374482" cy="431080"/>
          </a:xfrm>
          <a:prstGeom prst="star6">
            <a:avLst/>
          </a:prstGeom>
          <a:solidFill>
            <a:schemeClr val="accent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377455" y="2047297"/>
            <a:ext cx="1094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ITCC Kick-off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193767" y="3828489"/>
            <a:ext cx="15135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TBM Conference</a:t>
            </a:r>
          </a:p>
          <a:p>
            <a:r>
              <a:rPr lang="en-US" sz="1100" dirty="0" smtClean="0"/>
              <a:t>Approve Work Streams</a:t>
            </a:r>
            <a:endParaRPr lang="en-US" sz="1100" dirty="0"/>
          </a:p>
        </p:txBody>
      </p:sp>
      <p:sp>
        <p:nvSpPr>
          <p:cNvPr id="27" name="Flowchart: Process 26"/>
          <p:cNvSpPr/>
          <p:nvPr/>
        </p:nvSpPr>
        <p:spPr>
          <a:xfrm>
            <a:off x="2209630" y="2519992"/>
            <a:ext cx="2221916" cy="326855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Develop goals, approach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4759240" y="4364565"/>
            <a:ext cx="2412270" cy="326855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Work Streams Meet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3465071" y="3407697"/>
            <a:ext cx="1653658" cy="326855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Formulate Work Streams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83496" y="4830076"/>
            <a:ext cx="17073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ITCC Winter Meeting</a:t>
            </a:r>
          </a:p>
          <a:p>
            <a:r>
              <a:rPr lang="en-US" sz="1100" dirty="0" smtClean="0"/>
              <a:t>Interim review</a:t>
            </a:r>
            <a:endParaRPr lang="en-US" sz="1100" dirty="0"/>
          </a:p>
        </p:txBody>
      </p:sp>
      <p:sp>
        <p:nvSpPr>
          <p:cNvPr id="32" name="Diamond 31"/>
          <p:cNvSpPr/>
          <p:nvPr/>
        </p:nvSpPr>
        <p:spPr>
          <a:xfrm>
            <a:off x="4214684" y="2939142"/>
            <a:ext cx="333543" cy="378823"/>
          </a:xfrm>
          <a:prstGeom prst="diamond">
            <a:avLst/>
          </a:prstGeom>
          <a:solidFill>
            <a:schemeClr val="accent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522087" y="2842345"/>
            <a:ext cx="16429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September Meeting</a:t>
            </a:r>
          </a:p>
          <a:p>
            <a:r>
              <a:rPr lang="en-US" sz="1100" dirty="0" smtClean="0"/>
              <a:t>Approve approach </a:t>
            </a:r>
            <a:endParaRPr lang="en-US" sz="1100" dirty="0"/>
          </a:p>
        </p:txBody>
      </p:sp>
      <p:sp>
        <p:nvSpPr>
          <p:cNvPr id="34" name="Diamond 33"/>
          <p:cNvSpPr/>
          <p:nvPr/>
        </p:nvSpPr>
        <p:spPr>
          <a:xfrm>
            <a:off x="4901157" y="3835996"/>
            <a:ext cx="333543" cy="378823"/>
          </a:xfrm>
          <a:prstGeom prst="diamond">
            <a:avLst/>
          </a:prstGeom>
          <a:solidFill>
            <a:schemeClr val="accent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iamond 34"/>
          <p:cNvSpPr/>
          <p:nvPr/>
        </p:nvSpPr>
        <p:spPr>
          <a:xfrm>
            <a:off x="5936028" y="4841166"/>
            <a:ext cx="333543" cy="378823"/>
          </a:xfrm>
          <a:prstGeom prst="diamond">
            <a:avLst/>
          </a:prstGeom>
          <a:solidFill>
            <a:schemeClr val="accent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524368" y="5410965"/>
            <a:ext cx="166122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ITCC Spring Meeting</a:t>
            </a:r>
          </a:p>
          <a:p>
            <a:r>
              <a:rPr lang="en-US" sz="1100" dirty="0" smtClean="0"/>
              <a:t>Final Recommendations</a:t>
            </a:r>
            <a:endParaRPr lang="en-US" sz="1100" dirty="0"/>
          </a:p>
        </p:txBody>
      </p:sp>
      <p:sp>
        <p:nvSpPr>
          <p:cNvPr id="37" name="Diamond 36"/>
          <p:cNvSpPr/>
          <p:nvPr/>
        </p:nvSpPr>
        <p:spPr>
          <a:xfrm>
            <a:off x="7190825" y="5461175"/>
            <a:ext cx="333543" cy="378823"/>
          </a:xfrm>
          <a:prstGeom prst="diamond">
            <a:avLst/>
          </a:prstGeom>
          <a:solidFill>
            <a:schemeClr val="accent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6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en-US" smtClean="0"/>
              <a:t>Cost Commission Roles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394432"/>
              </p:ext>
            </p:extLst>
          </p:nvPr>
        </p:nvGraphicFramePr>
        <p:xfrm>
          <a:off x="541865" y="1495425"/>
          <a:ext cx="10930469" cy="4668520"/>
        </p:xfrm>
        <a:graphic>
          <a:graphicData uri="http://schemas.openxmlformats.org/drawingml/2006/table">
            <a:tbl>
              <a:tblPr firstRow="1" bandRow="1" bandCol="1">
                <a:tableStyleId>{912C8C85-51F0-491E-9774-3900AFEF0FD7}</a:tableStyleId>
              </a:tblPr>
              <a:tblGrid>
                <a:gridCol w="1117602"/>
                <a:gridCol w="3539067"/>
                <a:gridCol w="6273800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Role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Characteristics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Accountability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aseline="0" dirty="0" smtClean="0"/>
                        <a:t>Executive Sponsor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Executive level stakeholder (CIO or direct report to the CIO)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Has a significant interest in the work and its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Review key deliverables, provide</a:t>
                      </a:r>
                      <a:r>
                        <a:rPr lang="en-US" sz="1200" baseline="0" dirty="0" smtClean="0"/>
                        <a:t> guidance and feedback to the work stream leads and members.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Help the team understand critical business issues or opportunities that must be addressed.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Act as a champion and educate peers, senior managers, and employees on the benefits of the TBM and work stream adoption.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Work Stream Lead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Senior level consultant</a:t>
                      </a:r>
                      <a:r>
                        <a:rPr lang="en-US" sz="1200" baseline="0" dirty="0" smtClean="0"/>
                        <a:t> or partner</a:t>
                      </a:r>
                      <a:endParaRPr lang="en-US" sz="12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Expertise wit</a:t>
                      </a:r>
                      <a:r>
                        <a:rPr lang="en-US" sz="1200" baseline="0" dirty="0" smtClean="0"/>
                        <a:t>h TBM and/or Federal Government IT </a:t>
                      </a:r>
                      <a:endParaRPr lang="en-US" sz="12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Consulting / Project Management expertise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Establish and manage the work stream</a:t>
                      </a:r>
                      <a:r>
                        <a:rPr lang="en-US" sz="1200" baseline="0" dirty="0" smtClean="0"/>
                        <a:t> scope, deliverables, and timeline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Ensure that the work stream’s objectives and desired outcomes, benefits, measurements, and timelines are in line with business objectives and needs.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Complete the required deliverables on schedule leveraging internal and assigned resources.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Work Stream Members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Experience</a:t>
                      </a:r>
                      <a:r>
                        <a:rPr lang="en-US" sz="1200" baseline="0" dirty="0" smtClean="0"/>
                        <a:t> in either TBM or federal IT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Either VP or Director level, or experienced individual contributor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Provide</a:t>
                      </a:r>
                      <a:r>
                        <a:rPr lang="en-US" sz="1200" baseline="0" dirty="0" smtClean="0"/>
                        <a:t> information needed to complete work streams. Answer questions as required.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Review deliverables and provide feedback.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Act as internal champions for the effort. Educate peers and employees on the benefits of adoption.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ITCC Principal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Members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Executive</a:t>
                      </a:r>
                      <a:r>
                        <a:rPr lang="en-US" sz="1200" baseline="0" dirty="0" smtClean="0"/>
                        <a:t> level stakeholders (CIO, direct report to the CIO, or partner executives)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Attend</a:t>
                      </a:r>
                      <a:r>
                        <a:rPr lang="en-US" sz="1200" baseline="0" dirty="0" smtClean="0"/>
                        <a:t> ITCC regular meetings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Review work and offer feedback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Champion the work within own organization. Educate senior managers and employees on the benefits of TBM adoption.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Chair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Senior consultant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TBM</a:t>
                      </a:r>
                      <a:r>
                        <a:rPr lang="en-US" sz="1200" baseline="0" dirty="0" smtClean="0"/>
                        <a:t> expertise</a:t>
                      </a:r>
                      <a:endParaRPr lang="en-US" sz="12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Project</a:t>
                      </a:r>
                      <a:r>
                        <a:rPr lang="en-US" sz="1200" baseline="0" dirty="0" smtClean="0"/>
                        <a:t> management experience and ability to coordinate multiple stakeholders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Ensure</a:t>
                      </a:r>
                      <a:r>
                        <a:rPr lang="en-US" sz="1200" baseline="0" dirty="0" smtClean="0"/>
                        <a:t> that work streams have the necessary information to complete work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Ensure that work across the work streams is complimentary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Provide external coordination for meetings, reviews, and meetings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27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BM Council White Background">
  <a:themeElements>
    <a:clrScheme name="Appt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BMC PP Template [Read-Only]" id="{3334A8C3-3BF1-43E9-9BF3-C6A523ABDAC2}" vid="{677036CA-65C4-4374-B6DC-45A3CCF01844}"/>
    </a:ext>
  </a:extLst>
</a:theme>
</file>

<file path=ppt/theme/theme2.xml><?xml version="1.0" encoding="utf-8"?>
<a:theme xmlns:a="http://schemas.openxmlformats.org/drawingml/2006/main" name="TBMCouncil_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1F49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BMC PP Template [Read-Only]" id="{3334A8C3-3BF1-43E9-9BF3-C6A523ABDAC2}" vid="{3A047A60-F7E6-4836-A792-F96D08013BC8}"/>
    </a:ext>
  </a:extLst>
</a:theme>
</file>

<file path=ppt/theme/theme3.xml><?xml version="1.0" encoding="utf-8"?>
<a:theme xmlns:a="http://schemas.openxmlformats.org/drawingml/2006/main" name="12_Apptio Corporate Template 16x9">
  <a:themeElements>
    <a:clrScheme name="Apptio">
      <a:dk1>
        <a:srgbClr val="353C45"/>
      </a:dk1>
      <a:lt1>
        <a:sysClr val="window" lastClr="FFFFFF"/>
      </a:lt1>
      <a:dk2>
        <a:srgbClr val="000000"/>
      </a:dk2>
      <a:lt2>
        <a:srgbClr val="D2D1D2"/>
      </a:lt2>
      <a:accent1>
        <a:srgbClr val="FF661C"/>
      </a:accent1>
      <a:accent2>
        <a:srgbClr val="7E848B"/>
      </a:accent2>
      <a:accent3>
        <a:srgbClr val="2DCCD3"/>
      </a:accent3>
      <a:accent4>
        <a:srgbClr val="43B02A"/>
      </a:accent4>
      <a:accent5>
        <a:srgbClr val="DBE442"/>
      </a:accent5>
      <a:accent6>
        <a:srgbClr val="BE3A34"/>
      </a:accent6>
      <a:hlink>
        <a:srgbClr val="FF661C"/>
      </a:hlink>
      <a:folHlink>
        <a:srgbClr val="BE3A34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>
          <a:noFill/>
        </a:ln>
      </a:spPr>
      <a:bodyPr lIns="45720" rIns="45720"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45720" rIns="45720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pptio_2.1.potx" id="{4603BF74-5130-4D27-9038-6458186BA188}" vid="{BE3D2A80-6601-4447-AC28-EE1CE58456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TBMC PP Template</Template>
  <TotalTime>14784</TotalTime>
  <Words>858</Words>
  <Application>Microsoft Office PowerPoint</Application>
  <PresentationFormat>Widescreen</PresentationFormat>
  <Paragraphs>141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ＭＳ Ｐゴシック</vt:lpstr>
      <vt:lpstr>Arial</vt:lpstr>
      <vt:lpstr>Berlin Sans FB Demi</vt:lpstr>
      <vt:lpstr>Calibri</vt:lpstr>
      <vt:lpstr>Franklin Gothic Book</vt:lpstr>
      <vt:lpstr>Lucida Grande</vt:lpstr>
      <vt:lpstr>Wingdings</vt:lpstr>
      <vt:lpstr>Wingdings 3</vt:lpstr>
      <vt:lpstr>TBM Council White Background</vt:lpstr>
      <vt:lpstr>TBMCouncil_template</vt:lpstr>
      <vt:lpstr>12_Apptio Corporate Template 16x9</vt:lpstr>
      <vt:lpstr>ITCC Work Streams</vt:lpstr>
      <vt:lpstr>IT Cost Commission Work Streams</vt:lpstr>
      <vt:lpstr>IT Cost Commission Work Streams</vt:lpstr>
      <vt:lpstr>IT Cost Commission Work Streams</vt:lpstr>
      <vt:lpstr>Proposed Timeline</vt:lpstr>
      <vt:lpstr>IT Cost Commission Roles</vt:lpstr>
    </vt:vector>
  </TitlesOfParts>
  <Company>Apptio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Chartol</dc:creator>
  <cp:lastModifiedBy>Suzanne Chartol</cp:lastModifiedBy>
  <cp:revision>95</cp:revision>
  <cp:lastPrinted>2015-09-04T20:19:37Z</cp:lastPrinted>
  <dcterms:created xsi:type="dcterms:W3CDTF">2015-09-02T18:07:36Z</dcterms:created>
  <dcterms:modified xsi:type="dcterms:W3CDTF">2015-10-23T15:50:33Z</dcterms:modified>
</cp:coreProperties>
</file>