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heme/themeOverride1.xml" ContentType="application/vnd.openxmlformats-officedocument.themeOverr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ppt/tags/tag19.xml" ContentType="application/vnd.openxmlformats-officedocument.presentationml.tags+xml"/>
  <Override PartName="/ppt/notesSlides/notesSlide21.xml" ContentType="application/vnd.openxmlformats-officedocument.presentationml.notesSlide+xml"/>
  <Override PartName="/ppt/tags/tag20.xml" ContentType="application/vnd.openxmlformats-officedocument.presentationml.tags+xml"/>
  <Override PartName="/ppt/notesSlides/notesSlide22.xml" ContentType="application/vnd.openxmlformats-officedocument.presentationml.notesSlide+xml"/>
  <Override PartName="/ppt/tags/tag21.xml" ContentType="application/vnd.openxmlformats-officedocument.presentationml.tags+xml"/>
  <Override PartName="/ppt/notesSlides/notesSlide23.xml" ContentType="application/vnd.openxmlformats-officedocument.presentationml.notesSlide+xml"/>
  <Override PartName="/ppt/tags/tag22.xml" ContentType="application/vnd.openxmlformats-officedocument.presentationml.tags+xml"/>
  <Override PartName="/ppt/notesSlides/notesSlide24.xml" ContentType="application/vnd.openxmlformats-officedocument.presentationml.notesSlide+xml"/>
  <Override PartName="/ppt/tags/tag23.xml" ContentType="application/vnd.openxmlformats-officedocument.presentationml.tags+xml"/>
  <Override PartName="/ppt/notesSlides/notesSlide25.xml" ContentType="application/vnd.openxmlformats-officedocument.presentationml.notesSlide+xml"/>
  <Override PartName="/ppt/tags/tag24.xml" ContentType="application/vnd.openxmlformats-officedocument.presentationml.tags+xml"/>
  <Override PartName="/ppt/notesSlides/notesSlide26.xml" ContentType="application/vnd.openxmlformats-officedocument.presentationml.notesSlide+xml"/>
  <Override PartName="/ppt/tags/tag25.xml" ContentType="application/vnd.openxmlformats-officedocument.presentationml.tags+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4010" r:id="rId33"/>
  </p:sldMasterIdLst>
  <p:notesMasterIdLst>
    <p:notesMasterId r:id="rId72"/>
  </p:notesMasterIdLst>
  <p:handoutMasterIdLst>
    <p:handoutMasterId r:id="rId73"/>
  </p:handoutMasterIdLst>
  <p:sldIdLst>
    <p:sldId id="630" r:id="rId34"/>
    <p:sldId id="1001" r:id="rId35"/>
    <p:sldId id="4336" r:id="rId36"/>
    <p:sldId id="4271" r:id="rId37"/>
    <p:sldId id="4291" r:id="rId38"/>
    <p:sldId id="4334" r:id="rId39"/>
    <p:sldId id="1004" r:id="rId40"/>
    <p:sldId id="4321" r:id="rId41"/>
    <p:sldId id="4322" r:id="rId42"/>
    <p:sldId id="4341" r:id="rId43"/>
    <p:sldId id="4323" r:id="rId44"/>
    <p:sldId id="4331" r:id="rId45"/>
    <p:sldId id="4342" r:id="rId46"/>
    <p:sldId id="4324" r:id="rId47"/>
    <p:sldId id="4325" r:id="rId48"/>
    <p:sldId id="4326" r:id="rId49"/>
    <p:sldId id="4327" r:id="rId50"/>
    <p:sldId id="4328" r:id="rId51"/>
    <p:sldId id="4329" r:id="rId52"/>
    <p:sldId id="4244" r:id="rId53"/>
    <p:sldId id="4333" r:id="rId54"/>
    <p:sldId id="4305" r:id="rId55"/>
    <p:sldId id="4306" r:id="rId56"/>
    <p:sldId id="4302" r:id="rId57"/>
    <p:sldId id="4308" r:id="rId58"/>
    <p:sldId id="4340" r:id="rId59"/>
    <p:sldId id="4343" r:id="rId60"/>
    <p:sldId id="4339" r:id="rId61"/>
    <p:sldId id="4314" r:id="rId62"/>
    <p:sldId id="4316" r:id="rId63"/>
    <p:sldId id="4317" r:id="rId64"/>
    <p:sldId id="4318" r:id="rId65"/>
    <p:sldId id="4319" r:id="rId66"/>
    <p:sldId id="4320" r:id="rId67"/>
    <p:sldId id="908" r:id="rId68"/>
    <p:sldId id="1002" r:id="rId69"/>
    <p:sldId id="4332" r:id="rId70"/>
    <p:sldId id="4335" r:id="rId71"/>
  </p:sldIdLst>
  <p:sldSz cx="9144000" cy="5143500" type="screen16x9"/>
  <p:notesSz cx="6973888" cy="9236075"/>
  <p:defaultTextStyle>
    <a:defPPr>
      <a:defRPr lang="en-US"/>
    </a:defPPr>
    <a:lvl1pPr algn="l" rtl="0" fontAlgn="base">
      <a:spcBef>
        <a:spcPct val="0"/>
      </a:spcBef>
      <a:spcAft>
        <a:spcPct val="0"/>
      </a:spcAft>
      <a:defRPr kern="1200">
        <a:solidFill>
          <a:schemeClr val="tx1"/>
        </a:solidFill>
        <a:latin typeface="+mn-lt"/>
        <a:ea typeface="+mn-ea"/>
        <a:cs typeface="+mn-cs"/>
      </a:defRPr>
    </a:lvl1pPr>
    <a:lvl2pPr marL="456835" algn="l" rtl="0" fontAlgn="base">
      <a:spcBef>
        <a:spcPct val="0"/>
      </a:spcBef>
      <a:spcAft>
        <a:spcPct val="0"/>
      </a:spcAft>
      <a:defRPr kern="1200">
        <a:solidFill>
          <a:schemeClr val="tx1"/>
        </a:solidFill>
        <a:latin typeface="+mn-lt"/>
        <a:ea typeface="+mn-ea"/>
        <a:cs typeface="+mn-cs"/>
      </a:defRPr>
    </a:lvl2pPr>
    <a:lvl3pPr marL="913670" algn="l" rtl="0" fontAlgn="base">
      <a:spcBef>
        <a:spcPct val="0"/>
      </a:spcBef>
      <a:spcAft>
        <a:spcPct val="0"/>
      </a:spcAft>
      <a:defRPr kern="1200">
        <a:solidFill>
          <a:schemeClr val="tx1"/>
        </a:solidFill>
        <a:latin typeface="+mn-lt"/>
        <a:ea typeface="+mn-ea"/>
        <a:cs typeface="+mn-cs"/>
      </a:defRPr>
    </a:lvl3pPr>
    <a:lvl4pPr marL="1370505" algn="l" rtl="0" fontAlgn="base">
      <a:spcBef>
        <a:spcPct val="0"/>
      </a:spcBef>
      <a:spcAft>
        <a:spcPct val="0"/>
      </a:spcAft>
      <a:defRPr kern="1200">
        <a:solidFill>
          <a:schemeClr val="tx1"/>
        </a:solidFill>
        <a:latin typeface="+mn-lt"/>
        <a:ea typeface="+mn-ea"/>
        <a:cs typeface="+mn-cs"/>
      </a:defRPr>
    </a:lvl4pPr>
    <a:lvl5pPr marL="1827336" algn="l" rtl="0" fontAlgn="base">
      <a:spcBef>
        <a:spcPct val="0"/>
      </a:spcBef>
      <a:spcAft>
        <a:spcPct val="0"/>
      </a:spcAft>
      <a:defRPr kern="1200">
        <a:solidFill>
          <a:schemeClr val="tx1"/>
        </a:solidFill>
        <a:latin typeface="+mn-lt"/>
        <a:ea typeface="+mn-ea"/>
        <a:cs typeface="+mn-cs"/>
      </a:defRPr>
    </a:lvl5pPr>
    <a:lvl6pPr marL="2284166" algn="l" defTabSz="913670" rtl="0" eaLnBrk="1" latinLnBrk="0" hangingPunct="1">
      <a:defRPr kern="1200">
        <a:solidFill>
          <a:schemeClr val="tx1"/>
        </a:solidFill>
        <a:latin typeface="+mn-lt"/>
        <a:ea typeface="+mn-ea"/>
        <a:cs typeface="+mn-cs"/>
      </a:defRPr>
    </a:lvl6pPr>
    <a:lvl7pPr marL="2741009" algn="l" defTabSz="913670" rtl="0" eaLnBrk="1" latinLnBrk="0" hangingPunct="1">
      <a:defRPr kern="1200">
        <a:solidFill>
          <a:schemeClr val="tx1"/>
        </a:solidFill>
        <a:latin typeface="+mn-lt"/>
        <a:ea typeface="+mn-ea"/>
        <a:cs typeface="+mn-cs"/>
      </a:defRPr>
    </a:lvl7pPr>
    <a:lvl8pPr marL="3197838" algn="l" defTabSz="913670" rtl="0" eaLnBrk="1" latinLnBrk="0" hangingPunct="1">
      <a:defRPr kern="1200">
        <a:solidFill>
          <a:schemeClr val="tx1"/>
        </a:solidFill>
        <a:latin typeface="+mn-lt"/>
        <a:ea typeface="+mn-ea"/>
        <a:cs typeface="+mn-cs"/>
      </a:defRPr>
    </a:lvl8pPr>
    <a:lvl9pPr marL="3654669" algn="l" defTabSz="913670" rtl="0" eaLnBrk="1" latinLnBrk="0" hangingPunct="1">
      <a:defRPr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9C8F3C-BBBB-46BA-9FC6-844621A045A9}">
          <p14:sldIdLst>
            <p14:sldId id="630"/>
            <p14:sldId id="1001"/>
          </p14:sldIdLst>
        </p14:section>
        <p14:section name="Introduction" id="{88D9AF05-2FF3-427D-BFEF-8127EA035B2A}">
          <p14:sldIdLst>
            <p14:sldId id="4336"/>
            <p14:sldId id="4271"/>
            <p14:sldId id="4291"/>
          </p14:sldIdLst>
        </p14:section>
        <p14:section name="TBM Taxonomy v4.0" id="{C4472335-507F-4FE5-A8ED-A6A594E8DF5A}">
          <p14:sldIdLst>
            <p14:sldId id="4334"/>
            <p14:sldId id="1004"/>
            <p14:sldId id="4321"/>
            <p14:sldId id="4322"/>
            <p14:sldId id="4341"/>
            <p14:sldId id="4323"/>
            <p14:sldId id="4331"/>
            <p14:sldId id="4342"/>
            <p14:sldId id="4324"/>
            <p14:sldId id="4325"/>
            <p14:sldId id="4326"/>
            <p14:sldId id="4327"/>
            <p14:sldId id="4328"/>
            <p14:sldId id="4329"/>
            <p14:sldId id="4244"/>
          </p14:sldIdLst>
        </p14:section>
        <p14:section name="TBM Taxonomy 4.0 Annotated" id="{DEA21700-28C9-4637-9E38-F2A6464251C5}">
          <p14:sldIdLst>
            <p14:sldId id="4333"/>
            <p14:sldId id="4305"/>
            <p14:sldId id="4306"/>
            <p14:sldId id="4302"/>
            <p14:sldId id="4308"/>
            <p14:sldId id="4340"/>
            <p14:sldId id="4343"/>
            <p14:sldId id="4339"/>
            <p14:sldId id="4314"/>
            <p14:sldId id="4316"/>
            <p14:sldId id="4317"/>
            <p14:sldId id="4318"/>
            <p14:sldId id="4319"/>
            <p14:sldId id="4320"/>
          </p14:sldIdLst>
        </p14:section>
        <p14:section name="Appendix" id="{842F1883-8BDF-45C4-9273-24FD38352F4D}">
          <p14:sldIdLst>
            <p14:sldId id="908"/>
            <p14:sldId id="1002"/>
            <p14:sldId id="4332"/>
            <p14:sldId id="4335"/>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a:srgbClr val="8EB4E3"/>
    <a:srgbClr val="FFFFFF"/>
    <a:srgbClr val="018195"/>
    <a:srgbClr val="A4A5A9"/>
    <a:srgbClr val="CFD1D4"/>
    <a:srgbClr val="575D63"/>
    <a:srgbClr val="757980"/>
    <a:srgbClr val="01ACC7"/>
    <a:srgbClr val="353C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BE49F9-01B1-45FE-8B2E-4E9A2B2BE094}" v="16" dt="2020-12-18T19:44:53.234"/>
  </p1510:revLst>
</p1510:revInfo>
</file>

<file path=ppt/tableStyles.xml><?xml version="1.0" encoding="utf-8"?>
<a:tblStyleLst xmlns:a="http://schemas.openxmlformats.org/drawingml/2006/main" def="{416A639A-1315-4925-A9F9-0ACB125E9685}">
  <a:tblStyle styleId="{B482DE17-1FC4-41D7-B2E8-05BAB7828703}" styleName="Custom Table Style 1">
    <a:tblBg>
      <a:effect>
        <a:effectLst/>
      </a:effect>
    </a:tblBg>
    <a:wholeTbl>
      <a:tcTxStyle b="off" i="off">
        <a:fontRef idx="minor"/>
        <a:schemeClr val="tx1"/>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noFill/>
        </a:fill>
      </a:tcStyle>
    </a:wholeTbl>
    <a:band1H>
      <a:tcTxStyle b="off" i="off">
        <a:fontRef idx="minor"/>
        <a:schemeClr val="tx1"/>
      </a:tcTxStyle>
      <a:tcStyle>
        <a:tcBdr/>
        <a:fill>
          <a:noFill/>
        </a:fill>
      </a:tcStyle>
    </a:band1H>
    <a:band2H>
      <a:tcTxStyle b="off" i="off">
        <a:fontRef idx="minor"/>
        <a:schemeClr val="tx1"/>
      </a:tcTxStyle>
      <a:tcStyle>
        <a:tcBdr/>
        <a:fill>
          <a:noFill/>
        </a:fill>
      </a:tcStyle>
    </a:band2H>
    <a:band1V>
      <a:tcTxStyle b="off" i="off">
        <a:fontRef idx="minor"/>
        <a:schemeClr val="tx1"/>
      </a:tcTxStyle>
      <a:tcStyle>
        <a:tcBdr/>
        <a:fill>
          <a:solidFill>
            <a:schemeClr val="accent2">
              <a:alpha val="25000"/>
            </a:schemeClr>
          </a:solidFill>
        </a:fill>
      </a:tcStyle>
    </a:band1V>
    <a:band2V>
      <a:tcTxStyle b="off" i="off">
        <a:fontRef idx="minor"/>
        <a:schemeClr val="tx1"/>
      </a:tcTxStyle>
      <a:tcStyle>
        <a:tcBdr/>
        <a:fill>
          <a:noFill/>
        </a:fill>
      </a:tcStyle>
    </a:band2V>
    <a:firstCol>
      <a:tcTxStyle b="on" i="off">
        <a:fontRef idx="minor"/>
        <a:schemeClr val="accent1"/>
      </a:tcTxStyle>
      <a:tcStyle>
        <a:tcBdr/>
        <a:fill>
          <a:noFill/>
        </a:fill>
      </a:tcStyle>
    </a:firstCol>
    <a:lastRow>
      <a:tcTxStyle b="on" i="off">
        <a:fontRef idx="minor"/>
        <a:schemeClr val="lt2"/>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solidFill>
            <a:schemeClr val="dk1"/>
          </a:solidFill>
        </a:fill>
      </a:tcStyle>
    </a:lastRow>
    <a:firstRow>
      <a:tcTxStyle b="on" i="off">
        <a:fontRef idx="minor"/>
        <a:schemeClr val="tx1"/>
      </a:tcTxStyle>
      <a:tcStyle>
        <a:tcBdr>
          <a:left>
            <a:ln>
              <a:noFill/>
            </a:ln>
          </a:left>
          <a:right>
            <a:ln>
              <a:noFill/>
            </a:ln>
          </a:right>
          <a:top>
            <a:ln>
              <a:noFill/>
            </a:ln>
          </a:top>
          <a:bottom>
            <a:ln w="25400" cap="flat" cmpd="sng" algn="ctr">
              <a:solidFill>
                <a:schemeClr val="accent1"/>
              </a:solidFill>
              <a:prstDash val="solid"/>
            </a:ln>
          </a:bottom>
          <a:insideH>
            <a:ln>
              <a:noFill/>
            </a:ln>
          </a:insideH>
          <a:insideV>
            <a:ln>
              <a:noFill/>
            </a:ln>
          </a:insideV>
          <a:tl2br>
            <a:ln>
              <a:noFill/>
            </a:ln>
          </a:tl2br>
          <a:tr2bl>
            <a:ln>
              <a:noFill/>
            </a:ln>
          </a:tr2bl>
        </a:tcBdr>
        <a:fill>
          <a:noFill/>
        </a:fill>
      </a:tcStyle>
    </a:firstRow>
  </a:tblStyle>
  <a:tblStyle styleId="{416A639A-1315-4925-A9F9-0ACB125E9685}" styleName="Custom Table Style 2">
    <a:tblBg>
      <a:effect>
        <a:effectLst/>
      </a:effect>
    </a:tblBg>
    <a:wholeTbl>
      <a:tcTxStyle b="off" i="off">
        <a:fontRef idx="minor"/>
        <a:schemeClr val="dk1"/>
      </a:tcTxStyle>
      <a:tcStyle>
        <a:tcBdr>
          <a:left>
            <a:ln>
              <a:noFill/>
            </a:ln>
          </a:left>
          <a:right>
            <a:ln>
              <a:noFill/>
            </a:ln>
          </a:right>
          <a:top>
            <a:ln>
              <a:noFill/>
            </a:ln>
          </a:top>
          <a:bottom>
            <a:ln w="16933" cap="rnd" cmpd="sng" algn="ctr">
              <a:solidFill>
                <a:schemeClr val="accent2"/>
              </a:solidFill>
              <a:prstDash val="sysDot"/>
            </a:ln>
          </a:bottom>
          <a:insideH>
            <a:ln w="16933" cap="rnd" cmpd="sng" algn="ctr">
              <a:solidFill>
                <a:schemeClr val="accent2"/>
              </a:solidFill>
              <a:prstDash val="sysDot"/>
            </a:ln>
          </a:insideH>
          <a:insideV>
            <a:ln>
              <a:noFill/>
            </a:ln>
          </a:insideV>
          <a:tl2br>
            <a:ln>
              <a:noFill/>
            </a:ln>
          </a:tl2br>
          <a:tr2bl>
            <a:ln>
              <a:noFill/>
            </a:ln>
          </a:tr2bl>
        </a:tcBdr>
        <a:fill>
          <a:noFill/>
        </a:fill>
      </a:tcStyle>
    </a:wholeTbl>
    <a:band1H>
      <a:tcTxStyle b="off" i="off">
        <a:fontRef idx="minor"/>
        <a:schemeClr val="tx1"/>
      </a:tcTxStyle>
      <a:tcStyle>
        <a:tcBdr/>
        <a:fill>
          <a:solidFill>
            <a:schemeClr val="accent2">
              <a:alpha val="25000"/>
            </a:schemeClr>
          </a:solidFill>
        </a:fill>
      </a:tcStyle>
    </a:band1H>
    <a:band2H>
      <a:tcTxStyle b="off" i="off">
        <a:fontRef idx="minor"/>
        <a:schemeClr val="tx1"/>
      </a:tcTxStyle>
      <a:tcStyle>
        <a:tcBdr/>
        <a:fill>
          <a:noFill/>
        </a:fill>
      </a:tcStyle>
    </a:band2H>
    <a:firstCol>
      <a:tcTxStyle b="on" i="off">
        <a:fontRef idx="minor"/>
        <a:schemeClr val="lt2"/>
      </a:tcTxStyle>
      <a:tcStyle>
        <a:tcBdr/>
        <a:fill>
          <a:solidFill>
            <a:schemeClr val="dk1">
              <a:shade val="50000"/>
            </a:schemeClr>
          </a:solidFill>
        </a:fill>
      </a:tcStyle>
    </a:firstCol>
    <a:lastRow>
      <a:tcTxStyle b="on" i="off">
        <a:fontRef idx="minor"/>
        <a:schemeClr val="tx1"/>
      </a:tcTxStyle>
      <a:tcStyle>
        <a:tcBdr>
          <a:left>
            <a:ln>
              <a:noFill/>
            </a:ln>
          </a:left>
          <a:right>
            <a:ln>
              <a:noFill/>
            </a:ln>
          </a:right>
          <a:top>
            <a:ln w="38100" cap="flat" cmpd="sng" algn="ctr">
              <a:solidFill>
                <a:schemeClr val="accent1"/>
              </a:solidFill>
              <a:prstDash val="solid"/>
            </a:ln>
          </a:top>
          <a:bottom>
            <a:ln>
              <a:noFill/>
            </a:ln>
          </a:bottom>
          <a:insideH>
            <a:ln>
              <a:noFill/>
            </a:ln>
          </a:insideH>
          <a:insideV>
            <a:ln>
              <a:noFill/>
            </a:ln>
          </a:insideV>
          <a:tl2br>
            <a:ln>
              <a:noFill/>
            </a:ln>
          </a:tl2br>
          <a:tr2bl>
            <a:ln>
              <a:noFill/>
            </a:ln>
          </a:tr2bl>
        </a:tcBdr>
        <a:fill>
          <a:noFill/>
        </a:fill>
      </a:tcStyle>
    </a:lastRow>
    <a:firstRow>
      <a:tcTxStyle b="on" i="off">
        <a:fontRef idx="minor"/>
        <a:schemeClr val="accent1"/>
      </a:tcTxStyle>
      <a:tcStyle>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2" autoAdjust="0"/>
    <p:restoredTop sz="95611" autoAdjust="0"/>
  </p:normalViewPr>
  <p:slideViewPr>
    <p:cSldViewPr snapToGrid="0" snapToObjects="1">
      <p:cViewPr varScale="1">
        <p:scale>
          <a:sx n="141" d="100"/>
          <a:sy n="141" d="100"/>
        </p:scale>
        <p:origin x="1008" y="108"/>
      </p:cViewPr>
      <p:guideLst>
        <p:guide orient="horz" pos="1620"/>
        <p:guide pos="2880"/>
      </p:guideLst>
    </p:cSldViewPr>
  </p:slideViewPr>
  <p:outlineViewPr>
    <p:cViewPr>
      <p:scale>
        <a:sx n="33" d="100"/>
        <a:sy n="33" d="100"/>
      </p:scale>
      <p:origin x="0" y="-8736"/>
    </p:cViewPr>
  </p:outlineViewPr>
  <p:notesTextViewPr>
    <p:cViewPr>
      <p:scale>
        <a:sx n="3" d="2"/>
        <a:sy n="3" d="2"/>
      </p:scale>
      <p:origin x="0" y="0"/>
    </p:cViewPr>
  </p:notesTextViewPr>
  <p:sorterViewPr>
    <p:cViewPr>
      <p:scale>
        <a:sx n="120" d="100"/>
        <a:sy n="120" d="100"/>
      </p:scale>
      <p:origin x="0" y="-12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6.xml"/><Relationship Id="rId21" Type="http://schemas.openxmlformats.org/officeDocument/2006/relationships/customXml" Target="../customXml/item21.xml"/><Relationship Id="rId34" Type="http://schemas.openxmlformats.org/officeDocument/2006/relationships/slide" Target="slides/slide1.xml"/><Relationship Id="rId42" Type="http://schemas.openxmlformats.org/officeDocument/2006/relationships/slide" Target="slides/slide9.xml"/><Relationship Id="rId47" Type="http://schemas.openxmlformats.org/officeDocument/2006/relationships/slide" Target="slides/slide14.xml"/><Relationship Id="rId50" Type="http://schemas.openxmlformats.org/officeDocument/2006/relationships/slide" Target="slides/slide17.xml"/><Relationship Id="rId55" Type="http://schemas.openxmlformats.org/officeDocument/2006/relationships/slide" Target="slides/slide22.xml"/><Relationship Id="rId63" Type="http://schemas.openxmlformats.org/officeDocument/2006/relationships/slide" Target="slides/slide30.xml"/><Relationship Id="rId68" Type="http://schemas.openxmlformats.org/officeDocument/2006/relationships/slide" Target="slides/slide35.xml"/><Relationship Id="rId76" Type="http://schemas.openxmlformats.org/officeDocument/2006/relationships/viewProps" Target="viewProps.xml"/><Relationship Id="rId7" Type="http://schemas.openxmlformats.org/officeDocument/2006/relationships/customXml" Target="../customXml/item7.xml"/><Relationship Id="rId71" Type="http://schemas.openxmlformats.org/officeDocument/2006/relationships/slide" Target="slides/slide38.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4.xml"/><Relationship Id="rId40" Type="http://schemas.openxmlformats.org/officeDocument/2006/relationships/slide" Target="slides/slide7.xml"/><Relationship Id="rId45" Type="http://schemas.openxmlformats.org/officeDocument/2006/relationships/slide" Target="slides/slide12.xml"/><Relationship Id="rId53" Type="http://schemas.openxmlformats.org/officeDocument/2006/relationships/slide" Target="slides/slide20.xml"/><Relationship Id="rId58" Type="http://schemas.openxmlformats.org/officeDocument/2006/relationships/slide" Target="slides/slide25.xml"/><Relationship Id="rId66" Type="http://schemas.openxmlformats.org/officeDocument/2006/relationships/slide" Target="slides/slide33.xml"/><Relationship Id="rId74" Type="http://schemas.openxmlformats.org/officeDocument/2006/relationships/commentAuthors" Target="commentAuthors.xml"/><Relationship Id="rId79" Type="http://schemas.microsoft.com/office/2015/10/relationships/revisionInfo" Target="revisionInfo.xml"/><Relationship Id="rId5" Type="http://schemas.openxmlformats.org/officeDocument/2006/relationships/customXml" Target="../customXml/item5.xml"/><Relationship Id="rId61" Type="http://schemas.openxmlformats.org/officeDocument/2006/relationships/slide" Target="slides/slide28.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1.xml"/><Relationship Id="rId52" Type="http://schemas.openxmlformats.org/officeDocument/2006/relationships/slide" Target="slides/slide19.xml"/><Relationship Id="rId60" Type="http://schemas.openxmlformats.org/officeDocument/2006/relationships/slide" Target="slides/slide27.xml"/><Relationship Id="rId65" Type="http://schemas.openxmlformats.org/officeDocument/2006/relationships/slide" Target="slides/slide32.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2.xml"/><Relationship Id="rId43" Type="http://schemas.openxmlformats.org/officeDocument/2006/relationships/slide" Target="slides/slide10.xml"/><Relationship Id="rId48" Type="http://schemas.openxmlformats.org/officeDocument/2006/relationships/slide" Target="slides/slide15.xml"/><Relationship Id="rId56" Type="http://schemas.openxmlformats.org/officeDocument/2006/relationships/slide" Target="slides/slide23.xml"/><Relationship Id="rId64" Type="http://schemas.openxmlformats.org/officeDocument/2006/relationships/slide" Target="slides/slide31.xml"/><Relationship Id="rId69" Type="http://schemas.openxmlformats.org/officeDocument/2006/relationships/slide" Target="slides/slide36.xml"/><Relationship Id="rId77"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slide" Target="slides/slide18.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Master" Target="slideMasters/slideMaster1.xml"/><Relationship Id="rId38" Type="http://schemas.openxmlformats.org/officeDocument/2006/relationships/slide" Target="slides/slide5.xml"/><Relationship Id="rId46" Type="http://schemas.openxmlformats.org/officeDocument/2006/relationships/slide" Target="slides/slide13.xml"/><Relationship Id="rId59" Type="http://schemas.openxmlformats.org/officeDocument/2006/relationships/slide" Target="slides/slide26.xml"/><Relationship Id="rId67" Type="http://schemas.openxmlformats.org/officeDocument/2006/relationships/slide" Target="slides/slide34.xml"/><Relationship Id="rId20" Type="http://schemas.openxmlformats.org/officeDocument/2006/relationships/customXml" Target="../customXml/item20.xml"/><Relationship Id="rId41" Type="http://schemas.openxmlformats.org/officeDocument/2006/relationships/slide" Target="slides/slide8.xml"/><Relationship Id="rId54" Type="http://schemas.openxmlformats.org/officeDocument/2006/relationships/slide" Target="slides/slide21.xml"/><Relationship Id="rId62" Type="http://schemas.openxmlformats.org/officeDocument/2006/relationships/slide" Target="slides/slide29.xml"/><Relationship Id="rId70" Type="http://schemas.openxmlformats.org/officeDocument/2006/relationships/slide" Target="slides/slide37.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3.xml"/><Relationship Id="rId49" Type="http://schemas.openxmlformats.org/officeDocument/2006/relationships/slide" Target="slides/slide16.xml"/><Relationship Id="rId57"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2600" cy="461963"/>
          </a:xfrm>
          <a:prstGeom prst="rect">
            <a:avLst/>
          </a:prstGeom>
        </p:spPr>
        <p:txBody>
          <a:bodyPr vert="horz" lIns="91427" tIns="45713" rIns="91427" bIns="45713" rtlCol="0"/>
          <a:lstStyle>
            <a:lvl1pPr algn="l" fontAlgn="auto">
              <a:spcBef>
                <a:spcPts val="0"/>
              </a:spcBef>
              <a:spcAft>
                <a:spcPts val="0"/>
              </a:spcAft>
              <a:defRPr sz="11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49701" y="0"/>
            <a:ext cx="3022600" cy="461963"/>
          </a:xfrm>
          <a:prstGeom prst="rect">
            <a:avLst/>
          </a:prstGeom>
        </p:spPr>
        <p:txBody>
          <a:bodyPr vert="horz" wrap="square" lIns="91427" tIns="45713" rIns="91427" bIns="45713" numCol="1" anchor="t" anchorCtr="0" compatLnSpc="1">
            <a:prstTxWarp prst="textNoShape">
              <a:avLst/>
            </a:prstTxWarp>
          </a:bodyPr>
          <a:lstStyle>
            <a:lvl1pPr algn="r">
              <a:defRPr sz="1100">
                <a:latin typeface="Calibri" pitchFamily="34" charset="0"/>
              </a:defRPr>
            </a:lvl1pPr>
          </a:lstStyle>
          <a:p>
            <a:pPr>
              <a:defRPr/>
            </a:pPr>
            <a:fld id="{2A52147A-CD42-488D-9276-5A9ED7C5857D}" type="datetimeFigureOut">
              <a:rPr lang="en-US" altLang="en-US"/>
              <a:pPr>
                <a:defRPr/>
              </a:pPr>
              <a:t>12/18/2020</a:t>
            </a:fld>
            <a:endParaRPr lang="en-US" altLang="en-US" dirty="0"/>
          </a:p>
        </p:txBody>
      </p:sp>
      <p:sp>
        <p:nvSpPr>
          <p:cNvPr id="4" name="Footer Placeholder 3"/>
          <p:cNvSpPr>
            <a:spLocks noGrp="1"/>
          </p:cNvSpPr>
          <p:nvPr>
            <p:ph type="ftr" sz="quarter" idx="2"/>
          </p:nvPr>
        </p:nvSpPr>
        <p:spPr>
          <a:xfrm>
            <a:off x="1" y="8772525"/>
            <a:ext cx="3022600" cy="461963"/>
          </a:xfrm>
          <a:prstGeom prst="rect">
            <a:avLst/>
          </a:prstGeom>
        </p:spPr>
        <p:txBody>
          <a:bodyPr vert="horz" lIns="91427" tIns="45713" rIns="91427" bIns="45713" rtlCol="0" anchor="b"/>
          <a:lstStyle>
            <a:lvl1pPr algn="l" fontAlgn="auto">
              <a:spcBef>
                <a:spcPts val="0"/>
              </a:spcBef>
              <a:spcAft>
                <a:spcPts val="0"/>
              </a:spcAft>
              <a:defRPr sz="11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49701" y="8772525"/>
            <a:ext cx="3022600" cy="461963"/>
          </a:xfrm>
          <a:prstGeom prst="rect">
            <a:avLst/>
          </a:prstGeom>
        </p:spPr>
        <p:txBody>
          <a:bodyPr vert="horz" wrap="square" lIns="91427" tIns="45713" rIns="91427" bIns="45713" numCol="1" anchor="b" anchorCtr="0" compatLnSpc="1">
            <a:prstTxWarp prst="textNoShape">
              <a:avLst/>
            </a:prstTxWarp>
          </a:bodyPr>
          <a:lstStyle>
            <a:lvl1pPr algn="r">
              <a:defRPr sz="1100">
                <a:latin typeface="Calibri" pitchFamily="34" charset="0"/>
              </a:defRPr>
            </a:lvl1pPr>
          </a:lstStyle>
          <a:p>
            <a:pPr>
              <a:defRPr/>
            </a:pPr>
            <a:fld id="{30881E5B-5E8C-42C5-A155-152F4DF9EC1A}" type="slidenum">
              <a:rPr lang="en-US" altLang="en-US"/>
              <a:pPr>
                <a:defRPr/>
              </a:pPr>
              <a:t>‹#›</a:t>
            </a:fld>
            <a:endParaRPr lang="en-US" altLang="en-US" dirty="0"/>
          </a:p>
        </p:txBody>
      </p:sp>
    </p:spTree>
    <p:extLst>
      <p:ext uri="{BB962C8B-B14F-4D97-AF65-F5344CB8AC3E}">
        <p14:creationId xmlns:p14="http://schemas.microsoft.com/office/powerpoint/2010/main" val="1093063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2600" cy="463550"/>
          </a:xfrm>
          <a:prstGeom prst="rect">
            <a:avLst/>
          </a:prstGeom>
        </p:spPr>
        <p:txBody>
          <a:bodyPr vert="horz" lIns="92606" tIns="46303" rIns="92606" bIns="46303" rtlCol="0"/>
          <a:lstStyle>
            <a:lvl1pPr algn="l" fontAlgn="auto">
              <a:spcBef>
                <a:spcPts val="0"/>
              </a:spcBef>
              <a:spcAft>
                <a:spcPts val="0"/>
              </a:spcAft>
              <a:defRPr sz="11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49701" y="1"/>
            <a:ext cx="3022600" cy="463550"/>
          </a:xfrm>
          <a:prstGeom prst="rect">
            <a:avLst/>
          </a:prstGeom>
        </p:spPr>
        <p:txBody>
          <a:bodyPr vert="horz" wrap="square" lIns="92606" tIns="46303" rIns="92606" bIns="46303" numCol="1" anchor="t" anchorCtr="0" compatLnSpc="1">
            <a:prstTxWarp prst="textNoShape">
              <a:avLst/>
            </a:prstTxWarp>
          </a:bodyPr>
          <a:lstStyle>
            <a:lvl1pPr algn="r">
              <a:defRPr sz="1100">
                <a:latin typeface="Calibri" pitchFamily="34" charset="0"/>
              </a:defRPr>
            </a:lvl1pPr>
          </a:lstStyle>
          <a:p>
            <a:pPr>
              <a:defRPr/>
            </a:pPr>
            <a:fld id="{AF45C94E-D0D1-4A10-8044-193E96A09458}" type="datetimeFigureOut">
              <a:rPr lang="en-US" altLang="en-US"/>
              <a:pPr>
                <a:defRPr/>
              </a:pPr>
              <a:t>12/18/2020</a:t>
            </a:fld>
            <a:endParaRPr lang="en-US" altLang="en-US" dirty="0"/>
          </a:p>
        </p:txBody>
      </p:sp>
      <p:sp>
        <p:nvSpPr>
          <p:cNvPr id="4" name="Slide Image Placeholder 3"/>
          <p:cNvSpPr>
            <a:spLocks noGrp="1" noRot="1" noChangeAspect="1"/>
          </p:cNvSpPr>
          <p:nvPr>
            <p:ph type="sldImg" idx="2"/>
          </p:nvPr>
        </p:nvSpPr>
        <p:spPr>
          <a:xfrm>
            <a:off x="715963" y="1154113"/>
            <a:ext cx="5541962" cy="3117850"/>
          </a:xfrm>
          <a:prstGeom prst="rect">
            <a:avLst/>
          </a:prstGeom>
          <a:noFill/>
          <a:ln w="12700">
            <a:solidFill>
              <a:prstClr val="black"/>
            </a:solidFill>
          </a:ln>
        </p:spPr>
        <p:txBody>
          <a:bodyPr vert="horz" lIns="92606" tIns="46303" rIns="92606" bIns="46303" rtlCol="0" anchor="ctr"/>
          <a:lstStyle/>
          <a:p>
            <a:pPr lvl="0"/>
            <a:endParaRPr lang="en-US" noProof="0" dirty="0"/>
          </a:p>
        </p:txBody>
      </p:sp>
      <p:sp>
        <p:nvSpPr>
          <p:cNvPr id="5" name="Notes Placeholder 4"/>
          <p:cNvSpPr>
            <a:spLocks noGrp="1"/>
          </p:cNvSpPr>
          <p:nvPr>
            <p:ph type="body" sz="quarter" idx="3"/>
          </p:nvPr>
        </p:nvSpPr>
        <p:spPr>
          <a:xfrm>
            <a:off x="696913" y="4445001"/>
            <a:ext cx="5580062" cy="3636964"/>
          </a:xfrm>
          <a:prstGeom prst="rect">
            <a:avLst/>
          </a:prstGeom>
        </p:spPr>
        <p:txBody>
          <a:bodyPr vert="horz" lIns="92606" tIns="46303" rIns="92606" bIns="4630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772526"/>
            <a:ext cx="3022600" cy="463550"/>
          </a:xfrm>
          <a:prstGeom prst="rect">
            <a:avLst/>
          </a:prstGeom>
        </p:spPr>
        <p:txBody>
          <a:bodyPr vert="horz" lIns="92606" tIns="46303" rIns="92606" bIns="46303" rtlCol="0" anchor="b"/>
          <a:lstStyle>
            <a:lvl1pPr algn="l" fontAlgn="auto">
              <a:spcBef>
                <a:spcPts val="0"/>
              </a:spcBef>
              <a:spcAft>
                <a:spcPts val="0"/>
              </a:spcAft>
              <a:defRPr sz="11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49701" y="8772526"/>
            <a:ext cx="3022600" cy="463550"/>
          </a:xfrm>
          <a:prstGeom prst="rect">
            <a:avLst/>
          </a:prstGeom>
        </p:spPr>
        <p:txBody>
          <a:bodyPr vert="horz" wrap="square" lIns="92606" tIns="46303" rIns="92606" bIns="46303" numCol="1" anchor="b" anchorCtr="0" compatLnSpc="1">
            <a:prstTxWarp prst="textNoShape">
              <a:avLst/>
            </a:prstTxWarp>
          </a:bodyPr>
          <a:lstStyle>
            <a:lvl1pPr algn="r">
              <a:defRPr sz="1100">
                <a:latin typeface="Calibri" pitchFamily="34" charset="0"/>
              </a:defRPr>
            </a:lvl1pPr>
          </a:lstStyle>
          <a:p>
            <a:pPr>
              <a:defRPr/>
            </a:pPr>
            <a:fld id="{FF94B2D0-6B4C-48CF-97F2-D65075F67B53}" type="slidenum">
              <a:rPr lang="en-US" altLang="en-US"/>
              <a:pPr>
                <a:defRPr/>
              </a:pPr>
              <a:t>‹#›</a:t>
            </a:fld>
            <a:endParaRPr lang="en-US" altLang="en-US" dirty="0"/>
          </a:p>
        </p:txBody>
      </p:sp>
    </p:spTree>
    <p:extLst>
      <p:ext uri="{BB962C8B-B14F-4D97-AF65-F5344CB8AC3E}">
        <p14:creationId xmlns:p14="http://schemas.microsoft.com/office/powerpoint/2010/main" val="37851916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6835" algn="l" rtl="0" eaLnBrk="0" fontAlgn="base" hangingPunct="0">
      <a:spcBef>
        <a:spcPct val="30000"/>
      </a:spcBef>
      <a:spcAft>
        <a:spcPct val="0"/>
      </a:spcAft>
      <a:defRPr sz="1200" kern="1200">
        <a:solidFill>
          <a:schemeClr val="tx1"/>
        </a:solidFill>
        <a:latin typeface="+mn-lt"/>
        <a:ea typeface="+mn-ea"/>
        <a:cs typeface="+mn-cs"/>
      </a:defRPr>
    </a:lvl2pPr>
    <a:lvl3pPr marL="913670" algn="l" rtl="0" eaLnBrk="0" fontAlgn="base" hangingPunct="0">
      <a:spcBef>
        <a:spcPct val="30000"/>
      </a:spcBef>
      <a:spcAft>
        <a:spcPct val="0"/>
      </a:spcAft>
      <a:defRPr sz="1200" kern="1200">
        <a:solidFill>
          <a:schemeClr val="tx1"/>
        </a:solidFill>
        <a:latin typeface="+mn-lt"/>
        <a:ea typeface="+mn-ea"/>
        <a:cs typeface="+mn-cs"/>
      </a:defRPr>
    </a:lvl3pPr>
    <a:lvl4pPr marL="1370505" algn="l" rtl="0" eaLnBrk="0" fontAlgn="base" hangingPunct="0">
      <a:spcBef>
        <a:spcPct val="30000"/>
      </a:spcBef>
      <a:spcAft>
        <a:spcPct val="0"/>
      </a:spcAft>
      <a:defRPr sz="1200" kern="1200">
        <a:solidFill>
          <a:schemeClr val="tx1"/>
        </a:solidFill>
        <a:latin typeface="+mn-lt"/>
        <a:ea typeface="+mn-ea"/>
        <a:cs typeface="+mn-cs"/>
      </a:defRPr>
    </a:lvl4pPr>
    <a:lvl5pPr marL="1827336" algn="l" rtl="0" eaLnBrk="0" fontAlgn="base" hangingPunct="0">
      <a:spcBef>
        <a:spcPct val="30000"/>
      </a:spcBef>
      <a:spcAft>
        <a:spcPct val="0"/>
      </a:spcAft>
      <a:defRPr sz="1200" kern="1200">
        <a:solidFill>
          <a:schemeClr val="tx1"/>
        </a:solidFill>
        <a:latin typeface="+mn-lt"/>
        <a:ea typeface="+mn-ea"/>
        <a:cs typeface="+mn-cs"/>
      </a:defRPr>
    </a:lvl5pPr>
    <a:lvl6pPr marL="2284166" algn="l" defTabSz="913670" rtl="0" eaLnBrk="1" latinLnBrk="0" hangingPunct="1">
      <a:defRPr sz="1200" kern="1200">
        <a:solidFill>
          <a:schemeClr val="tx1"/>
        </a:solidFill>
        <a:latin typeface="+mn-lt"/>
        <a:ea typeface="+mn-ea"/>
        <a:cs typeface="+mn-cs"/>
      </a:defRPr>
    </a:lvl6pPr>
    <a:lvl7pPr marL="2741009" algn="l" defTabSz="913670" rtl="0" eaLnBrk="1" latinLnBrk="0" hangingPunct="1">
      <a:defRPr sz="1200" kern="1200">
        <a:solidFill>
          <a:schemeClr val="tx1"/>
        </a:solidFill>
        <a:latin typeface="+mn-lt"/>
        <a:ea typeface="+mn-ea"/>
        <a:cs typeface="+mn-cs"/>
      </a:defRPr>
    </a:lvl7pPr>
    <a:lvl8pPr marL="3197838" algn="l" defTabSz="913670" rtl="0" eaLnBrk="1" latinLnBrk="0" hangingPunct="1">
      <a:defRPr sz="1200" kern="1200">
        <a:solidFill>
          <a:schemeClr val="tx1"/>
        </a:solidFill>
        <a:latin typeface="+mn-lt"/>
        <a:ea typeface="+mn-ea"/>
        <a:cs typeface="+mn-cs"/>
      </a:defRPr>
    </a:lvl8pPr>
    <a:lvl9pPr marL="3654669" algn="l" defTabSz="9136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1122363"/>
            <a:ext cx="5389563" cy="30321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94B2D0-6B4C-48CF-97F2-D65075F67B53}" type="slidenum">
              <a:rPr lang="en-US" altLang="en-US" smtClean="0"/>
              <a:pPr>
                <a:defRPr/>
              </a:pPr>
              <a:t>0</a:t>
            </a:fld>
            <a:endParaRPr lang="en-US" altLang="en-US" dirty="0"/>
          </a:p>
        </p:txBody>
      </p:sp>
    </p:spTree>
    <p:extLst>
      <p:ext uri="{BB962C8B-B14F-4D97-AF65-F5344CB8AC3E}">
        <p14:creationId xmlns:p14="http://schemas.microsoft.com/office/powerpoint/2010/main" val="320391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15</a:t>
            </a:fld>
            <a:endParaRPr lang="en-US" dirty="0"/>
          </a:p>
        </p:txBody>
      </p:sp>
    </p:spTree>
    <p:extLst>
      <p:ext uri="{BB962C8B-B14F-4D97-AF65-F5344CB8AC3E}">
        <p14:creationId xmlns:p14="http://schemas.microsoft.com/office/powerpoint/2010/main" val="3584886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16</a:t>
            </a:fld>
            <a:endParaRPr lang="en-US" dirty="0"/>
          </a:p>
        </p:txBody>
      </p:sp>
    </p:spTree>
    <p:extLst>
      <p:ext uri="{BB962C8B-B14F-4D97-AF65-F5344CB8AC3E}">
        <p14:creationId xmlns:p14="http://schemas.microsoft.com/office/powerpoint/2010/main" val="2013209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17</a:t>
            </a:fld>
            <a:endParaRPr lang="en-US" dirty="0"/>
          </a:p>
        </p:txBody>
      </p:sp>
    </p:spTree>
    <p:extLst>
      <p:ext uri="{BB962C8B-B14F-4D97-AF65-F5344CB8AC3E}">
        <p14:creationId xmlns:p14="http://schemas.microsoft.com/office/powerpoint/2010/main" val="581178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18</a:t>
            </a:fld>
            <a:endParaRPr lang="en-US" dirty="0"/>
          </a:p>
        </p:txBody>
      </p:sp>
    </p:spTree>
    <p:extLst>
      <p:ext uri="{BB962C8B-B14F-4D97-AF65-F5344CB8AC3E}">
        <p14:creationId xmlns:p14="http://schemas.microsoft.com/office/powerpoint/2010/main" val="2420814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Direct - Controllable</a:t>
            </a:r>
          </a:p>
          <a:p>
            <a:r>
              <a:rPr lang="en-US" dirty="0"/>
              <a:t>Consumed – very important, directly attributable</a:t>
            </a:r>
          </a:p>
          <a:p>
            <a:r>
              <a:rPr lang="en-US" dirty="0"/>
              <a:t>Indirect &gt; Allocations / Overhead / Assigned</a:t>
            </a:r>
          </a:p>
          <a:p>
            <a:endParaRPr lang="en-US" dirty="0"/>
          </a:p>
          <a:p>
            <a:r>
              <a:rPr lang="en-US" dirty="0"/>
              <a:t>Carl, focus on controllability</a:t>
            </a:r>
          </a:p>
          <a:p>
            <a:r>
              <a:rPr lang="en-US" dirty="0"/>
              <a:t>Also use fixed / variable</a:t>
            </a:r>
          </a:p>
        </p:txBody>
      </p:sp>
      <p:sp>
        <p:nvSpPr>
          <p:cNvPr id="4" name="Slide Number Placeholder 3"/>
          <p:cNvSpPr>
            <a:spLocks noGrp="1"/>
          </p:cNvSpPr>
          <p:nvPr>
            <p:ph type="sldNum" sz="quarter" idx="5"/>
          </p:nvPr>
        </p:nvSpPr>
        <p:spPr/>
        <p:txBody>
          <a:bodyPr/>
          <a:lstStyle/>
          <a:p>
            <a:pPr>
              <a:defRPr/>
            </a:pPr>
            <a:fld id="{FF94B2D0-6B4C-48CF-97F2-D65075F67B53}" type="slidenum">
              <a:rPr lang="en-US" altLang="en-US" smtClean="0"/>
              <a:pPr>
                <a:defRPr/>
              </a:pPr>
              <a:t>19</a:t>
            </a:fld>
            <a:endParaRPr lang="en-US" altLang="en-US" dirty="0"/>
          </a:p>
        </p:txBody>
      </p:sp>
    </p:spTree>
    <p:extLst>
      <p:ext uri="{BB962C8B-B14F-4D97-AF65-F5344CB8AC3E}">
        <p14:creationId xmlns:p14="http://schemas.microsoft.com/office/powerpoint/2010/main" val="1233338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of changes included:</a:t>
            </a:r>
          </a:p>
          <a:p>
            <a:pPr marL="171450" indent="-171450">
              <a:buFontTx/>
              <a:buChar char="-"/>
            </a:pPr>
            <a:r>
              <a:rPr lang="en-US" dirty="0"/>
              <a:t>“MACD”</a:t>
            </a:r>
          </a:p>
          <a:p>
            <a:pPr marL="628285" lvl="1" indent="-171450">
              <a:buFontTx/>
              <a:buChar char="-"/>
            </a:pPr>
            <a:r>
              <a:rPr lang="en-US" b="1" dirty="0"/>
              <a:t>Moved</a:t>
            </a:r>
            <a:r>
              <a:rPr lang="en-US" dirty="0"/>
              <a:t> some entries to different locations (such as Database &amp; Middleware</a:t>
            </a:r>
            <a:r>
              <a:rPr lang="en-US" baseline="0" dirty="0"/>
              <a:t> in the Towers)</a:t>
            </a:r>
          </a:p>
          <a:p>
            <a:pPr marL="628285" lvl="1" indent="-171450">
              <a:buFontTx/>
              <a:buChar char="-"/>
            </a:pPr>
            <a:r>
              <a:rPr lang="en-US" b="1" baseline="0" dirty="0"/>
              <a:t>Added</a:t>
            </a:r>
            <a:r>
              <a:rPr lang="en-US" baseline="0" dirty="0"/>
              <a:t> new categories – including Internal Services in Cost Pools, Strategy &amp; Planning along with Security &amp; Compliance in the Delivery services.</a:t>
            </a:r>
          </a:p>
          <a:p>
            <a:pPr marL="628285" lvl="1" indent="-171450">
              <a:buFontTx/>
              <a:buChar char="-"/>
            </a:pPr>
            <a:r>
              <a:rPr lang="en-US" b="1" baseline="0" dirty="0"/>
              <a:t>Changed</a:t>
            </a:r>
            <a:r>
              <a:rPr lang="en-US" baseline="0" dirty="0"/>
              <a:t> the name and meaning of several (such as Online &amp; Offline Storage in the Towers, Virtual Compute and Containers in the Infrastructure services.</a:t>
            </a:r>
          </a:p>
          <a:p>
            <a:pPr marL="628285" lvl="1" indent="-171450">
              <a:buFontTx/>
              <a:buChar char="-"/>
            </a:pPr>
            <a:r>
              <a:rPr lang="en-US" b="1" baseline="0" dirty="0"/>
              <a:t>Deleted</a:t>
            </a:r>
            <a:r>
              <a:rPr lang="en-US" b="0" baseline="0" dirty="0"/>
              <a:t> some entries to consolidate and simplify the structure (for example, in the Platform services which was collapsed to two categories – Data and Applications; in the Towers, removed Public Cloud and added as a level 3 categorization)</a:t>
            </a:r>
          </a:p>
          <a:p>
            <a:pPr marL="171450" lvl="0" indent="-171450">
              <a:buFontTx/>
              <a:buChar char="-"/>
            </a:pPr>
            <a:r>
              <a:rPr lang="en-US" b="0" baseline="0" dirty="0"/>
              <a:t>Additional input was provided in the overall definition of the various taxonomy entries as well as grammatical and other input to improve the overall readability of the taxonomy.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F94B2D0-6B4C-48CF-97F2-D65075F67B5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1677596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375" y="625475"/>
            <a:ext cx="6648450" cy="3740150"/>
          </a:xfrm>
        </p:spPr>
      </p:sp>
      <p:sp>
        <p:nvSpPr>
          <p:cNvPr id="3" name="Notes Placeholder 2"/>
          <p:cNvSpPr>
            <a:spLocks noGrp="1"/>
          </p:cNvSpPr>
          <p:nvPr>
            <p:ph type="body" idx="1"/>
          </p:nvPr>
        </p:nvSpPr>
        <p:spPr/>
        <p:txBody>
          <a:bodyPr/>
          <a:lstStyle/>
          <a:p>
            <a:pPr marL="0" indent="0">
              <a:buNone/>
            </a:pPr>
            <a:r>
              <a:rPr lang="en-US" b="1" dirty="0"/>
              <a:t>Lecture: </a:t>
            </a:r>
          </a:p>
          <a:p>
            <a:r>
              <a:rPr lang="en-US" dirty="0"/>
              <a:t>Many taxonomies, such as those in biology (think Tree of Life), are hierarchical, illustrating the relationship between the different ranks, branches, or layers of a schema. </a:t>
            </a:r>
          </a:p>
          <a:p>
            <a:r>
              <a:rPr lang="en-US" dirty="0"/>
              <a:t>Similarly, the TBM taxonomy </a:t>
            </a:r>
            <a:r>
              <a:rPr lang="en-US" b="1" dirty="0"/>
              <a:t>classifies and organizes </a:t>
            </a:r>
            <a:r>
              <a:rPr lang="en-US" dirty="0"/>
              <a:t>IT costs, units, and other metrics from disparate sources, assets, and services in a hierarchical manner and provides a common set of terms to describe them. </a:t>
            </a:r>
          </a:p>
          <a:p>
            <a:r>
              <a:rPr lang="en-US" dirty="0"/>
              <a:t>The TBM taxonomy is not just semantics. It gives everyone the ability to compare technologies, towers, and services to peers and third-party options (e.g., the public cloud). </a:t>
            </a:r>
          </a:p>
          <a:p>
            <a:r>
              <a:rPr lang="en-US" dirty="0"/>
              <a:t>There are for layers to the TBM Taxonomy.</a:t>
            </a:r>
            <a:r>
              <a:rPr lang="en-US" baseline="0" dirty="0"/>
              <a:t> </a:t>
            </a:r>
            <a:r>
              <a:rPr lang="en-US" dirty="0"/>
              <a:t>They</a:t>
            </a:r>
            <a:r>
              <a:rPr lang="en-US" baseline="0" dirty="0"/>
              <a:t> are:</a:t>
            </a:r>
            <a:endParaRPr lang="en-US" dirty="0"/>
          </a:p>
          <a:p>
            <a:pPr lvl="1"/>
            <a:r>
              <a:rPr lang="en-US" b="1" dirty="0"/>
              <a:t>(Click)</a:t>
            </a:r>
            <a:r>
              <a:rPr lang="en-US" b="1" baseline="0" dirty="0"/>
              <a:t> </a:t>
            </a:r>
            <a:r>
              <a:rPr lang="en-US" b="1" dirty="0"/>
              <a:t>Cost Pools: </a:t>
            </a:r>
            <a:r>
              <a:rPr lang="en-US" dirty="0"/>
              <a:t>Cost pools are low-level categories that are often aligned easily to general ledger accounts. For example, you probably have GL accounts for labor, like salaries and benefits, and for external labor, like professional fees. Cost pools make it easier to allocate or apportion costs easier to IT towers, than trying to go directly from GL accounts.</a:t>
            </a:r>
          </a:p>
          <a:p>
            <a:pPr lvl="1"/>
            <a:endParaRPr lang="en-US" b="1" dirty="0"/>
          </a:p>
          <a:p>
            <a:pPr lvl="1"/>
            <a:r>
              <a:rPr lang="en-US" b="1" dirty="0"/>
              <a:t>(Click)</a:t>
            </a:r>
            <a:r>
              <a:rPr lang="en-US" b="1" baseline="0" dirty="0"/>
              <a:t> </a:t>
            </a:r>
            <a:r>
              <a:rPr lang="en-US" b="1" dirty="0"/>
              <a:t>IT Towers: </a:t>
            </a:r>
            <a:r>
              <a:rPr lang="en-US" dirty="0"/>
              <a:t>IT Towers and sub-towers are the basic building blocks of services and applications. They are sometimes called domains or functions. Many IT shops have dedicated departments or cost centers for towers that are then delivered as shared resources for application and service owners. </a:t>
            </a:r>
          </a:p>
          <a:p>
            <a:pPr marL="419208" lvl="1" indent="-179191" defTabSz="946916">
              <a:defRPr/>
            </a:pPr>
            <a:endParaRPr lang="en-US" b="1" dirty="0"/>
          </a:p>
          <a:p>
            <a:pPr marL="419208" lvl="1" indent="-179191" defTabSz="946916">
              <a:defRPr/>
            </a:pPr>
            <a:r>
              <a:rPr lang="en-US" b="1" dirty="0"/>
              <a:t>(Click)</a:t>
            </a:r>
            <a:r>
              <a:rPr lang="en-US" b="1" baseline="0" dirty="0"/>
              <a:t> </a:t>
            </a:r>
            <a:r>
              <a:rPr lang="en-US" b="1" dirty="0"/>
              <a:t>Apps and Services: </a:t>
            </a:r>
            <a:r>
              <a:rPr lang="en-US" dirty="0"/>
              <a:t>Services are what IT delivers to end consumers and business partners. In more mature, service-oriented organizations, services are well defined, advertised in a service catalog, priced or costed, and measured for consumption, among other practices. Service definitions should convey business value to business leaders, users or other stakeholders.</a:t>
            </a:r>
          </a:p>
          <a:p>
            <a:pPr marL="419208" lvl="1" indent="-179191" defTabSz="946916">
              <a:defRPr/>
            </a:pPr>
            <a:endParaRPr lang="en-US" b="1" dirty="0"/>
          </a:p>
          <a:p>
            <a:pPr marL="419208" lvl="1" indent="-179191" defTabSz="946916">
              <a:defRPr/>
            </a:pPr>
            <a:r>
              <a:rPr lang="en-US" b="1" dirty="0"/>
              <a:t>(Click)</a:t>
            </a:r>
            <a:r>
              <a:rPr lang="en-US" b="1" baseline="0" dirty="0"/>
              <a:t> </a:t>
            </a:r>
            <a:r>
              <a:rPr lang="en-US" b="1" dirty="0"/>
              <a:t>BUs or Business Capabilities: </a:t>
            </a:r>
            <a:r>
              <a:rPr lang="en-US" dirty="0"/>
              <a:t>These are the consumers, effectively, of your services. Most of the time, business units such as lines of business or major departments are used, but business capabilities, such as order to cash, supply chain management, field enablement, etc. may be used.</a:t>
            </a:r>
          </a:p>
        </p:txBody>
      </p:sp>
      <p:sp>
        <p:nvSpPr>
          <p:cNvPr id="7" name="Footer Placeholder 6"/>
          <p:cNvSpPr>
            <a:spLocks noGrp="1"/>
          </p:cNvSpPr>
          <p:nvPr>
            <p:ph type="ftr" sz="quarter" idx="10"/>
          </p:nvPr>
        </p:nvSpPr>
        <p:spPr/>
        <p:txBody>
          <a:bodyPr/>
          <a:lstStyle/>
          <a:p>
            <a:r>
              <a:rPr lang="en-US" dirty="0"/>
              <a:t>© 2017 Technology Business Management Council, Ltd. All Rights Reserved.</a:t>
            </a:r>
          </a:p>
        </p:txBody>
      </p:sp>
      <p:sp>
        <p:nvSpPr>
          <p:cNvPr id="8" name="Slide Number Placeholder 7"/>
          <p:cNvSpPr>
            <a:spLocks noGrp="1"/>
          </p:cNvSpPr>
          <p:nvPr>
            <p:ph type="sldNum" sz="quarter" idx="11"/>
          </p:nvPr>
        </p:nvSpPr>
        <p:spPr/>
        <p:txBody>
          <a:bodyPr/>
          <a:lstStyle/>
          <a:p>
            <a:fld id="{120394FA-DB15-4F1F-B2B6-465A9D23EE6C}" type="slidenum">
              <a:rPr lang="en-US" smtClean="0"/>
              <a:pPr/>
              <a:t>22</a:t>
            </a:fld>
            <a:endParaRPr lang="en-US" dirty="0"/>
          </a:p>
        </p:txBody>
      </p:sp>
      <p:sp>
        <p:nvSpPr>
          <p:cNvPr id="9" name="Header Placeholder 8"/>
          <p:cNvSpPr>
            <a:spLocks noGrp="1"/>
          </p:cNvSpPr>
          <p:nvPr>
            <p:ph type="hdr" sz="quarter" idx="12"/>
          </p:nvPr>
        </p:nvSpPr>
        <p:spPr/>
        <p:txBody>
          <a:bodyPr/>
          <a:lstStyle/>
          <a:p>
            <a:pPr>
              <a:defRPr/>
            </a:pPr>
            <a:r>
              <a:rPr lang="en-US" dirty="0"/>
              <a:t>TBM Council Course Template</a:t>
            </a:r>
          </a:p>
        </p:txBody>
      </p:sp>
    </p:spTree>
    <p:extLst>
      <p:ext uri="{BB962C8B-B14F-4D97-AF65-F5344CB8AC3E}">
        <p14:creationId xmlns:p14="http://schemas.microsoft.com/office/powerpoint/2010/main" val="572843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23</a:t>
            </a:fld>
            <a:endParaRPr lang="en-US" dirty="0"/>
          </a:p>
        </p:txBody>
      </p:sp>
    </p:spTree>
    <p:extLst>
      <p:ext uri="{BB962C8B-B14F-4D97-AF65-F5344CB8AC3E}">
        <p14:creationId xmlns:p14="http://schemas.microsoft.com/office/powerpoint/2010/main" val="1503265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24</a:t>
            </a:fld>
            <a:endParaRPr lang="en-US" dirty="0"/>
          </a:p>
        </p:txBody>
      </p:sp>
    </p:spTree>
    <p:extLst>
      <p:ext uri="{BB962C8B-B14F-4D97-AF65-F5344CB8AC3E}">
        <p14:creationId xmlns:p14="http://schemas.microsoft.com/office/powerpoint/2010/main" val="254673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25</a:t>
            </a:fld>
            <a:endParaRPr lang="en-US" dirty="0"/>
          </a:p>
        </p:txBody>
      </p:sp>
    </p:spTree>
    <p:extLst>
      <p:ext uri="{BB962C8B-B14F-4D97-AF65-F5344CB8AC3E}">
        <p14:creationId xmlns:p14="http://schemas.microsoft.com/office/powerpoint/2010/main" val="223963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7</a:t>
            </a:fld>
            <a:endParaRPr lang="en-US" dirty="0"/>
          </a:p>
        </p:txBody>
      </p:sp>
    </p:spTree>
    <p:extLst>
      <p:ext uri="{BB962C8B-B14F-4D97-AF65-F5344CB8AC3E}">
        <p14:creationId xmlns:p14="http://schemas.microsoft.com/office/powerpoint/2010/main" val="2832823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26</a:t>
            </a:fld>
            <a:endParaRPr lang="en-US" dirty="0"/>
          </a:p>
        </p:txBody>
      </p:sp>
    </p:spTree>
    <p:extLst>
      <p:ext uri="{BB962C8B-B14F-4D97-AF65-F5344CB8AC3E}">
        <p14:creationId xmlns:p14="http://schemas.microsoft.com/office/powerpoint/2010/main" val="3453317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27</a:t>
            </a:fld>
            <a:endParaRPr lang="en-US" dirty="0"/>
          </a:p>
        </p:txBody>
      </p:sp>
    </p:spTree>
    <p:extLst>
      <p:ext uri="{BB962C8B-B14F-4D97-AF65-F5344CB8AC3E}">
        <p14:creationId xmlns:p14="http://schemas.microsoft.com/office/powerpoint/2010/main" val="34388299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28</a:t>
            </a:fld>
            <a:endParaRPr lang="en-US" dirty="0"/>
          </a:p>
        </p:txBody>
      </p:sp>
    </p:spTree>
    <p:extLst>
      <p:ext uri="{BB962C8B-B14F-4D97-AF65-F5344CB8AC3E}">
        <p14:creationId xmlns:p14="http://schemas.microsoft.com/office/powerpoint/2010/main" val="2705966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29</a:t>
            </a:fld>
            <a:endParaRPr lang="en-US" dirty="0"/>
          </a:p>
        </p:txBody>
      </p:sp>
    </p:spTree>
    <p:extLst>
      <p:ext uri="{BB962C8B-B14F-4D97-AF65-F5344CB8AC3E}">
        <p14:creationId xmlns:p14="http://schemas.microsoft.com/office/powerpoint/2010/main" val="1445893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30</a:t>
            </a:fld>
            <a:endParaRPr lang="en-US" dirty="0"/>
          </a:p>
        </p:txBody>
      </p:sp>
    </p:spTree>
    <p:extLst>
      <p:ext uri="{BB962C8B-B14F-4D97-AF65-F5344CB8AC3E}">
        <p14:creationId xmlns:p14="http://schemas.microsoft.com/office/powerpoint/2010/main" val="3371396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31</a:t>
            </a:fld>
            <a:endParaRPr lang="en-US" dirty="0"/>
          </a:p>
        </p:txBody>
      </p:sp>
    </p:spTree>
    <p:extLst>
      <p:ext uri="{BB962C8B-B14F-4D97-AF65-F5344CB8AC3E}">
        <p14:creationId xmlns:p14="http://schemas.microsoft.com/office/powerpoint/2010/main" val="587992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32</a:t>
            </a:fld>
            <a:endParaRPr lang="en-US" dirty="0"/>
          </a:p>
        </p:txBody>
      </p:sp>
    </p:spTree>
    <p:extLst>
      <p:ext uri="{BB962C8B-B14F-4D97-AF65-F5344CB8AC3E}">
        <p14:creationId xmlns:p14="http://schemas.microsoft.com/office/powerpoint/2010/main" val="1544966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33</a:t>
            </a:fld>
            <a:endParaRPr lang="en-US" dirty="0"/>
          </a:p>
        </p:txBody>
      </p:sp>
    </p:spTree>
    <p:extLst>
      <p:ext uri="{BB962C8B-B14F-4D97-AF65-F5344CB8AC3E}">
        <p14:creationId xmlns:p14="http://schemas.microsoft.com/office/powerpoint/2010/main" val="419912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8</a:t>
            </a:fld>
            <a:endParaRPr lang="en-US" dirty="0"/>
          </a:p>
        </p:txBody>
      </p:sp>
    </p:spTree>
    <p:extLst>
      <p:ext uri="{BB962C8B-B14F-4D97-AF65-F5344CB8AC3E}">
        <p14:creationId xmlns:p14="http://schemas.microsoft.com/office/powerpoint/2010/main" val="233987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9</a:t>
            </a:fld>
            <a:endParaRPr lang="en-US" dirty="0"/>
          </a:p>
        </p:txBody>
      </p:sp>
    </p:spTree>
    <p:extLst>
      <p:ext uri="{BB962C8B-B14F-4D97-AF65-F5344CB8AC3E}">
        <p14:creationId xmlns:p14="http://schemas.microsoft.com/office/powerpoint/2010/main" val="361101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10</a:t>
            </a:fld>
            <a:endParaRPr lang="en-US" dirty="0"/>
          </a:p>
        </p:txBody>
      </p:sp>
    </p:spTree>
    <p:extLst>
      <p:ext uri="{BB962C8B-B14F-4D97-AF65-F5344CB8AC3E}">
        <p14:creationId xmlns:p14="http://schemas.microsoft.com/office/powerpoint/2010/main" val="1137149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11</a:t>
            </a:fld>
            <a:endParaRPr lang="en-US" dirty="0"/>
          </a:p>
        </p:txBody>
      </p:sp>
    </p:spTree>
    <p:extLst>
      <p:ext uri="{BB962C8B-B14F-4D97-AF65-F5344CB8AC3E}">
        <p14:creationId xmlns:p14="http://schemas.microsoft.com/office/powerpoint/2010/main" val="3970929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12</a:t>
            </a:fld>
            <a:endParaRPr lang="en-US" dirty="0"/>
          </a:p>
        </p:txBody>
      </p:sp>
    </p:spTree>
    <p:extLst>
      <p:ext uri="{BB962C8B-B14F-4D97-AF65-F5344CB8AC3E}">
        <p14:creationId xmlns:p14="http://schemas.microsoft.com/office/powerpoint/2010/main" val="242739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13</a:t>
            </a:fld>
            <a:endParaRPr lang="en-US" dirty="0"/>
          </a:p>
        </p:txBody>
      </p:sp>
    </p:spTree>
    <p:extLst>
      <p:ext uri="{BB962C8B-B14F-4D97-AF65-F5344CB8AC3E}">
        <p14:creationId xmlns:p14="http://schemas.microsoft.com/office/powerpoint/2010/main" val="715851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9045" indent="-219045">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5A37BC2-D900-498F-B688-2B906C89CBD5}" type="slidenum">
              <a:rPr lang="en-US" smtClean="0"/>
              <a:t>14</a:t>
            </a:fld>
            <a:endParaRPr lang="en-US" dirty="0"/>
          </a:p>
        </p:txBody>
      </p:sp>
    </p:spTree>
    <p:extLst>
      <p:ext uri="{BB962C8B-B14F-4D97-AF65-F5344CB8AC3E}">
        <p14:creationId xmlns:p14="http://schemas.microsoft.com/office/powerpoint/2010/main" val="1963621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3012560" y="1600201"/>
            <a:ext cx="0" cy="1956466"/>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userDrawn="1">
            <p:ph type="ctrTitle" hasCustomPrompt="1"/>
          </p:nvPr>
        </p:nvSpPr>
        <p:spPr>
          <a:xfrm>
            <a:off x="3319206" y="1717507"/>
            <a:ext cx="5594023" cy="464646"/>
          </a:xfrm>
        </p:spPr>
        <p:txBody>
          <a:bodyPr wrap="square" anchor="b" anchorCtr="0">
            <a:spAutoFit/>
          </a:bodyPr>
          <a:lstStyle>
            <a:lvl1pPr>
              <a:defRPr sz="2775" b="1" baseline="0">
                <a:solidFill>
                  <a:schemeClr val="accent1"/>
                </a:solidFill>
              </a:defRPr>
            </a:lvl1pPr>
          </a:lstStyle>
          <a:p>
            <a:r>
              <a:rPr lang="en-US" dirty="0"/>
              <a:t>&lt;Presentation Title Here&gt;</a:t>
            </a:r>
          </a:p>
        </p:txBody>
      </p:sp>
      <p:sp>
        <p:nvSpPr>
          <p:cNvPr id="19" name="Text Placeholder 18"/>
          <p:cNvSpPr>
            <a:spLocks noGrp="1"/>
          </p:cNvSpPr>
          <p:nvPr userDrawn="1">
            <p:ph type="body" sz="quarter" idx="13" hasCustomPrompt="1"/>
          </p:nvPr>
        </p:nvSpPr>
        <p:spPr>
          <a:xfrm>
            <a:off x="3319201" y="2305052"/>
            <a:ext cx="5594024" cy="406400"/>
          </a:xfrm>
          <a:prstGeom prst="rect">
            <a:avLst/>
          </a:prstGeom>
        </p:spPr>
        <p:txBody>
          <a:bodyPr/>
          <a:lstStyle>
            <a:lvl1pPr marL="0" indent="0">
              <a:buNone/>
              <a:defRPr b="1">
                <a:solidFill>
                  <a:schemeClr val="tx2"/>
                </a:solidFill>
              </a:defRPr>
            </a:lvl1pPr>
            <a:lvl2pPr marL="288815" indent="0">
              <a:buNone/>
              <a:defRPr>
                <a:solidFill>
                  <a:schemeClr val="tx1"/>
                </a:solidFill>
              </a:defRPr>
            </a:lvl2pPr>
            <a:lvl3pPr marL="569693" indent="0">
              <a:buNone/>
              <a:defRPr>
                <a:solidFill>
                  <a:schemeClr val="tx1"/>
                </a:solidFill>
              </a:defRPr>
            </a:lvl3pPr>
            <a:lvl4pPr marL="855333" indent="0">
              <a:buNone/>
              <a:defRPr>
                <a:solidFill>
                  <a:schemeClr val="tx1"/>
                </a:solidFill>
              </a:defRPr>
            </a:lvl4pPr>
            <a:lvl5pPr marL="1140972" indent="0">
              <a:buNone/>
              <a:defRPr>
                <a:solidFill>
                  <a:schemeClr val="tx1"/>
                </a:solidFill>
              </a:defRPr>
            </a:lvl5pPr>
          </a:lstStyle>
          <a:p>
            <a:pPr lvl="0"/>
            <a:r>
              <a:rPr lang="en-US" dirty="0"/>
              <a:t>&lt;Presenter Name Here&gt;</a:t>
            </a:r>
          </a:p>
        </p:txBody>
      </p:sp>
      <p:sp>
        <p:nvSpPr>
          <p:cNvPr id="21" name="Text Placeholder 20"/>
          <p:cNvSpPr>
            <a:spLocks noGrp="1"/>
          </p:cNvSpPr>
          <p:nvPr userDrawn="1">
            <p:ph type="body" sz="quarter" idx="14" hasCustomPrompt="1"/>
          </p:nvPr>
        </p:nvSpPr>
        <p:spPr>
          <a:xfrm>
            <a:off x="3318444" y="2711452"/>
            <a:ext cx="5595371" cy="374650"/>
          </a:xfrm>
          <a:prstGeom prst="rect">
            <a:avLst/>
          </a:prstGeom>
        </p:spPr>
        <p:txBody>
          <a:bodyPr>
            <a:normAutofit/>
          </a:bodyPr>
          <a:lstStyle>
            <a:lvl1pPr marL="0" indent="0">
              <a:buNone/>
              <a:defRPr sz="1350" b="0">
                <a:solidFill>
                  <a:schemeClr val="tx2"/>
                </a:solidFill>
              </a:defRPr>
            </a:lvl1pPr>
            <a:lvl2pPr marL="288815" indent="0">
              <a:buNone/>
              <a:defRPr b="0">
                <a:solidFill>
                  <a:schemeClr val="bg1"/>
                </a:solidFill>
              </a:defRPr>
            </a:lvl2pPr>
            <a:lvl3pPr marL="569693" indent="0">
              <a:buNone/>
              <a:defRPr b="0">
                <a:solidFill>
                  <a:schemeClr val="bg1"/>
                </a:solidFill>
              </a:defRPr>
            </a:lvl3pPr>
            <a:lvl4pPr marL="855333" indent="0">
              <a:buNone/>
              <a:defRPr b="0">
                <a:solidFill>
                  <a:schemeClr val="bg1"/>
                </a:solidFill>
              </a:defRPr>
            </a:lvl4pPr>
            <a:lvl5pPr marL="1140972" indent="0">
              <a:buNone/>
              <a:defRPr b="0">
                <a:solidFill>
                  <a:schemeClr val="bg1"/>
                </a:solidFill>
              </a:defRPr>
            </a:lvl5pPr>
          </a:lstStyle>
          <a:p>
            <a:pPr lvl="0"/>
            <a:r>
              <a:rPr lang="en-US" dirty="0"/>
              <a:t>&lt;Presenter Title Here&gt;</a:t>
            </a:r>
          </a:p>
        </p:txBody>
      </p:sp>
      <p:sp>
        <p:nvSpPr>
          <p:cNvPr id="23" name="Text Placeholder 22"/>
          <p:cNvSpPr>
            <a:spLocks noGrp="1"/>
          </p:cNvSpPr>
          <p:nvPr userDrawn="1">
            <p:ph type="body" sz="quarter" idx="15" hasCustomPrompt="1"/>
          </p:nvPr>
        </p:nvSpPr>
        <p:spPr>
          <a:xfrm>
            <a:off x="3318444" y="3190841"/>
            <a:ext cx="5595371" cy="311191"/>
          </a:xfrm>
          <a:prstGeom prst="rect">
            <a:avLst/>
          </a:prstGeom>
        </p:spPr>
        <p:txBody>
          <a:bodyPr>
            <a:noAutofit/>
          </a:bodyPr>
          <a:lstStyle>
            <a:lvl1pPr marL="0" indent="0">
              <a:buNone/>
              <a:defRPr sz="1050" b="0" baseline="0">
                <a:solidFill>
                  <a:schemeClr val="tx2"/>
                </a:solidFill>
              </a:defRPr>
            </a:lvl1pPr>
            <a:lvl2pPr marL="288815" indent="0">
              <a:buNone/>
              <a:defRPr sz="1425" b="0">
                <a:solidFill>
                  <a:schemeClr val="bg1"/>
                </a:solidFill>
              </a:defRPr>
            </a:lvl2pPr>
            <a:lvl3pPr marL="569693" indent="0">
              <a:buNone/>
              <a:defRPr sz="1200" b="0">
                <a:solidFill>
                  <a:schemeClr val="bg1"/>
                </a:solidFill>
              </a:defRPr>
            </a:lvl3pPr>
            <a:lvl4pPr marL="855333" indent="0">
              <a:buNone/>
              <a:defRPr sz="1125" b="0">
                <a:solidFill>
                  <a:schemeClr val="bg1"/>
                </a:solidFill>
              </a:defRPr>
            </a:lvl4pPr>
            <a:lvl5pPr marL="1140972" indent="0">
              <a:buNone/>
              <a:defRPr sz="1125" b="0">
                <a:solidFill>
                  <a:schemeClr val="bg1"/>
                </a:solidFill>
              </a:defRPr>
            </a:lvl5pPr>
          </a:lstStyle>
          <a:p>
            <a:pPr lvl="0"/>
            <a:r>
              <a:rPr lang="en-US" dirty="0"/>
              <a:t>&lt;Presentation Date Here&gt;</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506"/>
            <a:ext cx="9144000" cy="1038225"/>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105275"/>
            <a:ext cx="9144000" cy="1038225"/>
          </a:xfrm>
          <a:prstGeom prst="rect">
            <a:avLst/>
          </a:prstGeom>
        </p:spPr>
      </p:pic>
      <p:grpSp>
        <p:nvGrpSpPr>
          <p:cNvPr id="13" name="Group 12"/>
          <p:cNvGrpSpPr>
            <a:grpSpLocks noChangeAspect="1"/>
          </p:cNvGrpSpPr>
          <p:nvPr userDrawn="1"/>
        </p:nvGrpSpPr>
        <p:grpSpPr>
          <a:xfrm>
            <a:off x="404645" y="2144053"/>
            <a:ext cx="2301270" cy="903174"/>
            <a:chOff x="2970213" y="1633538"/>
            <a:chExt cx="3203575" cy="1257300"/>
          </a:xfrm>
        </p:grpSpPr>
        <p:sp>
          <p:nvSpPr>
            <p:cNvPr id="14" name="Freeform 8"/>
            <p:cNvSpPr>
              <a:spLocks noChangeAspect="1" noEditPoints="1"/>
            </p:cNvSpPr>
            <p:nvPr/>
          </p:nvSpPr>
          <p:spPr bwMode="auto">
            <a:xfrm>
              <a:off x="2970213" y="2641600"/>
              <a:ext cx="3203575" cy="249238"/>
            </a:xfrm>
            <a:custGeom>
              <a:avLst/>
              <a:gdLst>
                <a:gd name="T0" fmla="*/ 1991 w 33994"/>
                <a:gd name="T1" fmla="*/ 64 h 2645"/>
                <a:gd name="T2" fmla="*/ 1272 w 33994"/>
                <a:gd name="T3" fmla="*/ 555 h 2645"/>
                <a:gd name="T4" fmla="*/ 718 w 33994"/>
                <a:gd name="T5" fmla="*/ 2581 h 2645"/>
                <a:gd name="T6" fmla="*/ 0 w 33994"/>
                <a:gd name="T7" fmla="*/ 555 h 2645"/>
                <a:gd name="T8" fmla="*/ 5171 w 33994"/>
                <a:gd name="T9" fmla="*/ 1881 h 2645"/>
                <a:gd name="T10" fmla="*/ 3194 w 33994"/>
                <a:gd name="T11" fmla="*/ 2581 h 2645"/>
                <a:gd name="T12" fmla="*/ 4133 w 33994"/>
                <a:gd name="T13" fmla="*/ 64 h 2645"/>
                <a:gd name="T14" fmla="*/ 4620 w 33994"/>
                <a:gd name="T15" fmla="*/ 1258 h 2645"/>
                <a:gd name="T16" fmla="*/ 5171 w 33994"/>
                <a:gd name="T17" fmla="*/ 1881 h 2645"/>
                <a:gd name="T18" fmla="*/ 4150 w 33994"/>
                <a:gd name="T19" fmla="*/ 1070 h 2645"/>
                <a:gd name="T20" fmla="*/ 4125 w 33994"/>
                <a:gd name="T21" fmla="*/ 533 h 2645"/>
                <a:gd name="T22" fmla="*/ 3749 w 33994"/>
                <a:gd name="T23" fmla="*/ 1070 h 2645"/>
                <a:gd name="T24" fmla="*/ 4168 w 33994"/>
                <a:gd name="T25" fmla="*/ 1539 h 2645"/>
                <a:gd name="T26" fmla="*/ 3749 w 33994"/>
                <a:gd name="T27" fmla="*/ 2112 h 2645"/>
                <a:gd name="T28" fmla="*/ 4616 w 33994"/>
                <a:gd name="T29" fmla="*/ 1816 h 2645"/>
                <a:gd name="T30" fmla="*/ 7697 w 33994"/>
                <a:gd name="T31" fmla="*/ 1706 h 2645"/>
                <a:gd name="T32" fmla="*/ 6278 w 33994"/>
                <a:gd name="T33" fmla="*/ 64 h 2645"/>
                <a:gd name="T34" fmla="*/ 6833 w 33994"/>
                <a:gd name="T35" fmla="*/ 2581 h 2645"/>
                <a:gd name="T36" fmla="*/ 6840 w 33994"/>
                <a:gd name="T37" fmla="*/ 651 h 2645"/>
                <a:gd name="T38" fmla="*/ 7899 w 33994"/>
                <a:gd name="T39" fmla="*/ 2581 h 2645"/>
                <a:gd name="T40" fmla="*/ 8568 w 33994"/>
                <a:gd name="T41" fmla="*/ 651 h 2645"/>
                <a:gd name="T42" fmla="*/ 9122 w 33994"/>
                <a:gd name="T43" fmla="*/ 2581 h 2645"/>
                <a:gd name="T44" fmla="*/ 8287 w 33994"/>
                <a:gd name="T45" fmla="*/ 64 h 2645"/>
                <a:gd name="T46" fmla="*/ 13062 w 33994"/>
                <a:gd name="T47" fmla="*/ 2410 h 2645"/>
                <a:gd name="T48" fmla="*/ 13062 w 33994"/>
                <a:gd name="T49" fmla="*/ 235 h 2645"/>
                <a:gd name="T50" fmla="*/ 13933 w 33994"/>
                <a:gd name="T51" fmla="*/ 398 h 2645"/>
                <a:gd name="T52" fmla="*/ 11750 w 33994"/>
                <a:gd name="T53" fmla="*/ 1322 h 2645"/>
                <a:gd name="T54" fmla="*/ 13993 w 33994"/>
                <a:gd name="T55" fmla="*/ 2183 h 2645"/>
                <a:gd name="T56" fmla="*/ 13062 w 33994"/>
                <a:gd name="T57" fmla="*/ 2410 h 2645"/>
                <a:gd name="T58" fmla="*/ 16558 w 33994"/>
                <a:gd name="T59" fmla="*/ 2645 h 2645"/>
                <a:gd name="T60" fmla="*/ 16558 w 33994"/>
                <a:gd name="T61" fmla="*/ 0 h 2645"/>
                <a:gd name="T62" fmla="*/ 17593 w 33994"/>
                <a:gd name="T63" fmla="*/ 1322 h 2645"/>
                <a:gd name="T64" fmla="*/ 15524 w 33994"/>
                <a:gd name="T65" fmla="*/ 1322 h 2645"/>
                <a:gd name="T66" fmla="*/ 17593 w 33994"/>
                <a:gd name="T67" fmla="*/ 1322 h 2645"/>
                <a:gd name="T68" fmla="*/ 20253 w 33994"/>
                <a:gd name="T69" fmla="*/ 2410 h 2645"/>
                <a:gd name="T70" fmla="*/ 19589 w 33994"/>
                <a:gd name="T71" fmla="*/ 64 h 2645"/>
                <a:gd name="T72" fmla="*/ 19333 w 33994"/>
                <a:gd name="T73" fmla="*/ 1642 h 2645"/>
                <a:gd name="T74" fmla="*/ 21174 w 33994"/>
                <a:gd name="T75" fmla="*/ 1642 h 2645"/>
                <a:gd name="T76" fmla="*/ 20918 w 33994"/>
                <a:gd name="T77" fmla="*/ 64 h 2645"/>
                <a:gd name="T78" fmla="*/ 24777 w 33994"/>
                <a:gd name="T79" fmla="*/ 2197 h 2645"/>
                <a:gd name="T80" fmla="*/ 23270 w 33994"/>
                <a:gd name="T81" fmla="*/ 64 h 2645"/>
                <a:gd name="T82" fmla="*/ 22950 w 33994"/>
                <a:gd name="T83" fmla="*/ 2581 h 2645"/>
                <a:gd name="T84" fmla="*/ 23206 w 33994"/>
                <a:gd name="T85" fmla="*/ 427 h 2645"/>
                <a:gd name="T86" fmla="*/ 24713 w 33994"/>
                <a:gd name="T87" fmla="*/ 2581 h 2645"/>
                <a:gd name="T88" fmla="*/ 25033 w 33994"/>
                <a:gd name="T89" fmla="*/ 64 h 2645"/>
                <a:gd name="T90" fmla="*/ 24777 w 33994"/>
                <a:gd name="T91" fmla="*/ 2197 h 2645"/>
                <a:gd name="T92" fmla="*/ 26958 w 33994"/>
                <a:gd name="T93" fmla="*/ 1322 h 2645"/>
                <a:gd name="T94" fmla="*/ 28639 w 33994"/>
                <a:gd name="T95" fmla="*/ 565 h 2645"/>
                <a:gd name="T96" fmla="*/ 27992 w 33994"/>
                <a:gd name="T97" fmla="*/ 0 h 2645"/>
                <a:gd name="T98" fmla="*/ 27992 w 33994"/>
                <a:gd name="T99" fmla="*/ 2645 h 2645"/>
                <a:gd name="T100" fmla="*/ 28714 w 33994"/>
                <a:gd name="T101" fmla="*/ 2033 h 2645"/>
                <a:gd name="T102" fmla="*/ 30490 w 33994"/>
                <a:gd name="T103" fmla="*/ 2581 h 2645"/>
                <a:gd name="T104" fmla="*/ 30746 w 33994"/>
                <a:gd name="T105" fmla="*/ 64 h 2645"/>
                <a:gd name="T106" fmla="*/ 30490 w 33994"/>
                <a:gd name="T107" fmla="*/ 2581 h 2645"/>
                <a:gd name="T108" fmla="*/ 32820 w 33994"/>
                <a:gd name="T109" fmla="*/ 64 h 2645"/>
                <a:gd name="T110" fmla="*/ 32565 w 33994"/>
                <a:gd name="T111" fmla="*/ 2581 h 2645"/>
                <a:gd name="T112" fmla="*/ 33994 w 33994"/>
                <a:gd name="T113" fmla="*/ 2346 h 2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994" h="2645">
                  <a:moveTo>
                    <a:pt x="0" y="64"/>
                  </a:moveTo>
                  <a:cubicBezTo>
                    <a:pt x="1991" y="64"/>
                    <a:pt x="1991" y="64"/>
                    <a:pt x="1991" y="64"/>
                  </a:cubicBezTo>
                  <a:cubicBezTo>
                    <a:pt x="1991" y="555"/>
                    <a:pt x="1991" y="555"/>
                    <a:pt x="1991" y="555"/>
                  </a:cubicBezTo>
                  <a:cubicBezTo>
                    <a:pt x="1272" y="555"/>
                    <a:pt x="1272" y="555"/>
                    <a:pt x="1272" y="555"/>
                  </a:cubicBezTo>
                  <a:cubicBezTo>
                    <a:pt x="1272" y="2581"/>
                    <a:pt x="1272" y="2581"/>
                    <a:pt x="1272" y="2581"/>
                  </a:cubicBezTo>
                  <a:cubicBezTo>
                    <a:pt x="718" y="2581"/>
                    <a:pt x="718" y="2581"/>
                    <a:pt x="718" y="2581"/>
                  </a:cubicBezTo>
                  <a:cubicBezTo>
                    <a:pt x="718" y="555"/>
                    <a:pt x="718" y="555"/>
                    <a:pt x="718" y="555"/>
                  </a:cubicBezTo>
                  <a:cubicBezTo>
                    <a:pt x="0" y="555"/>
                    <a:pt x="0" y="555"/>
                    <a:pt x="0" y="555"/>
                  </a:cubicBezTo>
                  <a:lnTo>
                    <a:pt x="0" y="64"/>
                  </a:lnTo>
                  <a:close/>
                  <a:moveTo>
                    <a:pt x="5171" y="1881"/>
                  </a:moveTo>
                  <a:cubicBezTo>
                    <a:pt x="5171" y="2407"/>
                    <a:pt x="4673" y="2581"/>
                    <a:pt x="4225" y="2581"/>
                  </a:cubicBezTo>
                  <a:cubicBezTo>
                    <a:pt x="3194" y="2581"/>
                    <a:pt x="3194" y="2581"/>
                    <a:pt x="3194" y="2581"/>
                  </a:cubicBezTo>
                  <a:cubicBezTo>
                    <a:pt x="3194" y="64"/>
                    <a:pt x="3194" y="64"/>
                    <a:pt x="3194" y="64"/>
                  </a:cubicBezTo>
                  <a:cubicBezTo>
                    <a:pt x="4133" y="64"/>
                    <a:pt x="4133" y="64"/>
                    <a:pt x="4133" y="64"/>
                  </a:cubicBezTo>
                  <a:cubicBezTo>
                    <a:pt x="4573" y="64"/>
                    <a:pt x="5053" y="156"/>
                    <a:pt x="5053" y="704"/>
                  </a:cubicBezTo>
                  <a:cubicBezTo>
                    <a:pt x="5053" y="985"/>
                    <a:pt x="4879" y="1177"/>
                    <a:pt x="4620" y="1258"/>
                  </a:cubicBezTo>
                  <a:cubicBezTo>
                    <a:pt x="4620" y="1265"/>
                    <a:pt x="4620" y="1265"/>
                    <a:pt x="4620" y="1265"/>
                  </a:cubicBezTo>
                  <a:cubicBezTo>
                    <a:pt x="4950" y="1308"/>
                    <a:pt x="5171" y="1553"/>
                    <a:pt x="5171" y="1881"/>
                  </a:cubicBezTo>
                  <a:close/>
                  <a:moveTo>
                    <a:pt x="3749" y="1070"/>
                  </a:moveTo>
                  <a:cubicBezTo>
                    <a:pt x="4150" y="1070"/>
                    <a:pt x="4150" y="1070"/>
                    <a:pt x="4150" y="1070"/>
                  </a:cubicBezTo>
                  <a:cubicBezTo>
                    <a:pt x="4321" y="1070"/>
                    <a:pt x="4499" y="999"/>
                    <a:pt x="4499" y="796"/>
                  </a:cubicBezTo>
                  <a:cubicBezTo>
                    <a:pt x="4499" y="586"/>
                    <a:pt x="4300" y="533"/>
                    <a:pt x="4125" y="533"/>
                  </a:cubicBezTo>
                  <a:cubicBezTo>
                    <a:pt x="3749" y="533"/>
                    <a:pt x="3749" y="533"/>
                    <a:pt x="3749" y="533"/>
                  </a:cubicBezTo>
                  <a:lnTo>
                    <a:pt x="3749" y="1070"/>
                  </a:lnTo>
                  <a:close/>
                  <a:moveTo>
                    <a:pt x="4616" y="1816"/>
                  </a:moveTo>
                  <a:cubicBezTo>
                    <a:pt x="4616" y="1578"/>
                    <a:pt x="4349" y="1539"/>
                    <a:pt x="4168" y="1539"/>
                  </a:cubicBezTo>
                  <a:cubicBezTo>
                    <a:pt x="3749" y="1539"/>
                    <a:pt x="3749" y="1539"/>
                    <a:pt x="3749" y="1539"/>
                  </a:cubicBezTo>
                  <a:cubicBezTo>
                    <a:pt x="3749" y="2112"/>
                    <a:pt x="3749" y="2112"/>
                    <a:pt x="3749" y="2112"/>
                  </a:cubicBezTo>
                  <a:cubicBezTo>
                    <a:pt x="4246" y="2112"/>
                    <a:pt x="4246" y="2112"/>
                    <a:pt x="4246" y="2112"/>
                  </a:cubicBezTo>
                  <a:cubicBezTo>
                    <a:pt x="4421" y="2112"/>
                    <a:pt x="4616" y="2037"/>
                    <a:pt x="4616" y="1816"/>
                  </a:cubicBezTo>
                  <a:close/>
                  <a:moveTo>
                    <a:pt x="7704" y="1706"/>
                  </a:moveTo>
                  <a:cubicBezTo>
                    <a:pt x="7697" y="1706"/>
                    <a:pt x="7697" y="1706"/>
                    <a:pt x="7697" y="1706"/>
                  </a:cubicBezTo>
                  <a:cubicBezTo>
                    <a:pt x="7117" y="64"/>
                    <a:pt x="7117" y="64"/>
                    <a:pt x="7117" y="64"/>
                  </a:cubicBezTo>
                  <a:cubicBezTo>
                    <a:pt x="6278" y="64"/>
                    <a:pt x="6278" y="64"/>
                    <a:pt x="6278" y="64"/>
                  </a:cubicBezTo>
                  <a:cubicBezTo>
                    <a:pt x="6278" y="2581"/>
                    <a:pt x="6278" y="2581"/>
                    <a:pt x="6278" y="2581"/>
                  </a:cubicBezTo>
                  <a:cubicBezTo>
                    <a:pt x="6833" y="2581"/>
                    <a:pt x="6833" y="2581"/>
                    <a:pt x="6833" y="2581"/>
                  </a:cubicBezTo>
                  <a:cubicBezTo>
                    <a:pt x="6833" y="651"/>
                    <a:pt x="6833" y="651"/>
                    <a:pt x="6833" y="651"/>
                  </a:cubicBezTo>
                  <a:cubicBezTo>
                    <a:pt x="6840" y="651"/>
                    <a:pt x="6840" y="651"/>
                    <a:pt x="6840" y="651"/>
                  </a:cubicBezTo>
                  <a:cubicBezTo>
                    <a:pt x="7476" y="2581"/>
                    <a:pt x="7476" y="2581"/>
                    <a:pt x="7476" y="2581"/>
                  </a:cubicBezTo>
                  <a:cubicBezTo>
                    <a:pt x="7899" y="2581"/>
                    <a:pt x="7899" y="2581"/>
                    <a:pt x="7899" y="2581"/>
                  </a:cubicBezTo>
                  <a:cubicBezTo>
                    <a:pt x="8560" y="651"/>
                    <a:pt x="8560" y="651"/>
                    <a:pt x="8560" y="651"/>
                  </a:cubicBezTo>
                  <a:cubicBezTo>
                    <a:pt x="8568" y="651"/>
                    <a:pt x="8568" y="651"/>
                    <a:pt x="8568" y="651"/>
                  </a:cubicBezTo>
                  <a:cubicBezTo>
                    <a:pt x="8568" y="2581"/>
                    <a:pt x="8568" y="2581"/>
                    <a:pt x="8568" y="2581"/>
                  </a:cubicBezTo>
                  <a:cubicBezTo>
                    <a:pt x="9122" y="2581"/>
                    <a:pt x="9122" y="2581"/>
                    <a:pt x="9122" y="2581"/>
                  </a:cubicBezTo>
                  <a:cubicBezTo>
                    <a:pt x="9122" y="64"/>
                    <a:pt x="9122" y="64"/>
                    <a:pt x="9122" y="64"/>
                  </a:cubicBezTo>
                  <a:cubicBezTo>
                    <a:pt x="8287" y="64"/>
                    <a:pt x="8287" y="64"/>
                    <a:pt x="8287" y="64"/>
                  </a:cubicBezTo>
                  <a:lnTo>
                    <a:pt x="7704" y="1706"/>
                  </a:lnTo>
                  <a:close/>
                  <a:moveTo>
                    <a:pt x="13062" y="2410"/>
                  </a:moveTo>
                  <a:cubicBezTo>
                    <a:pt x="12415" y="2410"/>
                    <a:pt x="12027" y="1902"/>
                    <a:pt x="12027" y="1322"/>
                  </a:cubicBezTo>
                  <a:cubicBezTo>
                    <a:pt x="12027" y="743"/>
                    <a:pt x="12415" y="235"/>
                    <a:pt x="13062" y="235"/>
                  </a:cubicBezTo>
                  <a:cubicBezTo>
                    <a:pt x="13328" y="235"/>
                    <a:pt x="13609" y="402"/>
                    <a:pt x="13709" y="565"/>
                  </a:cubicBezTo>
                  <a:cubicBezTo>
                    <a:pt x="13933" y="398"/>
                    <a:pt x="13933" y="398"/>
                    <a:pt x="13933" y="398"/>
                  </a:cubicBezTo>
                  <a:cubicBezTo>
                    <a:pt x="13712" y="117"/>
                    <a:pt x="13375" y="0"/>
                    <a:pt x="13062" y="0"/>
                  </a:cubicBezTo>
                  <a:cubicBezTo>
                    <a:pt x="12312" y="0"/>
                    <a:pt x="11750" y="558"/>
                    <a:pt x="11750" y="1322"/>
                  </a:cubicBezTo>
                  <a:cubicBezTo>
                    <a:pt x="11750" y="2087"/>
                    <a:pt x="12312" y="2645"/>
                    <a:pt x="13062" y="2645"/>
                  </a:cubicBezTo>
                  <a:cubicBezTo>
                    <a:pt x="13478" y="2645"/>
                    <a:pt x="13826" y="2442"/>
                    <a:pt x="13993" y="2183"/>
                  </a:cubicBezTo>
                  <a:cubicBezTo>
                    <a:pt x="13783" y="2033"/>
                    <a:pt x="13783" y="2033"/>
                    <a:pt x="13783" y="2033"/>
                  </a:cubicBezTo>
                  <a:cubicBezTo>
                    <a:pt x="13595" y="2325"/>
                    <a:pt x="13325" y="2410"/>
                    <a:pt x="13062" y="2410"/>
                  </a:cubicBezTo>
                  <a:close/>
                  <a:moveTo>
                    <a:pt x="17870" y="1322"/>
                  </a:moveTo>
                  <a:cubicBezTo>
                    <a:pt x="17870" y="2087"/>
                    <a:pt x="17308" y="2645"/>
                    <a:pt x="16558" y="2645"/>
                  </a:cubicBezTo>
                  <a:cubicBezTo>
                    <a:pt x="15808" y="2645"/>
                    <a:pt x="15247" y="2087"/>
                    <a:pt x="15247" y="1322"/>
                  </a:cubicBezTo>
                  <a:cubicBezTo>
                    <a:pt x="15247" y="558"/>
                    <a:pt x="15808" y="0"/>
                    <a:pt x="16558" y="0"/>
                  </a:cubicBezTo>
                  <a:cubicBezTo>
                    <a:pt x="17308" y="0"/>
                    <a:pt x="17870" y="558"/>
                    <a:pt x="17870" y="1322"/>
                  </a:cubicBezTo>
                  <a:close/>
                  <a:moveTo>
                    <a:pt x="17593" y="1322"/>
                  </a:moveTo>
                  <a:cubicBezTo>
                    <a:pt x="17593" y="743"/>
                    <a:pt x="17205" y="235"/>
                    <a:pt x="16558" y="235"/>
                  </a:cubicBezTo>
                  <a:cubicBezTo>
                    <a:pt x="15911" y="235"/>
                    <a:pt x="15524" y="743"/>
                    <a:pt x="15524" y="1322"/>
                  </a:cubicBezTo>
                  <a:cubicBezTo>
                    <a:pt x="15524" y="1902"/>
                    <a:pt x="15911" y="2410"/>
                    <a:pt x="16558" y="2410"/>
                  </a:cubicBezTo>
                  <a:cubicBezTo>
                    <a:pt x="17205" y="2410"/>
                    <a:pt x="17593" y="1902"/>
                    <a:pt x="17593" y="1322"/>
                  </a:cubicBezTo>
                  <a:close/>
                  <a:moveTo>
                    <a:pt x="20918" y="1614"/>
                  </a:moveTo>
                  <a:cubicBezTo>
                    <a:pt x="20918" y="2339"/>
                    <a:pt x="20445" y="2410"/>
                    <a:pt x="20253" y="2410"/>
                  </a:cubicBezTo>
                  <a:cubicBezTo>
                    <a:pt x="20061" y="2410"/>
                    <a:pt x="19589" y="2339"/>
                    <a:pt x="19589" y="1614"/>
                  </a:cubicBezTo>
                  <a:cubicBezTo>
                    <a:pt x="19589" y="64"/>
                    <a:pt x="19589" y="64"/>
                    <a:pt x="19589" y="64"/>
                  </a:cubicBezTo>
                  <a:cubicBezTo>
                    <a:pt x="19333" y="64"/>
                    <a:pt x="19333" y="64"/>
                    <a:pt x="19333" y="64"/>
                  </a:cubicBezTo>
                  <a:cubicBezTo>
                    <a:pt x="19333" y="1642"/>
                    <a:pt x="19333" y="1642"/>
                    <a:pt x="19333" y="1642"/>
                  </a:cubicBezTo>
                  <a:cubicBezTo>
                    <a:pt x="19333" y="2062"/>
                    <a:pt x="19500" y="2645"/>
                    <a:pt x="20253" y="2645"/>
                  </a:cubicBezTo>
                  <a:cubicBezTo>
                    <a:pt x="21007" y="2645"/>
                    <a:pt x="21174" y="2062"/>
                    <a:pt x="21174" y="1642"/>
                  </a:cubicBezTo>
                  <a:cubicBezTo>
                    <a:pt x="21174" y="64"/>
                    <a:pt x="21174" y="64"/>
                    <a:pt x="21174" y="64"/>
                  </a:cubicBezTo>
                  <a:cubicBezTo>
                    <a:pt x="20918" y="64"/>
                    <a:pt x="20918" y="64"/>
                    <a:pt x="20918" y="64"/>
                  </a:cubicBezTo>
                  <a:lnTo>
                    <a:pt x="20918" y="1614"/>
                  </a:lnTo>
                  <a:close/>
                  <a:moveTo>
                    <a:pt x="24777" y="2197"/>
                  </a:moveTo>
                  <a:cubicBezTo>
                    <a:pt x="24770" y="2197"/>
                    <a:pt x="24770" y="2197"/>
                    <a:pt x="24770" y="2197"/>
                  </a:cubicBezTo>
                  <a:cubicBezTo>
                    <a:pt x="23270" y="64"/>
                    <a:pt x="23270" y="64"/>
                    <a:pt x="23270" y="64"/>
                  </a:cubicBezTo>
                  <a:cubicBezTo>
                    <a:pt x="22950" y="64"/>
                    <a:pt x="22950" y="64"/>
                    <a:pt x="22950" y="64"/>
                  </a:cubicBezTo>
                  <a:cubicBezTo>
                    <a:pt x="22950" y="2581"/>
                    <a:pt x="22950" y="2581"/>
                    <a:pt x="22950" y="2581"/>
                  </a:cubicBezTo>
                  <a:cubicBezTo>
                    <a:pt x="23206" y="2581"/>
                    <a:pt x="23206" y="2581"/>
                    <a:pt x="23206" y="2581"/>
                  </a:cubicBezTo>
                  <a:cubicBezTo>
                    <a:pt x="23206" y="427"/>
                    <a:pt x="23206" y="427"/>
                    <a:pt x="23206" y="427"/>
                  </a:cubicBezTo>
                  <a:cubicBezTo>
                    <a:pt x="23213" y="427"/>
                    <a:pt x="23213" y="427"/>
                    <a:pt x="23213" y="427"/>
                  </a:cubicBezTo>
                  <a:cubicBezTo>
                    <a:pt x="24713" y="2581"/>
                    <a:pt x="24713" y="2581"/>
                    <a:pt x="24713" y="2581"/>
                  </a:cubicBezTo>
                  <a:cubicBezTo>
                    <a:pt x="25033" y="2581"/>
                    <a:pt x="25033" y="2581"/>
                    <a:pt x="25033" y="2581"/>
                  </a:cubicBezTo>
                  <a:cubicBezTo>
                    <a:pt x="25033" y="64"/>
                    <a:pt x="25033" y="64"/>
                    <a:pt x="25033" y="64"/>
                  </a:cubicBezTo>
                  <a:cubicBezTo>
                    <a:pt x="24777" y="64"/>
                    <a:pt x="24777" y="64"/>
                    <a:pt x="24777" y="64"/>
                  </a:cubicBezTo>
                  <a:lnTo>
                    <a:pt x="24777" y="2197"/>
                  </a:lnTo>
                  <a:close/>
                  <a:moveTo>
                    <a:pt x="27992" y="2410"/>
                  </a:moveTo>
                  <a:cubicBezTo>
                    <a:pt x="27345" y="2410"/>
                    <a:pt x="26958" y="1902"/>
                    <a:pt x="26958" y="1322"/>
                  </a:cubicBezTo>
                  <a:cubicBezTo>
                    <a:pt x="26958" y="743"/>
                    <a:pt x="27345" y="235"/>
                    <a:pt x="27992" y="235"/>
                  </a:cubicBezTo>
                  <a:cubicBezTo>
                    <a:pt x="28259" y="235"/>
                    <a:pt x="28540" y="402"/>
                    <a:pt x="28639" y="565"/>
                  </a:cubicBezTo>
                  <a:cubicBezTo>
                    <a:pt x="28863" y="398"/>
                    <a:pt x="28863" y="398"/>
                    <a:pt x="28863" y="398"/>
                  </a:cubicBezTo>
                  <a:cubicBezTo>
                    <a:pt x="28643" y="117"/>
                    <a:pt x="28305" y="0"/>
                    <a:pt x="27992" y="0"/>
                  </a:cubicBezTo>
                  <a:cubicBezTo>
                    <a:pt x="27242" y="0"/>
                    <a:pt x="26680" y="558"/>
                    <a:pt x="26680" y="1322"/>
                  </a:cubicBezTo>
                  <a:cubicBezTo>
                    <a:pt x="26680" y="2087"/>
                    <a:pt x="27242" y="2645"/>
                    <a:pt x="27992" y="2645"/>
                  </a:cubicBezTo>
                  <a:cubicBezTo>
                    <a:pt x="28408" y="2645"/>
                    <a:pt x="28757" y="2442"/>
                    <a:pt x="28924" y="2183"/>
                  </a:cubicBezTo>
                  <a:cubicBezTo>
                    <a:pt x="28714" y="2033"/>
                    <a:pt x="28714" y="2033"/>
                    <a:pt x="28714" y="2033"/>
                  </a:cubicBezTo>
                  <a:cubicBezTo>
                    <a:pt x="28526" y="2325"/>
                    <a:pt x="28255" y="2410"/>
                    <a:pt x="27992" y="2410"/>
                  </a:cubicBezTo>
                  <a:close/>
                  <a:moveTo>
                    <a:pt x="30490" y="2581"/>
                  </a:moveTo>
                  <a:cubicBezTo>
                    <a:pt x="30746" y="2581"/>
                    <a:pt x="30746" y="2581"/>
                    <a:pt x="30746" y="2581"/>
                  </a:cubicBezTo>
                  <a:cubicBezTo>
                    <a:pt x="30746" y="64"/>
                    <a:pt x="30746" y="64"/>
                    <a:pt x="30746" y="64"/>
                  </a:cubicBezTo>
                  <a:cubicBezTo>
                    <a:pt x="30490" y="64"/>
                    <a:pt x="30490" y="64"/>
                    <a:pt x="30490" y="64"/>
                  </a:cubicBezTo>
                  <a:lnTo>
                    <a:pt x="30490" y="2581"/>
                  </a:lnTo>
                  <a:close/>
                  <a:moveTo>
                    <a:pt x="32820" y="2346"/>
                  </a:moveTo>
                  <a:cubicBezTo>
                    <a:pt x="32820" y="64"/>
                    <a:pt x="32820" y="64"/>
                    <a:pt x="32820" y="64"/>
                  </a:cubicBezTo>
                  <a:cubicBezTo>
                    <a:pt x="32565" y="64"/>
                    <a:pt x="32565" y="64"/>
                    <a:pt x="32565" y="64"/>
                  </a:cubicBezTo>
                  <a:cubicBezTo>
                    <a:pt x="32565" y="2581"/>
                    <a:pt x="32565" y="2581"/>
                    <a:pt x="32565" y="2581"/>
                  </a:cubicBezTo>
                  <a:cubicBezTo>
                    <a:pt x="33994" y="2581"/>
                    <a:pt x="33994" y="2581"/>
                    <a:pt x="33994" y="2581"/>
                  </a:cubicBezTo>
                  <a:cubicBezTo>
                    <a:pt x="33994" y="2346"/>
                    <a:pt x="33994" y="2346"/>
                    <a:pt x="33994" y="2346"/>
                  </a:cubicBezTo>
                  <a:lnTo>
                    <a:pt x="32820" y="234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5" name="Freeform 9"/>
            <p:cNvSpPr>
              <a:spLocks noChangeAspect="1"/>
            </p:cNvSpPr>
            <p:nvPr/>
          </p:nvSpPr>
          <p:spPr bwMode="auto">
            <a:xfrm>
              <a:off x="4230688" y="1774825"/>
              <a:ext cx="546100" cy="533400"/>
            </a:xfrm>
            <a:custGeom>
              <a:avLst/>
              <a:gdLst>
                <a:gd name="T0" fmla="*/ 209 w 344"/>
                <a:gd name="T1" fmla="*/ 0 h 336"/>
                <a:gd name="T2" fmla="*/ 0 w 344"/>
                <a:gd name="T3" fmla="*/ 0 h 336"/>
                <a:gd name="T4" fmla="*/ 0 w 344"/>
                <a:gd name="T5" fmla="*/ 336 h 336"/>
                <a:gd name="T6" fmla="*/ 344 w 344"/>
                <a:gd name="T7" fmla="*/ 336 h 336"/>
                <a:gd name="T8" fmla="*/ 344 w 344"/>
                <a:gd name="T9" fmla="*/ 132 h 336"/>
                <a:gd name="T10" fmla="*/ 209 w 344"/>
                <a:gd name="T11" fmla="*/ 132 h 336"/>
                <a:gd name="T12" fmla="*/ 209 w 344"/>
                <a:gd name="T13" fmla="*/ 0 h 336"/>
                <a:gd name="T14" fmla="*/ 209 w 344"/>
                <a:gd name="T15" fmla="*/ 0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6">
                  <a:moveTo>
                    <a:pt x="209" y="0"/>
                  </a:moveTo>
                  <a:lnTo>
                    <a:pt x="0" y="0"/>
                  </a:lnTo>
                  <a:lnTo>
                    <a:pt x="0" y="336"/>
                  </a:lnTo>
                  <a:lnTo>
                    <a:pt x="344" y="336"/>
                  </a:lnTo>
                  <a:lnTo>
                    <a:pt x="344" y="132"/>
                  </a:lnTo>
                  <a:lnTo>
                    <a:pt x="209" y="132"/>
                  </a:lnTo>
                  <a:lnTo>
                    <a:pt x="209" y="0"/>
                  </a:lnTo>
                  <a:lnTo>
                    <a:pt x="209" y="0"/>
                  </a:lnTo>
                  <a:close/>
                </a:path>
              </a:pathLst>
            </a:custGeom>
            <a:solidFill>
              <a:srgbClr val="F899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6" name="Freeform 10"/>
            <p:cNvSpPr>
              <a:spLocks noChangeAspect="1"/>
            </p:cNvSpPr>
            <p:nvPr/>
          </p:nvSpPr>
          <p:spPr bwMode="auto">
            <a:xfrm>
              <a:off x="4562475" y="1633538"/>
              <a:ext cx="350838" cy="350838"/>
            </a:xfrm>
            <a:custGeom>
              <a:avLst/>
              <a:gdLst>
                <a:gd name="T0" fmla="*/ 221 w 221"/>
                <a:gd name="T1" fmla="*/ 0 h 221"/>
                <a:gd name="T2" fmla="*/ 0 w 221"/>
                <a:gd name="T3" fmla="*/ 0 h 221"/>
                <a:gd name="T4" fmla="*/ 0 w 221"/>
                <a:gd name="T5" fmla="*/ 89 h 221"/>
                <a:gd name="T6" fmla="*/ 135 w 221"/>
                <a:gd name="T7" fmla="*/ 89 h 221"/>
                <a:gd name="T8" fmla="*/ 135 w 221"/>
                <a:gd name="T9" fmla="*/ 221 h 221"/>
                <a:gd name="T10" fmla="*/ 221 w 221"/>
                <a:gd name="T11" fmla="*/ 221 h 221"/>
                <a:gd name="T12" fmla="*/ 221 w 221"/>
                <a:gd name="T13" fmla="*/ 0 h 221"/>
                <a:gd name="T14" fmla="*/ 221 w 221"/>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1">
                  <a:moveTo>
                    <a:pt x="221" y="0"/>
                  </a:moveTo>
                  <a:lnTo>
                    <a:pt x="0" y="0"/>
                  </a:lnTo>
                  <a:lnTo>
                    <a:pt x="0" y="89"/>
                  </a:lnTo>
                  <a:lnTo>
                    <a:pt x="135" y="89"/>
                  </a:lnTo>
                  <a:lnTo>
                    <a:pt x="135" y="221"/>
                  </a:lnTo>
                  <a:lnTo>
                    <a:pt x="221" y="221"/>
                  </a:lnTo>
                  <a:lnTo>
                    <a:pt x="221" y="0"/>
                  </a:lnTo>
                  <a:lnTo>
                    <a:pt x="221" y="0"/>
                  </a:lnTo>
                  <a:close/>
                </a:path>
              </a:pathLst>
            </a:custGeom>
            <a:solidFill>
              <a:srgbClr val="F168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Tree>
    <p:extLst>
      <p:ext uri="{BB962C8B-B14F-4D97-AF65-F5344CB8AC3E}">
        <p14:creationId xmlns:p14="http://schemas.microsoft.com/office/powerpoint/2010/main" val="403735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819150"/>
            <a:ext cx="8229601"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2" name="Chart Placeholder 11"/>
          <p:cNvSpPr>
            <a:spLocks noGrp="1"/>
          </p:cNvSpPr>
          <p:nvPr>
            <p:ph type="chart" sz="quarter" idx="11"/>
          </p:nvPr>
        </p:nvSpPr>
        <p:spPr>
          <a:xfrm>
            <a:off x="457201" y="1292241"/>
            <a:ext cx="8229601" cy="3336925"/>
          </a:xfrm>
          <a:prstGeom prst="rect">
            <a:avLst/>
          </a:prstGeom>
        </p:spPr>
        <p:txBody>
          <a:bodyPr vert="horz" lIns="0" tIns="0" rIns="0" bIns="0" rtlCol="0">
            <a:normAutofit/>
          </a:bodyPr>
          <a:lstStyle>
            <a:lvl1pPr>
              <a:defRPr lang="en-US"/>
            </a:lvl1pPr>
          </a:lstStyle>
          <a:p>
            <a:pPr lvl="0"/>
            <a:r>
              <a:rPr lang="en-US" dirty="0"/>
              <a:t>Click icon to add chart</a:t>
            </a:r>
          </a:p>
        </p:txBody>
      </p:sp>
    </p:spTree>
    <p:extLst>
      <p:ext uri="{BB962C8B-B14F-4D97-AF65-F5344CB8AC3E}">
        <p14:creationId xmlns:p14="http://schemas.microsoft.com/office/powerpoint/2010/main" val="37459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4436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81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randing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3836357" y="2266950"/>
            <a:ext cx="4850446" cy="520045"/>
          </a:xfrm>
        </p:spPr>
        <p:txBody>
          <a:bodyPr anchor="ctr" anchorCtr="0">
            <a:spAutoFit/>
          </a:bodyPr>
          <a:lstStyle>
            <a:lvl1pPr>
              <a:defRPr>
                <a:solidFill>
                  <a:srgbClr val="FFFFFF"/>
                </a:solidFill>
              </a:defRPr>
            </a:lvl1pPr>
          </a:lstStyle>
          <a:p>
            <a:r>
              <a:rPr lang="en-US"/>
              <a:t>Click to edit Master title style</a:t>
            </a:r>
            <a:endParaRPr lang="en-US" dirty="0"/>
          </a:p>
        </p:txBody>
      </p:sp>
      <p:grpSp>
        <p:nvGrpSpPr>
          <p:cNvPr id="6" name="Group 5"/>
          <p:cNvGrpSpPr/>
          <p:nvPr userDrawn="1"/>
        </p:nvGrpSpPr>
        <p:grpSpPr>
          <a:xfrm>
            <a:off x="-1143000" y="509553"/>
            <a:ext cx="4172909" cy="4124394"/>
            <a:chOff x="1694491" y="3522260"/>
            <a:chExt cx="490359" cy="484658"/>
          </a:xfrm>
        </p:grpSpPr>
        <p:sp>
          <p:nvSpPr>
            <p:cNvPr id="10" name="Freeform 9"/>
            <p:cNvSpPr>
              <a:spLocks noChangeAspect="1"/>
            </p:cNvSpPr>
            <p:nvPr/>
          </p:nvSpPr>
          <p:spPr bwMode="auto">
            <a:xfrm>
              <a:off x="1694491" y="3623753"/>
              <a:ext cx="392288" cy="383165"/>
            </a:xfrm>
            <a:custGeom>
              <a:avLst/>
              <a:gdLst>
                <a:gd name="T0" fmla="*/ 209 w 344"/>
                <a:gd name="T1" fmla="*/ 0 h 336"/>
                <a:gd name="T2" fmla="*/ 0 w 344"/>
                <a:gd name="T3" fmla="*/ 0 h 336"/>
                <a:gd name="T4" fmla="*/ 0 w 344"/>
                <a:gd name="T5" fmla="*/ 336 h 336"/>
                <a:gd name="T6" fmla="*/ 344 w 344"/>
                <a:gd name="T7" fmla="*/ 336 h 336"/>
                <a:gd name="T8" fmla="*/ 344 w 344"/>
                <a:gd name="T9" fmla="*/ 132 h 336"/>
                <a:gd name="T10" fmla="*/ 209 w 344"/>
                <a:gd name="T11" fmla="*/ 132 h 336"/>
                <a:gd name="T12" fmla="*/ 209 w 344"/>
                <a:gd name="T13" fmla="*/ 0 h 336"/>
                <a:gd name="T14" fmla="*/ 209 w 344"/>
                <a:gd name="T15" fmla="*/ 0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6">
                  <a:moveTo>
                    <a:pt x="209" y="0"/>
                  </a:moveTo>
                  <a:lnTo>
                    <a:pt x="0" y="0"/>
                  </a:lnTo>
                  <a:lnTo>
                    <a:pt x="0" y="336"/>
                  </a:lnTo>
                  <a:lnTo>
                    <a:pt x="344" y="336"/>
                  </a:lnTo>
                  <a:lnTo>
                    <a:pt x="344" y="132"/>
                  </a:lnTo>
                  <a:lnTo>
                    <a:pt x="209" y="132"/>
                  </a:lnTo>
                  <a:lnTo>
                    <a:pt x="209" y="0"/>
                  </a:lnTo>
                  <a:lnTo>
                    <a:pt x="209" y="0"/>
                  </a:lnTo>
                  <a:close/>
                </a:path>
              </a:pathLst>
            </a:custGeom>
            <a:noFill/>
            <a:ln w="31750">
              <a:solidFill>
                <a:srgbClr val="FFCC66">
                  <a:alpha val="55686"/>
                </a:srgbClr>
              </a:solidFill>
            </a:ln>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11" name="Freeform 10"/>
            <p:cNvSpPr>
              <a:spLocks noChangeAspect="1"/>
            </p:cNvSpPr>
            <p:nvPr/>
          </p:nvSpPr>
          <p:spPr bwMode="auto">
            <a:xfrm>
              <a:off x="1932828" y="3522260"/>
              <a:ext cx="252022" cy="252022"/>
            </a:xfrm>
            <a:custGeom>
              <a:avLst/>
              <a:gdLst>
                <a:gd name="T0" fmla="*/ 221 w 221"/>
                <a:gd name="T1" fmla="*/ 0 h 221"/>
                <a:gd name="T2" fmla="*/ 0 w 221"/>
                <a:gd name="T3" fmla="*/ 0 h 221"/>
                <a:gd name="T4" fmla="*/ 0 w 221"/>
                <a:gd name="T5" fmla="*/ 89 h 221"/>
                <a:gd name="T6" fmla="*/ 135 w 221"/>
                <a:gd name="T7" fmla="*/ 89 h 221"/>
                <a:gd name="T8" fmla="*/ 135 w 221"/>
                <a:gd name="T9" fmla="*/ 221 h 221"/>
                <a:gd name="T10" fmla="*/ 221 w 221"/>
                <a:gd name="T11" fmla="*/ 221 h 221"/>
                <a:gd name="T12" fmla="*/ 221 w 221"/>
                <a:gd name="T13" fmla="*/ 0 h 221"/>
                <a:gd name="T14" fmla="*/ 221 w 221"/>
                <a:gd name="T15" fmla="*/ 0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1">
                  <a:moveTo>
                    <a:pt x="221" y="0"/>
                  </a:moveTo>
                  <a:lnTo>
                    <a:pt x="0" y="0"/>
                  </a:lnTo>
                  <a:lnTo>
                    <a:pt x="0" y="89"/>
                  </a:lnTo>
                  <a:lnTo>
                    <a:pt x="135" y="89"/>
                  </a:lnTo>
                  <a:lnTo>
                    <a:pt x="135" y="221"/>
                  </a:lnTo>
                  <a:lnTo>
                    <a:pt x="221" y="221"/>
                  </a:lnTo>
                  <a:lnTo>
                    <a:pt x="221" y="0"/>
                  </a:lnTo>
                  <a:lnTo>
                    <a:pt x="221" y="0"/>
                  </a:lnTo>
                  <a:close/>
                </a:path>
              </a:pathLst>
            </a:custGeom>
            <a:noFill/>
            <a:ln w="31750">
              <a:solidFill>
                <a:srgbClr val="FFCC66">
                  <a:alpha val="55686"/>
                </a:srgbClr>
              </a:solidFill>
            </a:ln>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Tree>
    <p:extLst>
      <p:ext uri="{BB962C8B-B14F-4D97-AF65-F5344CB8AC3E}">
        <p14:creationId xmlns:p14="http://schemas.microsoft.com/office/powerpoint/2010/main" val="173664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6" name="Content Placeholder 5"/>
          <p:cNvSpPr>
            <a:spLocks noGrp="1"/>
          </p:cNvSpPr>
          <p:nvPr>
            <p:ph sz="quarter" idx="13"/>
          </p:nvPr>
        </p:nvSpPr>
        <p:spPr>
          <a:xfrm>
            <a:off x="457200" y="941832"/>
            <a:ext cx="8229600" cy="3712464"/>
          </a:xfrm>
        </p:spPr>
        <p:txBody>
          <a:bodyPr vert="horz" lIns="0" tIns="0" rIns="0" bIns="0" rtlCol="0">
            <a:normAutofit/>
          </a:bodyPr>
          <a:lstStyle>
            <a:lvl1pPr>
              <a:defRPr lang="en-US" sz="2100" dirty="0" smtClean="0"/>
            </a:lvl1pPr>
            <a:lvl2pPr>
              <a:defRPr lang="en-US" sz="1800" dirty="0" smtClean="0"/>
            </a:lvl2pPr>
            <a:lvl3pPr>
              <a:defRPr lang="en-US" sz="1500" dirty="0" smtClean="0"/>
            </a:lvl3pPr>
            <a:lvl4pPr>
              <a:defRPr lang="en-US" sz="1350" dirty="0" smtClean="0"/>
            </a:lvl4pPr>
            <a:lvl5pPr>
              <a:defRPr lang="en-US" sz="1350" dirty="0"/>
            </a:lvl5pPr>
          </a:lstStyle>
          <a:p>
            <a:pPr lvl="0">
              <a:buSzPct val="80000"/>
              <a:buFont typeface="Wingdings 3" panose="05040102010807070707" pitchFamily="18" charset="2"/>
              <a:buChar char=""/>
            </a:pPr>
            <a:r>
              <a:rPr lang="en-US"/>
              <a:t>Click to edit Master text styles</a:t>
            </a:r>
          </a:p>
          <a:p>
            <a:pPr lvl="1">
              <a:buClrTx/>
              <a:buFont typeface="Wingdings" panose="05000000000000000000" pitchFamily="2" charset="2"/>
              <a:buChar char="§"/>
            </a:pPr>
            <a:r>
              <a:rPr lang="en-US"/>
              <a:t>Second level</a:t>
            </a:r>
          </a:p>
          <a:p>
            <a:pPr lvl="2">
              <a:buClrTx/>
              <a:buChar char="§"/>
            </a:pPr>
            <a:r>
              <a:rPr lang="en-US"/>
              <a:t>Third level</a:t>
            </a:r>
          </a:p>
          <a:p>
            <a:pPr lvl="3">
              <a:buClrTx/>
            </a:pPr>
            <a:r>
              <a:rPr lang="en-US"/>
              <a:t>Fourth level</a:t>
            </a:r>
          </a:p>
          <a:p>
            <a:pPr lvl="4">
              <a:buClrTx/>
              <a:buChar char="§"/>
            </a:pPr>
            <a:r>
              <a:rPr lang="en-US"/>
              <a:t>Fifth level</a:t>
            </a:r>
          </a:p>
        </p:txBody>
      </p:sp>
    </p:spTree>
    <p:custDataLst>
      <p:tags r:id="rId1"/>
    </p:custDataLst>
    <p:extLst>
      <p:ext uri="{BB962C8B-B14F-4D97-AF65-F5344CB8AC3E}">
        <p14:creationId xmlns:p14="http://schemas.microsoft.com/office/powerpoint/2010/main" val="144411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612">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1" y="914400"/>
            <a:ext cx="8229602" cy="371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270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16">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1" y="914400"/>
            <a:ext cx="8229601" cy="3714750"/>
          </a:xfrm>
          <a:prstGeom prst="rect">
            <a:avLst/>
          </a:prstGeom>
        </p:spPr>
        <p:txBody>
          <a:bodyPr/>
          <a:lstStyle>
            <a:lvl1pPr marL="0" indent="0">
              <a:buNone/>
              <a:defRPr>
                <a:solidFill>
                  <a:schemeClr val="accent1"/>
                </a:solidFill>
              </a:defRPr>
            </a:lvl1pPr>
            <a:lvl2pPr marL="0" indent="0">
              <a:buNone/>
              <a:defRPr b="0">
                <a:solidFill>
                  <a:schemeClr val="tx2"/>
                </a:solidFill>
              </a:defRPr>
            </a:lvl2pPr>
            <a:lvl3pPr marL="0" indent="0">
              <a:buNone/>
              <a:defRPr b="0">
                <a:solidFill>
                  <a:schemeClr val="tx2"/>
                </a:solidFill>
              </a:defRPr>
            </a:lvl3pPr>
            <a:lvl4pPr marL="227013" indent="-169863">
              <a:buClrTx/>
              <a:buFont typeface="Wingdings" panose="05000000000000000000" pitchFamily="2" charset="2"/>
              <a:buChar char="§"/>
              <a:defRPr>
                <a:solidFill>
                  <a:schemeClr val="tx2"/>
                </a:solidFill>
              </a:defRPr>
            </a:lvl4pPr>
            <a:lvl5pPr marL="514350" indent="-171450">
              <a:buClrTx/>
              <a:buFont typeface="Wingdings" panose="05000000000000000000" pitchFamily="2" charset="2"/>
              <a:buChar cha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166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userDrawn="1">
            <p:ph type="ctrTitle" hasCustomPrompt="1"/>
          </p:nvPr>
        </p:nvSpPr>
        <p:spPr>
          <a:xfrm>
            <a:off x="2342569" y="1203850"/>
            <a:ext cx="5594023" cy="1291414"/>
          </a:xfrm>
        </p:spPr>
        <p:txBody>
          <a:bodyPr wrap="square" anchor="b" anchorCtr="0">
            <a:noAutofit/>
          </a:bodyPr>
          <a:lstStyle>
            <a:lvl1pPr>
              <a:defRPr sz="3200" b="1" baseline="0">
                <a:solidFill>
                  <a:srgbClr val="FFFFFF"/>
                </a:solidFill>
              </a:defRPr>
            </a:lvl1pPr>
          </a:lstStyle>
          <a:p>
            <a:r>
              <a:rPr lang="en-US" dirty="0"/>
              <a:t>&lt;Section Name Here&gt;</a:t>
            </a:r>
          </a:p>
        </p:txBody>
      </p:sp>
      <p:sp>
        <p:nvSpPr>
          <p:cNvPr id="6" name="Text Placeholder 5"/>
          <p:cNvSpPr>
            <a:spLocks noGrp="1"/>
          </p:cNvSpPr>
          <p:nvPr>
            <p:ph type="body" sz="quarter" idx="10" hasCustomPrompt="1"/>
          </p:nvPr>
        </p:nvSpPr>
        <p:spPr>
          <a:xfrm>
            <a:off x="2342569" y="2514600"/>
            <a:ext cx="5594022" cy="985118"/>
          </a:xfrm>
          <a:prstGeom prst="rect">
            <a:avLst/>
          </a:prstGeom>
        </p:spPr>
        <p:txBody>
          <a:bodyPr>
            <a:noAutofit/>
          </a:bodyPr>
          <a:lstStyle>
            <a:lvl1pPr marL="0" indent="0">
              <a:buNone/>
              <a:defRPr sz="2000">
                <a:solidFill>
                  <a:srgbClr val="FFFFFF"/>
                </a:solidFill>
              </a:defRPr>
            </a:lvl1pPr>
            <a:lvl2pPr marL="288707" indent="0">
              <a:buNone/>
              <a:defRPr/>
            </a:lvl2pPr>
            <a:lvl3pPr marL="569477" indent="0">
              <a:buNone/>
              <a:defRPr/>
            </a:lvl3pPr>
            <a:lvl4pPr marL="855009" indent="0">
              <a:buNone/>
              <a:defRPr/>
            </a:lvl4pPr>
            <a:lvl5pPr marL="1140542" indent="0">
              <a:buNone/>
              <a:defRPr/>
            </a:lvl5pPr>
          </a:lstStyle>
          <a:p>
            <a:pPr lvl="0"/>
            <a:r>
              <a:rPr lang="en-US" dirty="0"/>
              <a:t>&lt;sub head here&gt;</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55005" y="4683925"/>
            <a:ext cx="1921287" cy="312829"/>
          </a:xfrm>
          <a:prstGeom prst="rect">
            <a:avLst/>
          </a:prstGeom>
        </p:spPr>
      </p:pic>
    </p:spTree>
    <p:extLst>
      <p:ext uri="{BB962C8B-B14F-4D97-AF65-F5344CB8AC3E}">
        <p14:creationId xmlns:p14="http://schemas.microsoft.com/office/powerpoint/2010/main" val="153621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4"/>
          </p:nvPr>
        </p:nvSpPr>
        <p:spPr>
          <a:xfrm>
            <a:off x="457319" y="923925"/>
            <a:ext cx="4005116" cy="3702844"/>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5"/>
          </p:nvPr>
        </p:nvSpPr>
        <p:spPr>
          <a:xfrm>
            <a:off x="4681566" y="923925"/>
            <a:ext cx="4005115" cy="3702844"/>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461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6" name="Content Placeholder 5"/>
          <p:cNvSpPr>
            <a:spLocks noGrp="1"/>
          </p:cNvSpPr>
          <p:nvPr>
            <p:ph sz="quarter" idx="16"/>
          </p:nvPr>
        </p:nvSpPr>
        <p:spPr>
          <a:xfrm>
            <a:off x="457319" y="1232298"/>
            <a:ext cx="4005116" cy="3396853"/>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7"/>
          </p:nvPr>
        </p:nvSpPr>
        <p:spPr>
          <a:xfrm>
            <a:off x="4681566" y="1232298"/>
            <a:ext cx="4005115" cy="3396853"/>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8" name="Text Placeholder 7"/>
          <p:cNvSpPr>
            <a:spLocks noGrp="1"/>
          </p:cNvSpPr>
          <p:nvPr>
            <p:ph type="body" sz="quarter" idx="10"/>
          </p:nvPr>
        </p:nvSpPr>
        <p:spPr>
          <a:xfrm>
            <a:off x="457199" y="819150"/>
            <a:ext cx="4005072" cy="307777"/>
          </a:xfrm>
          <a:prstGeom prst="rect">
            <a:avLst/>
          </a:prstGeom>
        </p:spPr>
        <p:txBody>
          <a:bodyPr>
            <a:noAutofit/>
          </a:bodyPr>
          <a:lstStyle>
            <a:lvl1pPr marL="0" indent="0">
              <a:buNone/>
              <a:defRPr sz="2400">
                <a:solidFill>
                  <a:schemeClr val="accent1"/>
                </a:solidFill>
              </a:defRPr>
            </a:lvl1pPr>
          </a:lstStyle>
          <a:p>
            <a:pPr lvl="0"/>
            <a:r>
              <a:rPr lang="en-US"/>
              <a:t>Click to edit Master text styles</a:t>
            </a:r>
          </a:p>
        </p:txBody>
      </p:sp>
      <p:sp>
        <p:nvSpPr>
          <p:cNvPr id="12" name="Text Placeholder 7"/>
          <p:cNvSpPr>
            <a:spLocks noGrp="1"/>
          </p:cNvSpPr>
          <p:nvPr>
            <p:ph type="body" sz="quarter" idx="11"/>
          </p:nvPr>
        </p:nvSpPr>
        <p:spPr>
          <a:xfrm>
            <a:off x="4681730" y="819150"/>
            <a:ext cx="4005072" cy="307777"/>
          </a:xfrm>
          <a:prstGeom prst="rect">
            <a:avLst/>
          </a:prstGeom>
        </p:spPr>
        <p:txBody>
          <a:bodyPr>
            <a:noAutofit/>
          </a:bodyPr>
          <a:lstStyle>
            <a:lvl1pPr marL="0" indent="0">
              <a:buNone/>
              <a:defRPr sz="240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60166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ontent">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81566" y="923925"/>
            <a:ext cx="4005115" cy="3705225"/>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457199" y="819150"/>
            <a:ext cx="4005072"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4" name="Picture Placeholder 13"/>
          <p:cNvSpPr>
            <a:spLocks noGrp="1"/>
          </p:cNvSpPr>
          <p:nvPr>
            <p:ph type="pic" sz="quarter" idx="11"/>
          </p:nvPr>
        </p:nvSpPr>
        <p:spPr>
          <a:xfrm>
            <a:off x="457199" y="1292241"/>
            <a:ext cx="4005072" cy="3336925"/>
          </a:xfrm>
          <a:prstGeom prst="rect">
            <a:avLst/>
          </a:prstGeom>
        </p:spPr>
        <p:txBody>
          <a:bodyPr vert="horz" lIns="0" tIns="0" rIns="0" bIns="0" rtlCol="0">
            <a:normAutofit/>
          </a:bodyPr>
          <a:lstStyle>
            <a:lvl1pPr>
              <a:defRPr lang="en-US" dirty="0"/>
            </a:lvl1pPr>
          </a:lstStyle>
          <a:p>
            <a:pPr lvl="0"/>
            <a:r>
              <a:rPr lang="en-US" dirty="0"/>
              <a:t>Click icon to add picture</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966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with Content">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81566" y="923925"/>
            <a:ext cx="4005115" cy="3705225"/>
          </a:xfrm>
          <a:prstGeom prst="rect">
            <a:avLst/>
          </a:prstGeom>
        </p:spPr>
        <p:txBody>
          <a:bodyPr vert="horz" lIns="0" tIns="0" rIns="0" bIns="0" rtlCol="0">
            <a:normAutofit/>
          </a:bodyPr>
          <a:lstStyle>
            <a:lvl1pPr>
              <a:defRPr lang="en-US" smtClean="0"/>
            </a:lvl1pPr>
            <a:lvl2pPr>
              <a:defRPr lang="en-US" smtClean="0"/>
            </a:lvl2pPr>
            <a:lvl3pPr>
              <a:defRPr lang="en-US" smtClean="0"/>
            </a:lvl3pPr>
            <a:lvl4pPr>
              <a:defRPr lang="en-US" smtClean="0"/>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819150"/>
            <a:ext cx="4005072" cy="365760"/>
          </a:xfrm>
          <a:prstGeom prst="rect">
            <a:avLst/>
          </a:prstGeom>
        </p:spPr>
        <p:txBody>
          <a:bodyPr anchor="t" anchorCtr="0">
            <a:noAutofit/>
          </a:bodyPr>
          <a:lstStyle>
            <a:lvl1pPr marL="0" indent="0">
              <a:buNone/>
              <a:defRPr sz="2400"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12" name="Chart Placeholder 11"/>
          <p:cNvSpPr>
            <a:spLocks noGrp="1"/>
          </p:cNvSpPr>
          <p:nvPr>
            <p:ph type="chart" sz="quarter" idx="11"/>
          </p:nvPr>
        </p:nvSpPr>
        <p:spPr>
          <a:xfrm>
            <a:off x="457199" y="1292241"/>
            <a:ext cx="4005072" cy="3336925"/>
          </a:xfrm>
          <a:prstGeom prst="rect">
            <a:avLst/>
          </a:prstGeom>
        </p:spPr>
        <p:txBody>
          <a:bodyPr vert="horz" lIns="0" tIns="0" rIns="0" bIns="0" rtlCol="0">
            <a:normAutofit/>
          </a:bodyPr>
          <a:lstStyle>
            <a:lvl1pPr>
              <a:defRPr lang="en-US" dirty="0"/>
            </a:lvl1pPr>
          </a:lstStyle>
          <a:p>
            <a:pPr lvl="0"/>
            <a:r>
              <a:rPr lang="en-US" dirty="0"/>
              <a:t>Click icon to add chart</a:t>
            </a:r>
          </a:p>
        </p:txBody>
      </p:sp>
    </p:spTree>
    <p:extLst>
      <p:ext uri="{BB962C8B-B14F-4D97-AF65-F5344CB8AC3E}">
        <p14:creationId xmlns:p14="http://schemas.microsoft.com/office/powerpoint/2010/main" val="355709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10" name="Content Placeholder 9"/>
          <p:cNvSpPr>
            <a:spLocks noGrp="1"/>
          </p:cNvSpPr>
          <p:nvPr>
            <p:ph sz="quarter" idx="14"/>
          </p:nvPr>
        </p:nvSpPr>
        <p:spPr>
          <a:xfrm>
            <a:off x="4681566" y="914400"/>
            <a:ext cx="4005115" cy="3714750"/>
          </a:xfrm>
          <a:prstGeom prst="rect">
            <a:avLst/>
          </a:prstGeo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199" y="4263390"/>
            <a:ext cx="4005072" cy="365760"/>
          </a:xfrm>
          <a:prstGeom prst="rect">
            <a:avLst/>
          </a:prstGeom>
        </p:spPr>
        <p:txBody>
          <a:bodyPr anchor="t" anchorCtr="0">
            <a:noAutofit/>
          </a:bodyPr>
          <a:lstStyle>
            <a:lvl1pPr marL="0" indent="0">
              <a:buNone/>
              <a:defRPr sz="2025" b="0">
                <a:solidFill>
                  <a:schemeClr val="accent1"/>
                </a:solidFill>
              </a:defRPr>
            </a:lvl1pPr>
            <a:lvl2pPr marL="456854" indent="0">
              <a:buNone/>
              <a:defRPr sz="2025" b="1"/>
            </a:lvl2pPr>
            <a:lvl3pPr marL="913708" indent="0">
              <a:buNone/>
              <a:defRPr sz="1800" b="1"/>
            </a:lvl3pPr>
            <a:lvl4pPr marL="1370562" indent="0">
              <a:buNone/>
              <a:defRPr sz="1575" b="1"/>
            </a:lvl4pPr>
            <a:lvl5pPr marL="1827413" indent="0">
              <a:buNone/>
              <a:defRPr sz="1575" b="1"/>
            </a:lvl5pPr>
            <a:lvl6pPr marL="2284262" indent="0">
              <a:buNone/>
              <a:defRPr sz="1575" b="1"/>
            </a:lvl6pPr>
            <a:lvl7pPr marL="2741123" indent="0">
              <a:buNone/>
              <a:defRPr sz="1575" b="1"/>
            </a:lvl7pPr>
            <a:lvl8pPr marL="3197972" indent="0">
              <a:buNone/>
              <a:defRPr sz="1575" b="1"/>
            </a:lvl8pPr>
            <a:lvl9pPr marL="3654822" indent="0">
              <a:buNone/>
              <a:defRPr sz="1575" b="1"/>
            </a:lvl9pPr>
          </a:lstStyle>
          <a:p>
            <a:pPr lvl="0"/>
            <a:r>
              <a:rPr lang="en-US"/>
              <a:t>Click to edit Master text styles</a:t>
            </a:r>
          </a:p>
        </p:txBody>
      </p:sp>
      <p:sp>
        <p:nvSpPr>
          <p:cNvPr id="4" name="Rounded Rectangle 3"/>
          <p:cNvSpPr/>
          <p:nvPr userDrawn="1"/>
        </p:nvSpPr>
        <p:spPr>
          <a:xfrm>
            <a:off x="457200" y="923927"/>
            <a:ext cx="4005072" cy="3242439"/>
          </a:xfrm>
          <a:prstGeom prst="roundRect">
            <a:avLst>
              <a:gd name="adj" fmla="val 352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368" tIns="45684" rIns="91368" bIns="45684" rtlCol="0" anchor="ctr"/>
          <a:lstStyle/>
          <a:p>
            <a:pPr algn="ctr" defTabSz="913708" fontAlgn="auto">
              <a:spcBef>
                <a:spcPts val="0"/>
              </a:spcBef>
              <a:spcAft>
                <a:spcPts val="0"/>
              </a:spcAft>
            </a:pPr>
            <a:endParaRPr lang="en-US" dirty="0">
              <a:solidFill>
                <a:prstClr val="white"/>
              </a:solidFill>
            </a:endParaRPr>
          </a:p>
        </p:txBody>
      </p:sp>
      <p:sp>
        <p:nvSpPr>
          <p:cNvPr id="6" name="Media Placeholder 5"/>
          <p:cNvSpPr>
            <a:spLocks noGrp="1"/>
          </p:cNvSpPr>
          <p:nvPr>
            <p:ph type="media" sz="quarter" idx="11"/>
          </p:nvPr>
        </p:nvSpPr>
        <p:spPr>
          <a:xfrm>
            <a:off x="609605" y="1106492"/>
            <a:ext cx="3700463" cy="2853620"/>
          </a:xfrm>
          <a:prstGeom prst="rect">
            <a:avLst/>
          </a:prstGeom>
        </p:spPr>
        <p:txBody>
          <a:bodyPr/>
          <a:lstStyle>
            <a:lvl1pPr>
              <a:defRPr>
                <a:solidFill>
                  <a:srgbClr val="FFFFFF"/>
                </a:solidFill>
              </a:defRPr>
            </a:lvl1pPr>
          </a:lstStyle>
          <a:p>
            <a:r>
              <a:rPr lang="en-US" dirty="0"/>
              <a:t>Click icon to add media</a:t>
            </a:r>
          </a:p>
        </p:txBody>
      </p:sp>
    </p:spTree>
    <p:extLst>
      <p:ext uri="{BB962C8B-B14F-4D97-AF65-F5344CB8AC3E}">
        <p14:creationId xmlns:p14="http://schemas.microsoft.com/office/powerpoint/2010/main" val="65590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10170"/>
            <a:ext cx="8229601" cy="904230"/>
          </a:xfrm>
          <a:prstGeom prst="rect">
            <a:avLst/>
          </a:prstGeom>
        </p:spPr>
        <p:txBody>
          <a:bodyPr vert="horz" lIns="0" tIns="60912" rIns="0" bIns="60912" rtlCol="0" anchor="ctr">
            <a:normAutofit/>
          </a:bodyPr>
          <a:lstStyle/>
          <a:p>
            <a:r>
              <a:rPr lang="en-US"/>
              <a:t>Click to edit Master title style</a:t>
            </a:r>
            <a:endParaRPr lang="en-US" dirty="0"/>
          </a:p>
        </p:txBody>
      </p:sp>
      <p:sp>
        <p:nvSpPr>
          <p:cNvPr id="21" name="Footer Placeholder 4"/>
          <p:cNvSpPr txBox="1">
            <a:spLocks/>
          </p:cNvSpPr>
          <p:nvPr userDrawn="1"/>
        </p:nvSpPr>
        <p:spPr>
          <a:xfrm>
            <a:off x="436960" y="4879547"/>
            <a:ext cx="3068239" cy="262265"/>
          </a:xfrm>
          <a:prstGeom prst="rect">
            <a:avLst/>
          </a:prstGeom>
        </p:spPr>
        <p:txBody>
          <a:bodyPr vert="horz" lIns="0" tIns="0" rIns="0" bIns="0" rtlCol="0" anchor="ctr"/>
          <a:lstStyle>
            <a:defPPr>
              <a:defRPr lang="en-US"/>
            </a:defPPr>
            <a:lvl1pPr algn="l" rtl="0" fontAlgn="base">
              <a:spcBef>
                <a:spcPct val="0"/>
              </a:spcBef>
              <a:spcAft>
                <a:spcPct val="0"/>
              </a:spcAft>
              <a:defRPr sz="675" kern="1200">
                <a:solidFill>
                  <a:schemeClr val="accent2"/>
                </a:solidFill>
                <a:latin typeface="+mn-lt"/>
                <a:ea typeface="+mn-ea"/>
                <a:cs typeface="+mn-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defTabSz="913708" fontAlgn="auto">
              <a:spcBef>
                <a:spcPts val="0"/>
              </a:spcBef>
              <a:spcAft>
                <a:spcPts val="0"/>
              </a:spcAft>
            </a:pPr>
            <a:r>
              <a:rPr lang="en-US" sz="600" dirty="0">
                <a:solidFill>
                  <a:srgbClr val="7E848B"/>
                </a:solidFill>
              </a:rPr>
              <a:t>© 2020 Technology Business Management Council Ltd. All rights reserved.</a:t>
            </a:r>
          </a:p>
        </p:txBody>
      </p:sp>
      <p:sp>
        <p:nvSpPr>
          <p:cNvPr id="22" name="Slide Number Placeholder 5"/>
          <p:cNvSpPr txBox="1">
            <a:spLocks/>
          </p:cNvSpPr>
          <p:nvPr userDrawn="1"/>
        </p:nvSpPr>
        <p:spPr>
          <a:xfrm>
            <a:off x="-1192" y="4879547"/>
            <a:ext cx="339090" cy="262265"/>
          </a:xfrm>
          <a:prstGeom prst="rect">
            <a:avLst/>
          </a:prstGeom>
        </p:spPr>
        <p:txBody>
          <a:bodyPr vert="horz" lIns="0" tIns="0" rIns="0" bIns="0" rtlCol="0" anchor="ctr"/>
          <a:lstStyle>
            <a:defPPr>
              <a:defRPr lang="en-US"/>
            </a:defPPr>
            <a:lvl1pPr algn="r" rtl="0" fontAlgn="base">
              <a:spcBef>
                <a:spcPct val="0"/>
              </a:spcBef>
              <a:spcAft>
                <a:spcPct val="0"/>
              </a:spcAft>
              <a:defRPr sz="788" b="1" kern="1200">
                <a:solidFill>
                  <a:schemeClr val="accent1"/>
                </a:solidFill>
                <a:latin typeface="+mj-lt"/>
                <a:ea typeface="+mj-ea"/>
                <a:cs typeface="+mj-cs"/>
              </a:defRPr>
            </a:lvl1pPr>
            <a:lvl2pPr marL="456835" algn="l" rtl="0" fontAlgn="base">
              <a:spcBef>
                <a:spcPct val="0"/>
              </a:spcBef>
              <a:spcAft>
                <a:spcPct val="0"/>
              </a:spcAft>
              <a:defRPr kern="1200">
                <a:solidFill>
                  <a:schemeClr val="tx1"/>
                </a:solidFill>
                <a:latin typeface="+mj-lt"/>
                <a:ea typeface="+mj-ea"/>
                <a:cs typeface="+mj-cs"/>
              </a:defRPr>
            </a:lvl2pPr>
            <a:lvl3pPr marL="913670" algn="l" rtl="0" fontAlgn="base">
              <a:spcBef>
                <a:spcPct val="0"/>
              </a:spcBef>
              <a:spcAft>
                <a:spcPct val="0"/>
              </a:spcAft>
              <a:defRPr kern="1200">
                <a:solidFill>
                  <a:schemeClr val="tx1"/>
                </a:solidFill>
                <a:latin typeface="+mj-lt"/>
                <a:ea typeface="+mj-ea"/>
                <a:cs typeface="+mj-cs"/>
              </a:defRPr>
            </a:lvl3pPr>
            <a:lvl4pPr marL="1370505" algn="l" rtl="0" fontAlgn="base">
              <a:spcBef>
                <a:spcPct val="0"/>
              </a:spcBef>
              <a:spcAft>
                <a:spcPct val="0"/>
              </a:spcAft>
              <a:defRPr kern="1200">
                <a:solidFill>
                  <a:schemeClr val="tx1"/>
                </a:solidFill>
                <a:latin typeface="+mj-lt"/>
                <a:ea typeface="+mj-ea"/>
                <a:cs typeface="+mj-cs"/>
              </a:defRPr>
            </a:lvl4pPr>
            <a:lvl5pPr marL="1827336" algn="l" rtl="0" fontAlgn="base">
              <a:spcBef>
                <a:spcPct val="0"/>
              </a:spcBef>
              <a:spcAft>
                <a:spcPct val="0"/>
              </a:spcAft>
              <a:defRPr kern="1200">
                <a:solidFill>
                  <a:schemeClr val="tx1"/>
                </a:solidFill>
                <a:latin typeface="+mj-lt"/>
                <a:ea typeface="+mj-ea"/>
                <a:cs typeface="+mj-cs"/>
              </a:defRPr>
            </a:lvl5pPr>
            <a:lvl6pPr marL="2284166" algn="l" defTabSz="913670" rtl="0" eaLnBrk="1" latinLnBrk="0" hangingPunct="1">
              <a:defRPr kern="1200">
                <a:solidFill>
                  <a:schemeClr val="tx1"/>
                </a:solidFill>
                <a:latin typeface="+mj-lt"/>
                <a:ea typeface="+mj-ea"/>
                <a:cs typeface="+mj-cs"/>
              </a:defRPr>
            </a:lvl6pPr>
            <a:lvl7pPr marL="2741009" algn="l" defTabSz="913670" rtl="0" eaLnBrk="1" latinLnBrk="0" hangingPunct="1">
              <a:defRPr kern="1200">
                <a:solidFill>
                  <a:schemeClr val="tx1"/>
                </a:solidFill>
                <a:latin typeface="+mj-lt"/>
                <a:ea typeface="+mj-ea"/>
                <a:cs typeface="+mj-cs"/>
              </a:defRPr>
            </a:lvl7pPr>
            <a:lvl8pPr marL="3197838" algn="l" defTabSz="913670" rtl="0" eaLnBrk="1" latinLnBrk="0" hangingPunct="1">
              <a:defRPr kern="1200">
                <a:solidFill>
                  <a:schemeClr val="tx1"/>
                </a:solidFill>
                <a:latin typeface="+mj-lt"/>
                <a:ea typeface="+mj-ea"/>
                <a:cs typeface="+mj-cs"/>
              </a:defRPr>
            </a:lvl8pPr>
            <a:lvl9pPr marL="3654669" algn="l" defTabSz="913670" rtl="0" eaLnBrk="1" latinLnBrk="0" hangingPunct="1">
              <a:defRPr kern="1200">
                <a:solidFill>
                  <a:schemeClr val="tx1"/>
                </a:solidFill>
                <a:latin typeface="+mj-lt"/>
                <a:ea typeface="+mj-ea"/>
                <a:cs typeface="+mj-cs"/>
              </a:defRPr>
            </a:lvl9pPr>
          </a:lstStyle>
          <a:p>
            <a:pPr defTabSz="913708" fontAlgn="auto">
              <a:spcBef>
                <a:spcPts val="0"/>
              </a:spcBef>
              <a:spcAft>
                <a:spcPts val="0"/>
              </a:spcAft>
            </a:pPr>
            <a:fld id="{4C1362D4-5ABD-4326-94E6-7A5ADE3C9964}" type="slidenum">
              <a:rPr lang="en-US" sz="700" smtClean="0">
                <a:solidFill>
                  <a:srgbClr val="0D96C9"/>
                </a:solidFill>
              </a:rPr>
              <a:pPr defTabSz="913708" fontAlgn="auto">
                <a:spcBef>
                  <a:spcPts val="0"/>
                </a:spcBef>
                <a:spcAft>
                  <a:spcPts val="0"/>
                </a:spcAft>
              </a:pPr>
              <a:t>‹#›</a:t>
            </a:fld>
            <a:endParaRPr lang="en-US" sz="700" dirty="0">
              <a:solidFill>
                <a:srgbClr val="0D96C9"/>
              </a:solidFill>
            </a:endParaRPr>
          </a:p>
        </p:txBody>
      </p:sp>
      <p:sp>
        <p:nvSpPr>
          <p:cNvPr id="5" name="Text Placeholder 4"/>
          <p:cNvSpPr>
            <a:spLocks noGrp="1"/>
          </p:cNvSpPr>
          <p:nvPr>
            <p:ph type="body" idx="1"/>
          </p:nvPr>
        </p:nvSpPr>
        <p:spPr>
          <a:xfrm>
            <a:off x="457201" y="914401"/>
            <a:ext cx="8229601" cy="3714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Group 15"/>
          <p:cNvGrpSpPr>
            <a:grpSpLocks noChangeAspect="1"/>
          </p:cNvGrpSpPr>
          <p:nvPr userDrawn="1"/>
        </p:nvGrpSpPr>
        <p:grpSpPr>
          <a:xfrm>
            <a:off x="7721600" y="4855433"/>
            <a:ext cx="1143001" cy="186415"/>
            <a:chOff x="2498725" y="0"/>
            <a:chExt cx="4146551" cy="676276"/>
          </a:xfrm>
        </p:grpSpPr>
        <p:sp>
          <p:nvSpPr>
            <p:cNvPr id="17" name="Freeform 5"/>
            <p:cNvSpPr>
              <a:spLocks noChangeAspect="1" noEditPoints="1"/>
            </p:cNvSpPr>
            <p:nvPr/>
          </p:nvSpPr>
          <p:spPr bwMode="auto">
            <a:xfrm>
              <a:off x="3443288" y="239713"/>
              <a:ext cx="3201988" cy="249238"/>
            </a:xfrm>
            <a:custGeom>
              <a:avLst/>
              <a:gdLst>
                <a:gd name="T0" fmla="*/ 1991 w 33994"/>
                <a:gd name="T1" fmla="*/ 64 h 2645"/>
                <a:gd name="T2" fmla="*/ 1273 w 33994"/>
                <a:gd name="T3" fmla="*/ 555 h 2645"/>
                <a:gd name="T4" fmla="*/ 718 w 33994"/>
                <a:gd name="T5" fmla="*/ 2581 h 2645"/>
                <a:gd name="T6" fmla="*/ 0 w 33994"/>
                <a:gd name="T7" fmla="*/ 555 h 2645"/>
                <a:gd name="T8" fmla="*/ 5171 w 33994"/>
                <a:gd name="T9" fmla="*/ 1881 h 2645"/>
                <a:gd name="T10" fmla="*/ 3195 w 33994"/>
                <a:gd name="T11" fmla="*/ 2581 h 2645"/>
                <a:gd name="T12" fmla="*/ 4133 w 33994"/>
                <a:gd name="T13" fmla="*/ 64 h 2645"/>
                <a:gd name="T14" fmla="*/ 4620 w 33994"/>
                <a:gd name="T15" fmla="*/ 1259 h 2645"/>
                <a:gd name="T16" fmla="*/ 5171 w 33994"/>
                <a:gd name="T17" fmla="*/ 1881 h 2645"/>
                <a:gd name="T18" fmla="*/ 4151 w 33994"/>
                <a:gd name="T19" fmla="*/ 1070 h 2645"/>
                <a:gd name="T20" fmla="*/ 4126 w 33994"/>
                <a:gd name="T21" fmla="*/ 534 h 2645"/>
                <a:gd name="T22" fmla="*/ 3749 w 33994"/>
                <a:gd name="T23" fmla="*/ 1070 h 2645"/>
                <a:gd name="T24" fmla="*/ 4169 w 33994"/>
                <a:gd name="T25" fmla="*/ 1540 h 2645"/>
                <a:gd name="T26" fmla="*/ 3749 w 33994"/>
                <a:gd name="T27" fmla="*/ 2112 h 2645"/>
                <a:gd name="T28" fmla="*/ 4617 w 33994"/>
                <a:gd name="T29" fmla="*/ 1817 h 2645"/>
                <a:gd name="T30" fmla="*/ 7697 w 33994"/>
                <a:gd name="T31" fmla="*/ 1707 h 2645"/>
                <a:gd name="T32" fmla="*/ 6279 w 33994"/>
                <a:gd name="T33" fmla="*/ 64 h 2645"/>
                <a:gd name="T34" fmla="*/ 6833 w 33994"/>
                <a:gd name="T35" fmla="*/ 2581 h 2645"/>
                <a:gd name="T36" fmla="*/ 6840 w 33994"/>
                <a:gd name="T37" fmla="*/ 651 h 2645"/>
                <a:gd name="T38" fmla="*/ 7900 w 33994"/>
                <a:gd name="T39" fmla="*/ 2581 h 2645"/>
                <a:gd name="T40" fmla="*/ 8568 w 33994"/>
                <a:gd name="T41" fmla="*/ 651 h 2645"/>
                <a:gd name="T42" fmla="*/ 9123 w 33994"/>
                <a:gd name="T43" fmla="*/ 2581 h 2645"/>
                <a:gd name="T44" fmla="*/ 8287 w 33994"/>
                <a:gd name="T45" fmla="*/ 64 h 2645"/>
                <a:gd name="T46" fmla="*/ 13062 w 33994"/>
                <a:gd name="T47" fmla="*/ 2411 h 2645"/>
                <a:gd name="T48" fmla="*/ 13062 w 33994"/>
                <a:gd name="T49" fmla="*/ 235 h 2645"/>
                <a:gd name="T50" fmla="*/ 13933 w 33994"/>
                <a:gd name="T51" fmla="*/ 399 h 2645"/>
                <a:gd name="T52" fmla="*/ 11751 w 33994"/>
                <a:gd name="T53" fmla="*/ 1323 h 2645"/>
                <a:gd name="T54" fmla="*/ 13994 w 33994"/>
                <a:gd name="T55" fmla="*/ 2183 h 2645"/>
                <a:gd name="T56" fmla="*/ 13062 w 33994"/>
                <a:gd name="T57" fmla="*/ 2411 h 2645"/>
                <a:gd name="T58" fmla="*/ 16559 w 33994"/>
                <a:gd name="T59" fmla="*/ 2645 h 2645"/>
                <a:gd name="T60" fmla="*/ 16559 w 33994"/>
                <a:gd name="T61" fmla="*/ 0 h 2645"/>
                <a:gd name="T62" fmla="*/ 17593 w 33994"/>
                <a:gd name="T63" fmla="*/ 1323 h 2645"/>
                <a:gd name="T64" fmla="*/ 15524 w 33994"/>
                <a:gd name="T65" fmla="*/ 1323 h 2645"/>
                <a:gd name="T66" fmla="*/ 17593 w 33994"/>
                <a:gd name="T67" fmla="*/ 1323 h 2645"/>
                <a:gd name="T68" fmla="*/ 20254 w 33994"/>
                <a:gd name="T69" fmla="*/ 2411 h 2645"/>
                <a:gd name="T70" fmla="*/ 19589 w 33994"/>
                <a:gd name="T71" fmla="*/ 64 h 2645"/>
                <a:gd name="T72" fmla="*/ 19333 w 33994"/>
                <a:gd name="T73" fmla="*/ 1643 h 2645"/>
                <a:gd name="T74" fmla="*/ 21175 w 33994"/>
                <a:gd name="T75" fmla="*/ 1643 h 2645"/>
                <a:gd name="T76" fmla="*/ 20919 w 33994"/>
                <a:gd name="T77" fmla="*/ 64 h 2645"/>
                <a:gd name="T78" fmla="*/ 24777 w 33994"/>
                <a:gd name="T79" fmla="*/ 2197 h 2645"/>
                <a:gd name="T80" fmla="*/ 23270 w 33994"/>
                <a:gd name="T81" fmla="*/ 64 h 2645"/>
                <a:gd name="T82" fmla="*/ 22950 w 33994"/>
                <a:gd name="T83" fmla="*/ 2581 h 2645"/>
                <a:gd name="T84" fmla="*/ 23206 w 33994"/>
                <a:gd name="T85" fmla="*/ 427 h 2645"/>
                <a:gd name="T86" fmla="*/ 24713 w 33994"/>
                <a:gd name="T87" fmla="*/ 2581 h 2645"/>
                <a:gd name="T88" fmla="*/ 25033 w 33994"/>
                <a:gd name="T89" fmla="*/ 64 h 2645"/>
                <a:gd name="T90" fmla="*/ 24777 w 33994"/>
                <a:gd name="T91" fmla="*/ 2197 h 2645"/>
                <a:gd name="T92" fmla="*/ 26958 w 33994"/>
                <a:gd name="T93" fmla="*/ 1323 h 2645"/>
                <a:gd name="T94" fmla="*/ 28640 w 33994"/>
                <a:gd name="T95" fmla="*/ 566 h 2645"/>
                <a:gd name="T96" fmla="*/ 27993 w 33994"/>
                <a:gd name="T97" fmla="*/ 0 h 2645"/>
                <a:gd name="T98" fmla="*/ 27993 w 33994"/>
                <a:gd name="T99" fmla="*/ 2645 h 2645"/>
                <a:gd name="T100" fmla="*/ 28714 w 33994"/>
                <a:gd name="T101" fmla="*/ 2034 h 2645"/>
                <a:gd name="T102" fmla="*/ 30490 w 33994"/>
                <a:gd name="T103" fmla="*/ 2581 h 2645"/>
                <a:gd name="T104" fmla="*/ 30746 w 33994"/>
                <a:gd name="T105" fmla="*/ 64 h 2645"/>
                <a:gd name="T106" fmla="*/ 30490 w 33994"/>
                <a:gd name="T107" fmla="*/ 2581 h 2645"/>
                <a:gd name="T108" fmla="*/ 32821 w 33994"/>
                <a:gd name="T109" fmla="*/ 64 h 2645"/>
                <a:gd name="T110" fmla="*/ 32565 w 33994"/>
                <a:gd name="T111" fmla="*/ 2581 h 2645"/>
                <a:gd name="T112" fmla="*/ 33994 w 33994"/>
                <a:gd name="T113" fmla="*/ 2347 h 2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994" h="2645">
                  <a:moveTo>
                    <a:pt x="0" y="64"/>
                  </a:moveTo>
                  <a:cubicBezTo>
                    <a:pt x="1991" y="64"/>
                    <a:pt x="1991" y="64"/>
                    <a:pt x="1991" y="64"/>
                  </a:cubicBezTo>
                  <a:cubicBezTo>
                    <a:pt x="1991" y="555"/>
                    <a:pt x="1991" y="555"/>
                    <a:pt x="1991" y="555"/>
                  </a:cubicBezTo>
                  <a:cubicBezTo>
                    <a:pt x="1273" y="555"/>
                    <a:pt x="1273" y="555"/>
                    <a:pt x="1273" y="555"/>
                  </a:cubicBezTo>
                  <a:cubicBezTo>
                    <a:pt x="1273" y="2581"/>
                    <a:pt x="1273" y="2581"/>
                    <a:pt x="1273" y="2581"/>
                  </a:cubicBezTo>
                  <a:cubicBezTo>
                    <a:pt x="718" y="2581"/>
                    <a:pt x="718" y="2581"/>
                    <a:pt x="718" y="2581"/>
                  </a:cubicBezTo>
                  <a:cubicBezTo>
                    <a:pt x="718" y="555"/>
                    <a:pt x="718" y="555"/>
                    <a:pt x="718" y="555"/>
                  </a:cubicBezTo>
                  <a:cubicBezTo>
                    <a:pt x="0" y="555"/>
                    <a:pt x="0" y="555"/>
                    <a:pt x="0" y="555"/>
                  </a:cubicBezTo>
                  <a:lnTo>
                    <a:pt x="0" y="64"/>
                  </a:lnTo>
                  <a:close/>
                  <a:moveTo>
                    <a:pt x="5171" y="1881"/>
                  </a:moveTo>
                  <a:cubicBezTo>
                    <a:pt x="5171" y="2407"/>
                    <a:pt x="4673" y="2581"/>
                    <a:pt x="4225" y="2581"/>
                  </a:cubicBezTo>
                  <a:cubicBezTo>
                    <a:pt x="3195" y="2581"/>
                    <a:pt x="3195" y="2581"/>
                    <a:pt x="3195" y="2581"/>
                  </a:cubicBezTo>
                  <a:cubicBezTo>
                    <a:pt x="3195" y="64"/>
                    <a:pt x="3195" y="64"/>
                    <a:pt x="3195" y="64"/>
                  </a:cubicBezTo>
                  <a:cubicBezTo>
                    <a:pt x="4133" y="64"/>
                    <a:pt x="4133" y="64"/>
                    <a:pt x="4133" y="64"/>
                  </a:cubicBezTo>
                  <a:cubicBezTo>
                    <a:pt x="4574" y="64"/>
                    <a:pt x="5054" y="157"/>
                    <a:pt x="5054" y="704"/>
                  </a:cubicBezTo>
                  <a:cubicBezTo>
                    <a:pt x="5054" y="985"/>
                    <a:pt x="4880" y="1177"/>
                    <a:pt x="4620" y="1259"/>
                  </a:cubicBezTo>
                  <a:cubicBezTo>
                    <a:pt x="4620" y="1266"/>
                    <a:pt x="4620" y="1266"/>
                    <a:pt x="4620" y="1266"/>
                  </a:cubicBezTo>
                  <a:cubicBezTo>
                    <a:pt x="4951" y="1309"/>
                    <a:pt x="5171" y="1554"/>
                    <a:pt x="5171" y="1881"/>
                  </a:cubicBezTo>
                  <a:close/>
                  <a:moveTo>
                    <a:pt x="3749" y="1070"/>
                  </a:moveTo>
                  <a:cubicBezTo>
                    <a:pt x="4151" y="1070"/>
                    <a:pt x="4151" y="1070"/>
                    <a:pt x="4151" y="1070"/>
                  </a:cubicBezTo>
                  <a:cubicBezTo>
                    <a:pt x="4321" y="1070"/>
                    <a:pt x="4499" y="999"/>
                    <a:pt x="4499" y="797"/>
                  </a:cubicBezTo>
                  <a:cubicBezTo>
                    <a:pt x="4499" y="587"/>
                    <a:pt x="4300" y="534"/>
                    <a:pt x="4126" y="534"/>
                  </a:cubicBezTo>
                  <a:cubicBezTo>
                    <a:pt x="3749" y="534"/>
                    <a:pt x="3749" y="534"/>
                    <a:pt x="3749" y="534"/>
                  </a:cubicBezTo>
                  <a:lnTo>
                    <a:pt x="3749" y="1070"/>
                  </a:lnTo>
                  <a:close/>
                  <a:moveTo>
                    <a:pt x="4617" y="1817"/>
                  </a:moveTo>
                  <a:cubicBezTo>
                    <a:pt x="4617" y="1579"/>
                    <a:pt x="4350" y="1540"/>
                    <a:pt x="4169" y="1540"/>
                  </a:cubicBezTo>
                  <a:cubicBezTo>
                    <a:pt x="3749" y="1540"/>
                    <a:pt x="3749" y="1540"/>
                    <a:pt x="3749" y="1540"/>
                  </a:cubicBezTo>
                  <a:cubicBezTo>
                    <a:pt x="3749" y="2112"/>
                    <a:pt x="3749" y="2112"/>
                    <a:pt x="3749" y="2112"/>
                  </a:cubicBezTo>
                  <a:cubicBezTo>
                    <a:pt x="4247" y="2112"/>
                    <a:pt x="4247" y="2112"/>
                    <a:pt x="4247" y="2112"/>
                  </a:cubicBezTo>
                  <a:cubicBezTo>
                    <a:pt x="4421" y="2112"/>
                    <a:pt x="4617" y="2037"/>
                    <a:pt x="4617" y="1817"/>
                  </a:cubicBezTo>
                  <a:close/>
                  <a:moveTo>
                    <a:pt x="7704" y="1707"/>
                  </a:moveTo>
                  <a:cubicBezTo>
                    <a:pt x="7697" y="1707"/>
                    <a:pt x="7697" y="1707"/>
                    <a:pt x="7697" y="1707"/>
                  </a:cubicBezTo>
                  <a:cubicBezTo>
                    <a:pt x="7118" y="64"/>
                    <a:pt x="7118" y="64"/>
                    <a:pt x="7118" y="64"/>
                  </a:cubicBezTo>
                  <a:cubicBezTo>
                    <a:pt x="6279" y="64"/>
                    <a:pt x="6279" y="64"/>
                    <a:pt x="6279" y="64"/>
                  </a:cubicBezTo>
                  <a:cubicBezTo>
                    <a:pt x="6279" y="2581"/>
                    <a:pt x="6279" y="2581"/>
                    <a:pt x="6279" y="2581"/>
                  </a:cubicBezTo>
                  <a:cubicBezTo>
                    <a:pt x="6833" y="2581"/>
                    <a:pt x="6833" y="2581"/>
                    <a:pt x="6833" y="2581"/>
                  </a:cubicBezTo>
                  <a:cubicBezTo>
                    <a:pt x="6833" y="651"/>
                    <a:pt x="6833" y="651"/>
                    <a:pt x="6833" y="651"/>
                  </a:cubicBezTo>
                  <a:cubicBezTo>
                    <a:pt x="6840" y="651"/>
                    <a:pt x="6840" y="651"/>
                    <a:pt x="6840" y="651"/>
                  </a:cubicBezTo>
                  <a:cubicBezTo>
                    <a:pt x="7477" y="2581"/>
                    <a:pt x="7477" y="2581"/>
                    <a:pt x="7477" y="2581"/>
                  </a:cubicBezTo>
                  <a:cubicBezTo>
                    <a:pt x="7900" y="2581"/>
                    <a:pt x="7900" y="2581"/>
                    <a:pt x="7900" y="2581"/>
                  </a:cubicBezTo>
                  <a:cubicBezTo>
                    <a:pt x="8561" y="651"/>
                    <a:pt x="8561" y="651"/>
                    <a:pt x="8561" y="651"/>
                  </a:cubicBezTo>
                  <a:cubicBezTo>
                    <a:pt x="8568" y="651"/>
                    <a:pt x="8568" y="651"/>
                    <a:pt x="8568" y="651"/>
                  </a:cubicBezTo>
                  <a:cubicBezTo>
                    <a:pt x="8568" y="2581"/>
                    <a:pt x="8568" y="2581"/>
                    <a:pt x="8568" y="2581"/>
                  </a:cubicBezTo>
                  <a:cubicBezTo>
                    <a:pt x="9123" y="2581"/>
                    <a:pt x="9123" y="2581"/>
                    <a:pt x="9123" y="2581"/>
                  </a:cubicBezTo>
                  <a:cubicBezTo>
                    <a:pt x="9123" y="64"/>
                    <a:pt x="9123" y="64"/>
                    <a:pt x="9123" y="64"/>
                  </a:cubicBezTo>
                  <a:cubicBezTo>
                    <a:pt x="8287" y="64"/>
                    <a:pt x="8287" y="64"/>
                    <a:pt x="8287" y="64"/>
                  </a:cubicBezTo>
                  <a:lnTo>
                    <a:pt x="7704" y="1707"/>
                  </a:lnTo>
                  <a:close/>
                  <a:moveTo>
                    <a:pt x="13062" y="2411"/>
                  </a:moveTo>
                  <a:cubicBezTo>
                    <a:pt x="12415" y="2411"/>
                    <a:pt x="12028" y="1902"/>
                    <a:pt x="12028" y="1323"/>
                  </a:cubicBezTo>
                  <a:cubicBezTo>
                    <a:pt x="12028" y="743"/>
                    <a:pt x="12415" y="235"/>
                    <a:pt x="13062" y="235"/>
                  </a:cubicBezTo>
                  <a:cubicBezTo>
                    <a:pt x="13329" y="235"/>
                    <a:pt x="13610" y="402"/>
                    <a:pt x="13709" y="566"/>
                  </a:cubicBezTo>
                  <a:cubicBezTo>
                    <a:pt x="13933" y="399"/>
                    <a:pt x="13933" y="399"/>
                    <a:pt x="13933" y="399"/>
                  </a:cubicBezTo>
                  <a:cubicBezTo>
                    <a:pt x="13713" y="118"/>
                    <a:pt x="13375" y="0"/>
                    <a:pt x="13062" y="0"/>
                  </a:cubicBezTo>
                  <a:cubicBezTo>
                    <a:pt x="12312" y="0"/>
                    <a:pt x="11751" y="558"/>
                    <a:pt x="11751" y="1323"/>
                  </a:cubicBezTo>
                  <a:cubicBezTo>
                    <a:pt x="11751" y="2087"/>
                    <a:pt x="12312" y="2645"/>
                    <a:pt x="13062" y="2645"/>
                  </a:cubicBezTo>
                  <a:cubicBezTo>
                    <a:pt x="13478" y="2645"/>
                    <a:pt x="13827" y="2443"/>
                    <a:pt x="13994" y="2183"/>
                  </a:cubicBezTo>
                  <a:cubicBezTo>
                    <a:pt x="13784" y="2034"/>
                    <a:pt x="13784" y="2034"/>
                    <a:pt x="13784" y="2034"/>
                  </a:cubicBezTo>
                  <a:cubicBezTo>
                    <a:pt x="13595" y="2325"/>
                    <a:pt x="13325" y="2411"/>
                    <a:pt x="13062" y="2411"/>
                  </a:cubicBezTo>
                  <a:close/>
                  <a:moveTo>
                    <a:pt x="17870" y="1323"/>
                  </a:moveTo>
                  <a:cubicBezTo>
                    <a:pt x="17870" y="2087"/>
                    <a:pt x="17309" y="2645"/>
                    <a:pt x="16559" y="2645"/>
                  </a:cubicBezTo>
                  <a:cubicBezTo>
                    <a:pt x="15809" y="2645"/>
                    <a:pt x="15247" y="2087"/>
                    <a:pt x="15247" y="1323"/>
                  </a:cubicBezTo>
                  <a:cubicBezTo>
                    <a:pt x="15247" y="558"/>
                    <a:pt x="15809" y="0"/>
                    <a:pt x="16559" y="0"/>
                  </a:cubicBezTo>
                  <a:cubicBezTo>
                    <a:pt x="17309" y="0"/>
                    <a:pt x="17870" y="558"/>
                    <a:pt x="17870" y="1323"/>
                  </a:cubicBezTo>
                  <a:close/>
                  <a:moveTo>
                    <a:pt x="17593" y="1323"/>
                  </a:moveTo>
                  <a:cubicBezTo>
                    <a:pt x="17593" y="743"/>
                    <a:pt x="17206" y="235"/>
                    <a:pt x="16559" y="235"/>
                  </a:cubicBezTo>
                  <a:cubicBezTo>
                    <a:pt x="15912" y="235"/>
                    <a:pt x="15524" y="743"/>
                    <a:pt x="15524" y="1323"/>
                  </a:cubicBezTo>
                  <a:cubicBezTo>
                    <a:pt x="15524" y="1902"/>
                    <a:pt x="15912" y="2411"/>
                    <a:pt x="16559" y="2411"/>
                  </a:cubicBezTo>
                  <a:cubicBezTo>
                    <a:pt x="17206" y="2411"/>
                    <a:pt x="17593" y="1902"/>
                    <a:pt x="17593" y="1323"/>
                  </a:cubicBezTo>
                  <a:close/>
                  <a:moveTo>
                    <a:pt x="20919" y="1614"/>
                  </a:moveTo>
                  <a:cubicBezTo>
                    <a:pt x="20919" y="2339"/>
                    <a:pt x="20446" y="2411"/>
                    <a:pt x="20254" y="2411"/>
                  </a:cubicBezTo>
                  <a:cubicBezTo>
                    <a:pt x="20062" y="2411"/>
                    <a:pt x="19589" y="2339"/>
                    <a:pt x="19589" y="1614"/>
                  </a:cubicBezTo>
                  <a:cubicBezTo>
                    <a:pt x="19589" y="64"/>
                    <a:pt x="19589" y="64"/>
                    <a:pt x="19589" y="64"/>
                  </a:cubicBezTo>
                  <a:cubicBezTo>
                    <a:pt x="19333" y="64"/>
                    <a:pt x="19333" y="64"/>
                    <a:pt x="19333" y="64"/>
                  </a:cubicBezTo>
                  <a:cubicBezTo>
                    <a:pt x="19333" y="1643"/>
                    <a:pt x="19333" y="1643"/>
                    <a:pt x="19333" y="1643"/>
                  </a:cubicBezTo>
                  <a:cubicBezTo>
                    <a:pt x="19333" y="2062"/>
                    <a:pt x="19500" y="2645"/>
                    <a:pt x="20254" y="2645"/>
                  </a:cubicBezTo>
                  <a:cubicBezTo>
                    <a:pt x="21007" y="2645"/>
                    <a:pt x="21175" y="2062"/>
                    <a:pt x="21175" y="1643"/>
                  </a:cubicBezTo>
                  <a:cubicBezTo>
                    <a:pt x="21175" y="64"/>
                    <a:pt x="21175" y="64"/>
                    <a:pt x="21175" y="64"/>
                  </a:cubicBezTo>
                  <a:cubicBezTo>
                    <a:pt x="20919" y="64"/>
                    <a:pt x="20919" y="64"/>
                    <a:pt x="20919" y="64"/>
                  </a:cubicBezTo>
                  <a:lnTo>
                    <a:pt x="20919" y="1614"/>
                  </a:lnTo>
                  <a:close/>
                  <a:moveTo>
                    <a:pt x="24777" y="2197"/>
                  </a:moveTo>
                  <a:cubicBezTo>
                    <a:pt x="24770" y="2197"/>
                    <a:pt x="24770" y="2197"/>
                    <a:pt x="24770" y="2197"/>
                  </a:cubicBezTo>
                  <a:cubicBezTo>
                    <a:pt x="23270" y="64"/>
                    <a:pt x="23270" y="64"/>
                    <a:pt x="23270" y="64"/>
                  </a:cubicBezTo>
                  <a:cubicBezTo>
                    <a:pt x="22950" y="64"/>
                    <a:pt x="22950" y="64"/>
                    <a:pt x="22950" y="64"/>
                  </a:cubicBezTo>
                  <a:cubicBezTo>
                    <a:pt x="22950" y="2581"/>
                    <a:pt x="22950" y="2581"/>
                    <a:pt x="22950" y="2581"/>
                  </a:cubicBezTo>
                  <a:cubicBezTo>
                    <a:pt x="23206" y="2581"/>
                    <a:pt x="23206" y="2581"/>
                    <a:pt x="23206" y="2581"/>
                  </a:cubicBezTo>
                  <a:cubicBezTo>
                    <a:pt x="23206" y="427"/>
                    <a:pt x="23206" y="427"/>
                    <a:pt x="23206" y="427"/>
                  </a:cubicBezTo>
                  <a:cubicBezTo>
                    <a:pt x="23213" y="427"/>
                    <a:pt x="23213" y="427"/>
                    <a:pt x="23213" y="427"/>
                  </a:cubicBezTo>
                  <a:cubicBezTo>
                    <a:pt x="24713" y="2581"/>
                    <a:pt x="24713" y="2581"/>
                    <a:pt x="24713" y="2581"/>
                  </a:cubicBezTo>
                  <a:cubicBezTo>
                    <a:pt x="25033" y="2581"/>
                    <a:pt x="25033" y="2581"/>
                    <a:pt x="25033" y="2581"/>
                  </a:cubicBezTo>
                  <a:cubicBezTo>
                    <a:pt x="25033" y="64"/>
                    <a:pt x="25033" y="64"/>
                    <a:pt x="25033" y="64"/>
                  </a:cubicBezTo>
                  <a:cubicBezTo>
                    <a:pt x="24777" y="64"/>
                    <a:pt x="24777" y="64"/>
                    <a:pt x="24777" y="64"/>
                  </a:cubicBezTo>
                  <a:lnTo>
                    <a:pt x="24777" y="2197"/>
                  </a:lnTo>
                  <a:close/>
                  <a:moveTo>
                    <a:pt x="27993" y="2411"/>
                  </a:moveTo>
                  <a:cubicBezTo>
                    <a:pt x="27346" y="2411"/>
                    <a:pt x="26958" y="1902"/>
                    <a:pt x="26958" y="1323"/>
                  </a:cubicBezTo>
                  <a:cubicBezTo>
                    <a:pt x="26958" y="743"/>
                    <a:pt x="27346" y="235"/>
                    <a:pt x="27993" y="235"/>
                  </a:cubicBezTo>
                  <a:cubicBezTo>
                    <a:pt x="28259" y="235"/>
                    <a:pt x="28540" y="402"/>
                    <a:pt x="28640" y="566"/>
                  </a:cubicBezTo>
                  <a:cubicBezTo>
                    <a:pt x="28864" y="399"/>
                    <a:pt x="28864" y="399"/>
                    <a:pt x="28864" y="399"/>
                  </a:cubicBezTo>
                  <a:cubicBezTo>
                    <a:pt x="28643" y="118"/>
                    <a:pt x="28306" y="0"/>
                    <a:pt x="27993" y="0"/>
                  </a:cubicBezTo>
                  <a:cubicBezTo>
                    <a:pt x="27243" y="0"/>
                    <a:pt x="26681" y="558"/>
                    <a:pt x="26681" y="1323"/>
                  </a:cubicBezTo>
                  <a:cubicBezTo>
                    <a:pt x="26681" y="2087"/>
                    <a:pt x="27243" y="2645"/>
                    <a:pt x="27993" y="2645"/>
                  </a:cubicBezTo>
                  <a:cubicBezTo>
                    <a:pt x="28409" y="2645"/>
                    <a:pt x="28757" y="2443"/>
                    <a:pt x="28924" y="2183"/>
                  </a:cubicBezTo>
                  <a:cubicBezTo>
                    <a:pt x="28714" y="2034"/>
                    <a:pt x="28714" y="2034"/>
                    <a:pt x="28714" y="2034"/>
                  </a:cubicBezTo>
                  <a:cubicBezTo>
                    <a:pt x="28526" y="2325"/>
                    <a:pt x="28256" y="2411"/>
                    <a:pt x="27993" y="2411"/>
                  </a:cubicBezTo>
                  <a:close/>
                  <a:moveTo>
                    <a:pt x="30490" y="2581"/>
                  </a:moveTo>
                  <a:cubicBezTo>
                    <a:pt x="30746" y="2581"/>
                    <a:pt x="30746" y="2581"/>
                    <a:pt x="30746" y="2581"/>
                  </a:cubicBezTo>
                  <a:cubicBezTo>
                    <a:pt x="30746" y="64"/>
                    <a:pt x="30746" y="64"/>
                    <a:pt x="30746" y="64"/>
                  </a:cubicBezTo>
                  <a:cubicBezTo>
                    <a:pt x="30490" y="64"/>
                    <a:pt x="30490" y="64"/>
                    <a:pt x="30490" y="64"/>
                  </a:cubicBezTo>
                  <a:lnTo>
                    <a:pt x="30490" y="2581"/>
                  </a:lnTo>
                  <a:close/>
                  <a:moveTo>
                    <a:pt x="32821" y="2347"/>
                  </a:moveTo>
                  <a:cubicBezTo>
                    <a:pt x="32821" y="64"/>
                    <a:pt x="32821" y="64"/>
                    <a:pt x="32821" y="64"/>
                  </a:cubicBezTo>
                  <a:cubicBezTo>
                    <a:pt x="32565" y="64"/>
                    <a:pt x="32565" y="64"/>
                    <a:pt x="32565" y="64"/>
                  </a:cubicBezTo>
                  <a:cubicBezTo>
                    <a:pt x="32565" y="2581"/>
                    <a:pt x="32565" y="2581"/>
                    <a:pt x="32565" y="2581"/>
                  </a:cubicBezTo>
                  <a:cubicBezTo>
                    <a:pt x="33994" y="2581"/>
                    <a:pt x="33994" y="2581"/>
                    <a:pt x="33994" y="2581"/>
                  </a:cubicBezTo>
                  <a:cubicBezTo>
                    <a:pt x="33994" y="2347"/>
                    <a:pt x="33994" y="2347"/>
                    <a:pt x="33994" y="2347"/>
                  </a:cubicBezTo>
                  <a:lnTo>
                    <a:pt x="32821" y="234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23" name="Freeform 6"/>
            <p:cNvSpPr>
              <a:spLocks noChangeAspect="1"/>
            </p:cNvSpPr>
            <p:nvPr/>
          </p:nvSpPr>
          <p:spPr bwMode="auto">
            <a:xfrm>
              <a:off x="2498725" y="141288"/>
              <a:ext cx="546100" cy="534988"/>
            </a:xfrm>
            <a:custGeom>
              <a:avLst/>
              <a:gdLst>
                <a:gd name="T0" fmla="*/ 209 w 344"/>
                <a:gd name="T1" fmla="*/ 0 h 337"/>
                <a:gd name="T2" fmla="*/ 0 w 344"/>
                <a:gd name="T3" fmla="*/ 0 h 337"/>
                <a:gd name="T4" fmla="*/ 0 w 344"/>
                <a:gd name="T5" fmla="*/ 337 h 337"/>
                <a:gd name="T6" fmla="*/ 344 w 344"/>
                <a:gd name="T7" fmla="*/ 337 h 337"/>
                <a:gd name="T8" fmla="*/ 344 w 344"/>
                <a:gd name="T9" fmla="*/ 133 h 337"/>
                <a:gd name="T10" fmla="*/ 209 w 344"/>
                <a:gd name="T11" fmla="*/ 133 h 337"/>
                <a:gd name="T12" fmla="*/ 209 w 344"/>
                <a:gd name="T13" fmla="*/ 0 h 337"/>
                <a:gd name="T14" fmla="*/ 209 w 344"/>
                <a:gd name="T15" fmla="*/ 0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4" h="337">
                  <a:moveTo>
                    <a:pt x="209" y="0"/>
                  </a:moveTo>
                  <a:lnTo>
                    <a:pt x="0" y="0"/>
                  </a:lnTo>
                  <a:lnTo>
                    <a:pt x="0" y="337"/>
                  </a:lnTo>
                  <a:lnTo>
                    <a:pt x="344" y="337"/>
                  </a:lnTo>
                  <a:lnTo>
                    <a:pt x="344" y="133"/>
                  </a:lnTo>
                  <a:lnTo>
                    <a:pt x="209" y="133"/>
                  </a:lnTo>
                  <a:lnTo>
                    <a:pt x="209" y="0"/>
                  </a:lnTo>
                  <a:lnTo>
                    <a:pt x="209" y="0"/>
                  </a:lnTo>
                  <a:close/>
                </a:path>
              </a:pathLst>
            </a:custGeom>
            <a:solidFill>
              <a:srgbClr val="F899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sp>
          <p:nvSpPr>
            <p:cNvPr id="24" name="Freeform 7"/>
            <p:cNvSpPr>
              <a:spLocks noChangeAspect="1"/>
            </p:cNvSpPr>
            <p:nvPr/>
          </p:nvSpPr>
          <p:spPr bwMode="auto">
            <a:xfrm>
              <a:off x="2830513" y="0"/>
              <a:ext cx="350838" cy="352425"/>
            </a:xfrm>
            <a:custGeom>
              <a:avLst/>
              <a:gdLst>
                <a:gd name="T0" fmla="*/ 221 w 221"/>
                <a:gd name="T1" fmla="*/ 0 h 222"/>
                <a:gd name="T2" fmla="*/ 0 w 221"/>
                <a:gd name="T3" fmla="*/ 0 h 222"/>
                <a:gd name="T4" fmla="*/ 0 w 221"/>
                <a:gd name="T5" fmla="*/ 89 h 222"/>
                <a:gd name="T6" fmla="*/ 135 w 221"/>
                <a:gd name="T7" fmla="*/ 89 h 222"/>
                <a:gd name="T8" fmla="*/ 135 w 221"/>
                <a:gd name="T9" fmla="*/ 222 h 222"/>
                <a:gd name="T10" fmla="*/ 221 w 221"/>
                <a:gd name="T11" fmla="*/ 222 h 222"/>
                <a:gd name="T12" fmla="*/ 221 w 221"/>
                <a:gd name="T13" fmla="*/ 0 h 222"/>
                <a:gd name="T14" fmla="*/ 221 w 221"/>
                <a:gd name="T15" fmla="*/ 0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1" h="222">
                  <a:moveTo>
                    <a:pt x="221" y="0"/>
                  </a:moveTo>
                  <a:lnTo>
                    <a:pt x="0" y="0"/>
                  </a:lnTo>
                  <a:lnTo>
                    <a:pt x="0" y="89"/>
                  </a:lnTo>
                  <a:lnTo>
                    <a:pt x="135" y="89"/>
                  </a:lnTo>
                  <a:lnTo>
                    <a:pt x="135" y="222"/>
                  </a:lnTo>
                  <a:lnTo>
                    <a:pt x="221" y="222"/>
                  </a:lnTo>
                  <a:lnTo>
                    <a:pt x="221" y="0"/>
                  </a:lnTo>
                  <a:lnTo>
                    <a:pt x="221" y="0"/>
                  </a:lnTo>
                  <a:close/>
                </a:path>
              </a:pathLst>
            </a:custGeom>
            <a:solidFill>
              <a:srgbClr val="F168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1E1F21"/>
                </a:solidFill>
              </a:endParaRPr>
            </a:p>
          </p:txBody>
        </p:sp>
      </p:grpSp>
      <p:sp>
        <p:nvSpPr>
          <p:cNvPr id="25" name="Rectangle 24"/>
          <p:cNvSpPr/>
          <p:nvPr userDrawn="1"/>
        </p:nvSpPr>
        <p:spPr>
          <a:xfrm>
            <a:off x="0" y="5092700"/>
            <a:ext cx="9144000" cy="617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3492475866"/>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022" r:id="rId12"/>
    <p:sldLayoutId id="2147484023" r:id="rId13"/>
    <p:sldLayoutId id="2147484024"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3708" rtl="0" eaLnBrk="1" latinLnBrk="0" hangingPunct="1">
        <a:lnSpc>
          <a:spcPct val="80000"/>
        </a:lnSpc>
        <a:spcBef>
          <a:spcPct val="0"/>
        </a:spcBef>
        <a:buNone/>
        <a:defRPr sz="2800" b="1" kern="1200" cap="none" baseline="0">
          <a:solidFill>
            <a:schemeClr val="tx2"/>
          </a:solidFill>
          <a:latin typeface="+mj-lt"/>
          <a:ea typeface="+mj-ea"/>
          <a:cs typeface="+mj-cs"/>
        </a:defRPr>
      </a:lvl1pPr>
    </p:titleStyle>
    <p:bodyStyle>
      <a:lvl1pPr marL="274320" indent="-274320" algn="l" defTabSz="913708" rtl="0" eaLnBrk="1" latinLnBrk="0" hangingPunct="1">
        <a:spcBef>
          <a:spcPct val="20000"/>
        </a:spcBef>
        <a:buClr>
          <a:schemeClr val="accent1"/>
        </a:buClr>
        <a:buSzPct val="80000"/>
        <a:buFont typeface="Wingdings 3" panose="05040102010807070707" pitchFamily="18" charset="2"/>
        <a:buChar char=""/>
        <a:defRPr lang="en-US" sz="2100" b="0" kern="1200" dirty="0" smtClean="0">
          <a:solidFill>
            <a:schemeClr val="tx1"/>
          </a:solidFill>
          <a:latin typeface="+mn-lt"/>
          <a:ea typeface="+mn-ea"/>
          <a:cs typeface="+mn-cs"/>
        </a:defRPr>
      </a:lvl1pPr>
      <a:lvl2pPr marL="574675" indent="-228600" algn="l" defTabSz="913708" rtl="0" eaLnBrk="1" latinLnBrk="0" hangingPunct="1">
        <a:spcBef>
          <a:spcPct val="20000"/>
        </a:spcBef>
        <a:buClrTx/>
        <a:buFont typeface="Wingdings" panose="05000000000000000000" pitchFamily="2" charset="2"/>
        <a:buChar char="§"/>
        <a:defRPr lang="en-US" sz="1800" b="0" kern="1200" dirty="0" smtClean="0">
          <a:solidFill>
            <a:schemeClr val="tx1"/>
          </a:solidFill>
          <a:latin typeface="+mn-lt"/>
          <a:ea typeface="+mn-ea"/>
          <a:cs typeface="+mn-cs"/>
        </a:defRPr>
      </a:lvl2pPr>
      <a:lvl3pPr marL="766763" indent="-176213" algn="l" defTabSz="913708" rtl="0" eaLnBrk="1" latinLnBrk="0" hangingPunct="1">
        <a:spcBef>
          <a:spcPct val="20000"/>
        </a:spcBef>
        <a:buClrTx/>
        <a:buFont typeface="Wingdings" panose="05000000000000000000" pitchFamily="2" charset="2"/>
        <a:buChar char="§"/>
        <a:defRPr lang="en-US" sz="1500" b="0" kern="1200" dirty="0" smtClean="0">
          <a:solidFill>
            <a:schemeClr val="tx1"/>
          </a:solidFill>
          <a:latin typeface="+mn-lt"/>
          <a:ea typeface="+mn-ea"/>
          <a:cs typeface="+mn-cs"/>
        </a:defRPr>
      </a:lvl3pPr>
      <a:lvl4pPr marL="973138" indent="-153988" algn="l" defTabSz="913708" rtl="0" eaLnBrk="1" latinLnBrk="0" hangingPunct="1">
        <a:spcBef>
          <a:spcPct val="20000"/>
        </a:spcBef>
        <a:buClrTx/>
        <a:buFont typeface="Wingdings" panose="05000000000000000000" pitchFamily="2" charset="2"/>
        <a:buChar char="§"/>
        <a:defRPr lang="en-US" sz="1350" b="0" kern="1200" dirty="0" smtClean="0">
          <a:solidFill>
            <a:schemeClr val="tx1"/>
          </a:solidFill>
          <a:latin typeface="+mn-lt"/>
          <a:ea typeface="+mn-ea"/>
          <a:cs typeface="+mn-cs"/>
        </a:defRPr>
      </a:lvl4pPr>
      <a:lvl5pPr marL="1143000" indent="-125413" algn="l" defTabSz="913708" rtl="0" eaLnBrk="1" latinLnBrk="0" hangingPunct="1">
        <a:spcBef>
          <a:spcPct val="20000"/>
        </a:spcBef>
        <a:buClrTx/>
        <a:buFont typeface="Wingdings" panose="05000000000000000000" pitchFamily="2" charset="2"/>
        <a:buChar char="§"/>
        <a:defRPr lang="en-US" sz="1350" b="0" kern="1200" dirty="0">
          <a:solidFill>
            <a:schemeClr val="tx1"/>
          </a:solidFill>
          <a:latin typeface="+mn-lt"/>
          <a:ea typeface="+mn-ea"/>
          <a:cs typeface="+mn-cs"/>
        </a:defRPr>
      </a:lvl5pPr>
      <a:lvl6pPr marL="2512691" indent="-228434" algn="l" defTabSz="913708" rtl="0" eaLnBrk="1" latinLnBrk="0" hangingPunct="1">
        <a:spcBef>
          <a:spcPct val="20000"/>
        </a:spcBef>
        <a:buFont typeface="+mj-lt"/>
        <a:buChar char="•"/>
        <a:defRPr sz="2025" kern="1200">
          <a:solidFill>
            <a:schemeClr val="tx1"/>
          </a:solidFill>
          <a:latin typeface="+mn-lt"/>
          <a:ea typeface="+mn-ea"/>
          <a:cs typeface="+mn-cs"/>
        </a:defRPr>
      </a:lvl6pPr>
      <a:lvl7pPr marL="2969546" indent="-228434" algn="l" defTabSz="913708" rtl="0" eaLnBrk="1" latinLnBrk="0" hangingPunct="1">
        <a:spcBef>
          <a:spcPct val="20000"/>
        </a:spcBef>
        <a:buFont typeface="+mj-lt"/>
        <a:buChar char="•"/>
        <a:defRPr sz="2025" kern="1200">
          <a:solidFill>
            <a:schemeClr val="tx1"/>
          </a:solidFill>
          <a:latin typeface="+mn-lt"/>
          <a:ea typeface="+mn-ea"/>
          <a:cs typeface="+mn-cs"/>
        </a:defRPr>
      </a:lvl7pPr>
      <a:lvl8pPr marL="3426398" indent="-228434" algn="l" defTabSz="913708" rtl="0" eaLnBrk="1" latinLnBrk="0" hangingPunct="1">
        <a:spcBef>
          <a:spcPct val="20000"/>
        </a:spcBef>
        <a:buFont typeface="+mj-lt"/>
        <a:buChar char="•"/>
        <a:defRPr sz="2025" kern="1200">
          <a:solidFill>
            <a:schemeClr val="tx1"/>
          </a:solidFill>
          <a:latin typeface="+mn-lt"/>
          <a:ea typeface="+mn-ea"/>
          <a:cs typeface="+mn-cs"/>
        </a:defRPr>
      </a:lvl8pPr>
      <a:lvl9pPr marL="3883253" indent="-228434" algn="l" defTabSz="913708" rtl="0" eaLnBrk="1" latinLnBrk="0" hangingPunct="1">
        <a:spcBef>
          <a:spcPct val="20000"/>
        </a:spcBef>
        <a:buFont typeface="+mj-lt"/>
        <a:buChar char="•"/>
        <a:defRPr sz="2025" kern="1200">
          <a:solidFill>
            <a:schemeClr val="tx1"/>
          </a:solidFill>
          <a:latin typeface="+mn-lt"/>
          <a:ea typeface="+mn-ea"/>
          <a:cs typeface="+mn-cs"/>
        </a:defRPr>
      </a:lvl9pPr>
    </p:bodyStyle>
    <p:otherStyle>
      <a:defPPr>
        <a:defRPr lang="en-US"/>
      </a:defPPr>
      <a:lvl1pPr marL="0" algn="l" defTabSz="913708" rtl="0" eaLnBrk="1" latinLnBrk="0" hangingPunct="1">
        <a:defRPr sz="1800" kern="1200">
          <a:solidFill>
            <a:schemeClr val="tx1"/>
          </a:solidFill>
          <a:latin typeface="+mn-lt"/>
          <a:ea typeface="+mn-ea"/>
          <a:cs typeface="+mn-cs"/>
        </a:defRPr>
      </a:lvl1pPr>
      <a:lvl2pPr marL="456854" algn="l" defTabSz="913708" rtl="0" eaLnBrk="1" latinLnBrk="0" hangingPunct="1">
        <a:defRPr sz="1800" kern="1200">
          <a:solidFill>
            <a:schemeClr val="tx1"/>
          </a:solidFill>
          <a:latin typeface="+mn-lt"/>
          <a:ea typeface="+mn-ea"/>
          <a:cs typeface="+mn-cs"/>
        </a:defRPr>
      </a:lvl2pPr>
      <a:lvl3pPr marL="913708" algn="l" defTabSz="913708" rtl="0" eaLnBrk="1" latinLnBrk="0" hangingPunct="1">
        <a:defRPr sz="1800" kern="1200">
          <a:solidFill>
            <a:schemeClr val="tx1"/>
          </a:solidFill>
          <a:latin typeface="+mn-lt"/>
          <a:ea typeface="+mn-ea"/>
          <a:cs typeface="+mn-cs"/>
        </a:defRPr>
      </a:lvl3pPr>
      <a:lvl4pPr marL="1370562" algn="l" defTabSz="913708" rtl="0" eaLnBrk="1" latinLnBrk="0" hangingPunct="1">
        <a:defRPr sz="1800" kern="1200">
          <a:solidFill>
            <a:schemeClr val="tx1"/>
          </a:solidFill>
          <a:latin typeface="+mn-lt"/>
          <a:ea typeface="+mn-ea"/>
          <a:cs typeface="+mn-cs"/>
        </a:defRPr>
      </a:lvl4pPr>
      <a:lvl5pPr marL="1827413" algn="l" defTabSz="913708" rtl="0" eaLnBrk="1" latinLnBrk="0" hangingPunct="1">
        <a:defRPr sz="1800" kern="1200">
          <a:solidFill>
            <a:schemeClr val="tx1"/>
          </a:solidFill>
          <a:latin typeface="+mn-lt"/>
          <a:ea typeface="+mn-ea"/>
          <a:cs typeface="+mn-cs"/>
        </a:defRPr>
      </a:lvl5pPr>
      <a:lvl6pPr marL="2284262" algn="l" defTabSz="913708" rtl="0" eaLnBrk="1" latinLnBrk="0" hangingPunct="1">
        <a:defRPr sz="1800" kern="1200">
          <a:solidFill>
            <a:schemeClr val="tx1"/>
          </a:solidFill>
          <a:latin typeface="+mn-lt"/>
          <a:ea typeface="+mn-ea"/>
          <a:cs typeface="+mn-cs"/>
        </a:defRPr>
      </a:lvl6pPr>
      <a:lvl7pPr marL="2741123" algn="l" defTabSz="913708" rtl="0" eaLnBrk="1" latinLnBrk="0" hangingPunct="1">
        <a:defRPr sz="1800" kern="1200">
          <a:solidFill>
            <a:schemeClr val="tx1"/>
          </a:solidFill>
          <a:latin typeface="+mn-lt"/>
          <a:ea typeface="+mn-ea"/>
          <a:cs typeface="+mn-cs"/>
        </a:defRPr>
      </a:lvl7pPr>
      <a:lvl8pPr marL="3197972" algn="l" defTabSz="913708" rtl="0" eaLnBrk="1" latinLnBrk="0" hangingPunct="1">
        <a:defRPr sz="1800" kern="1200">
          <a:solidFill>
            <a:schemeClr val="tx1"/>
          </a:solidFill>
          <a:latin typeface="+mn-lt"/>
          <a:ea typeface="+mn-ea"/>
          <a:cs typeface="+mn-cs"/>
        </a:defRPr>
      </a:lvl8pPr>
      <a:lvl9pPr marL="3654822" algn="l" defTabSz="91370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916">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5.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0.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hyperlink" Target="mailto:standards@tbmcouncil.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1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5.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6.xml"/><Relationship Id="rId1" Type="http://schemas.openxmlformats.org/officeDocument/2006/relationships/themeOverride" Target="../theme/themeOverride1.xml"/><Relationship Id="rId5" Type="http://schemas.openxmlformats.org/officeDocument/2006/relationships/image" Target="../media/image9.png"/><Relationship Id="rId4"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17.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18.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19.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20.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21.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ags" Target="../tags/tag22.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23.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tags" Target="../tags/tag24.xm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tags" Target="../tags/tag25.xml"/><Relationship Id="rId4"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tbmcouncil.org/"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9206" y="1717507"/>
            <a:ext cx="5594023" cy="464646"/>
          </a:xfrm>
        </p:spPr>
        <p:txBody>
          <a:bodyPr/>
          <a:lstStyle/>
          <a:p>
            <a:r>
              <a:rPr lang="en-US" dirty="0"/>
              <a:t>TBM Taxonomy </a:t>
            </a:r>
          </a:p>
        </p:txBody>
      </p:sp>
      <p:sp>
        <p:nvSpPr>
          <p:cNvPr id="3" name="Text Placeholder 2"/>
          <p:cNvSpPr>
            <a:spLocks noGrp="1"/>
          </p:cNvSpPr>
          <p:nvPr>
            <p:ph type="body" sz="quarter" idx="13"/>
          </p:nvPr>
        </p:nvSpPr>
        <p:spPr/>
        <p:txBody>
          <a:bodyPr/>
          <a:lstStyle/>
          <a:p>
            <a:r>
              <a:rPr lang="en-US" dirty="0"/>
              <a:t>Version 4.0</a:t>
            </a:r>
            <a:endParaRPr lang="en-US" dirty="0">
              <a:solidFill>
                <a:srgbClr val="FF0000"/>
              </a:solidFill>
            </a:endParaRPr>
          </a:p>
        </p:txBody>
      </p:sp>
      <p:sp>
        <p:nvSpPr>
          <p:cNvPr id="6" name="Text Placeholder 5"/>
          <p:cNvSpPr>
            <a:spLocks noGrp="1"/>
          </p:cNvSpPr>
          <p:nvPr>
            <p:ph type="body" sz="quarter" idx="14"/>
          </p:nvPr>
        </p:nvSpPr>
        <p:spPr>
          <a:xfrm>
            <a:off x="3318444" y="2711451"/>
            <a:ext cx="5595371" cy="549199"/>
          </a:xfrm>
        </p:spPr>
        <p:txBody>
          <a:bodyPr>
            <a:normAutofit/>
          </a:bodyPr>
          <a:lstStyle/>
          <a:p>
            <a:r>
              <a:rPr lang="en-US" dirty="0"/>
              <a:t>Date: December 16, 2020</a:t>
            </a:r>
          </a:p>
          <a:p>
            <a:endParaRPr lang="en-US" dirty="0"/>
          </a:p>
        </p:txBody>
      </p:sp>
    </p:spTree>
    <p:extLst>
      <p:ext uri="{BB962C8B-B14F-4D97-AF65-F5344CB8AC3E}">
        <p14:creationId xmlns:p14="http://schemas.microsoft.com/office/powerpoint/2010/main" val="170225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TOWERS (v4.0)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63" name="Rectangle 62">
            <a:extLst>
              <a:ext uri="{FF2B5EF4-FFF2-40B4-BE49-F238E27FC236}">
                <a16:creationId xmlns:a16="http://schemas.microsoft.com/office/drawing/2014/main" id="{E5E6D946-DD7C-49BE-B4C0-5499549F2DC8}"/>
              </a:ext>
            </a:extLst>
          </p:cNvPr>
          <p:cNvSpPr/>
          <p:nvPr/>
        </p:nvSpPr>
        <p:spPr>
          <a:xfrm>
            <a:off x="160647" y="658764"/>
            <a:ext cx="8815205" cy="2259534"/>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64" name="Content Placeholder 2">
            <a:extLst>
              <a:ext uri="{FF2B5EF4-FFF2-40B4-BE49-F238E27FC236}">
                <a16:creationId xmlns:a16="http://schemas.microsoft.com/office/drawing/2014/main" id="{D32BD7C4-CDD8-4EA1-9599-CEA5701EAE69}"/>
              </a:ext>
            </a:extLst>
          </p:cNvPr>
          <p:cNvSpPr txBox="1">
            <a:spLocks/>
          </p:cNvSpPr>
          <p:nvPr/>
        </p:nvSpPr>
        <p:spPr>
          <a:xfrm>
            <a:off x="762001" y="723275"/>
            <a:ext cx="2493309" cy="16984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Tower</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Sub-Tower</a:t>
            </a:r>
          </a:p>
          <a:p>
            <a:pPr marL="457189" indent="-457189">
              <a:spcBef>
                <a:spcPts val="1800"/>
              </a:spcBef>
              <a:buFont typeface="+mj-lt"/>
              <a:buAutoNum type="arabicPeriod"/>
            </a:pPr>
            <a:r>
              <a:rPr lang="en-US" sz="1600" b="0" dirty="0">
                <a:solidFill>
                  <a:schemeClr val="tx1"/>
                </a:solidFill>
                <a:latin typeface="Calibri" panose="020F0502020204030204" pitchFamily="34" charset="0"/>
              </a:rPr>
              <a:t>Sub-Tower Element</a:t>
            </a:r>
          </a:p>
        </p:txBody>
      </p:sp>
      <p:sp>
        <p:nvSpPr>
          <p:cNvPr id="65" name="TextBox 64">
            <a:extLst>
              <a:ext uri="{FF2B5EF4-FFF2-40B4-BE49-F238E27FC236}">
                <a16:creationId xmlns:a16="http://schemas.microsoft.com/office/drawing/2014/main" id="{BF521215-DC4A-4BA8-B610-E15CF518A3A8}"/>
              </a:ext>
            </a:extLst>
          </p:cNvPr>
          <p:cNvSpPr txBox="1"/>
          <p:nvPr/>
        </p:nvSpPr>
        <p:spPr>
          <a:xfrm>
            <a:off x="6140596" y="723274"/>
            <a:ext cx="2646041" cy="2015936"/>
          </a:xfrm>
          <a:prstGeom prst="rect">
            <a:avLst/>
          </a:prstGeom>
          <a:noFill/>
        </p:spPr>
        <p:txBody>
          <a:bodyPr wrap="square" rtlCol="0">
            <a:spAutoFit/>
          </a:bodyPr>
          <a:lstStyle/>
          <a:p>
            <a:pPr>
              <a:spcBef>
                <a:spcPts val="1800"/>
              </a:spcBef>
            </a:pPr>
            <a:r>
              <a:rPr lang="en-US" sz="1600" u="sng" dirty="0">
                <a:latin typeface="Calibri" panose="020F0502020204030204" pitchFamily="34" charset="0"/>
                <a:cs typeface="Arial" panose="020B0604020202020204" pitchFamily="34" charset="0"/>
              </a:rPr>
              <a:t>Example</a:t>
            </a:r>
          </a:p>
          <a:p>
            <a:pPr marL="233357" indent="-233357">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Compute</a:t>
            </a:r>
          </a:p>
          <a:p>
            <a:pPr marL="457189" lvl="1" indent="-223832">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Servers</a:t>
            </a:r>
          </a:p>
          <a:p>
            <a:pPr marL="801668" lvl="2" indent="-338129">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Windows</a:t>
            </a:r>
          </a:p>
          <a:p>
            <a:pPr marL="801668" lvl="2" indent="-338129">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Linux</a:t>
            </a:r>
          </a:p>
        </p:txBody>
      </p:sp>
      <p:sp>
        <p:nvSpPr>
          <p:cNvPr id="66" name="Right Brace 65">
            <a:extLst>
              <a:ext uri="{FF2B5EF4-FFF2-40B4-BE49-F238E27FC236}">
                <a16:creationId xmlns:a16="http://schemas.microsoft.com/office/drawing/2014/main" id="{2C432D0C-525B-45B0-97F9-727FA47DF0AF}"/>
              </a:ext>
            </a:extLst>
          </p:cNvPr>
          <p:cNvSpPr/>
          <p:nvPr/>
        </p:nvSpPr>
        <p:spPr>
          <a:xfrm>
            <a:off x="3019425" y="1239141"/>
            <a:ext cx="262392" cy="755548"/>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anose="020F0502020204030204" pitchFamily="34" charset="0"/>
            </a:endParaRPr>
          </a:p>
        </p:txBody>
      </p:sp>
      <p:sp>
        <p:nvSpPr>
          <p:cNvPr id="67" name="TextBox 66">
            <a:extLst>
              <a:ext uri="{FF2B5EF4-FFF2-40B4-BE49-F238E27FC236}">
                <a16:creationId xmlns:a16="http://schemas.microsoft.com/office/drawing/2014/main" id="{344B3CF4-8A38-4441-AFF1-EF3FD50B0E8A}"/>
              </a:ext>
            </a:extLst>
          </p:cNvPr>
          <p:cNvSpPr txBox="1"/>
          <p:nvPr/>
        </p:nvSpPr>
        <p:spPr>
          <a:xfrm>
            <a:off x="3396377" y="1351203"/>
            <a:ext cx="2646041" cy="307777"/>
          </a:xfrm>
          <a:prstGeom prst="rect">
            <a:avLst/>
          </a:prstGeom>
          <a:noFill/>
        </p:spPr>
        <p:txBody>
          <a:bodyPr wrap="square" rtlCol="0">
            <a:spAutoFit/>
          </a:bodyPr>
          <a:lstStyle/>
          <a:p>
            <a:r>
              <a:rPr lang="en-US" sz="1400" dirty="0">
                <a:latin typeface="Calibri" panose="020F0502020204030204" pitchFamily="34" charset="0"/>
              </a:rPr>
              <a:t>Standardized TBM Taxonomy </a:t>
            </a:r>
          </a:p>
        </p:txBody>
      </p:sp>
      <p:sp>
        <p:nvSpPr>
          <p:cNvPr id="68" name="Right Brace 67">
            <a:extLst>
              <a:ext uri="{FF2B5EF4-FFF2-40B4-BE49-F238E27FC236}">
                <a16:creationId xmlns:a16="http://schemas.microsoft.com/office/drawing/2014/main" id="{0006A94A-CCE7-4A6B-9403-1F3A4329D175}"/>
              </a:ext>
            </a:extLst>
          </p:cNvPr>
          <p:cNvSpPr/>
          <p:nvPr/>
        </p:nvSpPr>
        <p:spPr>
          <a:xfrm>
            <a:off x="3019425" y="2153979"/>
            <a:ext cx="262392" cy="33428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anose="020F0502020204030204" pitchFamily="34" charset="0"/>
            </a:endParaRPr>
          </a:p>
        </p:txBody>
      </p:sp>
      <p:sp>
        <p:nvSpPr>
          <p:cNvPr id="69" name="TextBox 68">
            <a:extLst>
              <a:ext uri="{FF2B5EF4-FFF2-40B4-BE49-F238E27FC236}">
                <a16:creationId xmlns:a16="http://schemas.microsoft.com/office/drawing/2014/main" id="{6EFAB5FB-69AD-4D90-8699-B3815521C821}"/>
              </a:ext>
            </a:extLst>
          </p:cNvPr>
          <p:cNvSpPr txBox="1"/>
          <p:nvPr/>
        </p:nvSpPr>
        <p:spPr>
          <a:xfrm>
            <a:off x="3396375" y="2062391"/>
            <a:ext cx="2461958" cy="523220"/>
          </a:xfrm>
          <a:prstGeom prst="rect">
            <a:avLst/>
          </a:prstGeom>
          <a:noFill/>
        </p:spPr>
        <p:txBody>
          <a:bodyPr wrap="square" rtlCol="0">
            <a:spAutoFit/>
          </a:bodyPr>
          <a:lstStyle/>
          <a:p>
            <a:r>
              <a:rPr lang="en-US" sz="1400" dirty="0">
                <a:latin typeface="Calibri" panose="020F0502020204030204" pitchFamily="34" charset="0"/>
              </a:rPr>
              <a:t>Optional for more granular aggregation and allocation</a:t>
            </a:r>
          </a:p>
        </p:txBody>
      </p:sp>
      <p:cxnSp>
        <p:nvCxnSpPr>
          <p:cNvPr id="70" name="Straight Connector 69">
            <a:extLst>
              <a:ext uri="{FF2B5EF4-FFF2-40B4-BE49-F238E27FC236}">
                <a16:creationId xmlns:a16="http://schemas.microsoft.com/office/drawing/2014/main" id="{097E1EC8-3DA9-4243-A7F7-342D55B28178}"/>
              </a:ext>
            </a:extLst>
          </p:cNvPr>
          <p:cNvCxnSpPr/>
          <p:nvPr/>
        </p:nvCxnSpPr>
        <p:spPr>
          <a:xfrm>
            <a:off x="460076" y="2083349"/>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21377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Services</a:t>
            </a:r>
          </a:p>
        </p:txBody>
      </p:sp>
      <p:grpSp>
        <p:nvGrpSpPr>
          <p:cNvPr id="28" name="Group 27">
            <a:extLst>
              <a:ext uri="{FF2B5EF4-FFF2-40B4-BE49-F238E27FC236}">
                <a16:creationId xmlns:a16="http://schemas.microsoft.com/office/drawing/2014/main" id="{CE7AF347-75EF-4C97-9B4C-57EBCE678650}"/>
              </a:ext>
            </a:extLst>
          </p:cNvPr>
          <p:cNvGrpSpPr/>
          <p:nvPr/>
        </p:nvGrpSpPr>
        <p:grpSpPr>
          <a:xfrm>
            <a:off x="246186" y="1169880"/>
            <a:ext cx="2834640" cy="1645920"/>
            <a:chOff x="246186" y="1169880"/>
            <a:chExt cx="2834640" cy="1645920"/>
          </a:xfrm>
        </p:grpSpPr>
        <p:sp>
          <p:nvSpPr>
            <p:cNvPr id="57" name="Rectangle 56">
              <a:extLst>
                <a:ext uri="{FF2B5EF4-FFF2-40B4-BE49-F238E27FC236}">
                  <a16:creationId xmlns:a16="http://schemas.microsoft.com/office/drawing/2014/main" id="{839D94AB-3B71-441C-A9F5-A89F32A71724}"/>
                </a:ext>
              </a:extLst>
            </p:cNvPr>
            <p:cNvSpPr>
              <a:spLocks/>
            </p:cNvSpPr>
            <p:nvPr/>
          </p:nvSpPr>
          <p:spPr>
            <a:xfrm>
              <a:off x="246186"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Workplace</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Workplace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client computing devices, software and connectivity to enable the workforce to access business applications; to communicate with other employees, partners and customers; and to create content using productivity software. </a:t>
              </a:r>
            </a:p>
            <a:p>
              <a:pPr>
                <a:spcBef>
                  <a:spcPts val="600"/>
                </a:spcBef>
              </a:pPr>
              <a:r>
                <a:rPr lang="en-US" sz="900" dirty="0">
                  <a:solidFill>
                    <a:srgbClr val="000000"/>
                  </a:solidFill>
                  <a:effectLst/>
                  <a:latin typeface="Calibri" panose="020F0502020204030204" pitchFamily="34" charset="0"/>
                  <a:ea typeface="Calibri" panose="020F0502020204030204" pitchFamily="34" charset="0"/>
                </a:rPr>
                <a:t>These are always “user-facing” solutions.</a:t>
              </a:r>
              <a:endParaRPr lang="en-US" sz="200" dirty="0">
                <a:solidFill>
                  <a:srgbClr val="353C45"/>
                </a:solidFill>
                <a:latin typeface="Calibri" panose="020F0502020204030204" pitchFamily="34" charset="0"/>
                <a:cs typeface="Calibri" panose="020F0502020204030204" pitchFamily="34" charset="0"/>
              </a:endParaRPr>
            </a:p>
          </p:txBody>
        </p:sp>
        <p:cxnSp>
          <p:nvCxnSpPr>
            <p:cNvPr id="58" name="Straight Connector 57">
              <a:extLst>
                <a:ext uri="{FF2B5EF4-FFF2-40B4-BE49-F238E27FC236}">
                  <a16:creationId xmlns:a16="http://schemas.microsoft.com/office/drawing/2014/main" id="{F814381B-668D-4FD7-97E9-88CD9B5FB44E}"/>
                </a:ext>
              </a:extLst>
            </p:cNvPr>
            <p:cNvCxnSpPr>
              <a:cxnSpLocks/>
            </p:cNvCxnSpPr>
            <p:nvPr/>
          </p:nvCxnSpPr>
          <p:spPr>
            <a:xfrm>
              <a:off x="246186"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73073CC0-4AC7-4CD4-A098-8869BB87B23D}"/>
              </a:ext>
            </a:extLst>
          </p:cNvPr>
          <p:cNvGrpSpPr/>
          <p:nvPr/>
        </p:nvGrpSpPr>
        <p:grpSpPr>
          <a:xfrm>
            <a:off x="3148428" y="1169880"/>
            <a:ext cx="2834640" cy="1645920"/>
            <a:chOff x="3148428" y="1169880"/>
            <a:chExt cx="2834640" cy="1645920"/>
          </a:xfrm>
        </p:grpSpPr>
        <p:sp>
          <p:nvSpPr>
            <p:cNvPr id="59" name="Rectangle 58">
              <a:extLst>
                <a:ext uri="{FF2B5EF4-FFF2-40B4-BE49-F238E27FC236}">
                  <a16:creationId xmlns:a16="http://schemas.microsoft.com/office/drawing/2014/main" id="{220BF373-9647-4F51-B847-575A2B52C408}"/>
                </a:ext>
              </a:extLst>
            </p:cNvPr>
            <p:cNvSpPr>
              <a:spLocks/>
            </p:cNvSpPr>
            <p:nvPr/>
          </p:nvSpPr>
          <p:spPr>
            <a:xfrm>
              <a:off x="3148428"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latin typeface="Calibri" panose="020F0502020204030204" pitchFamily="34" charset="0"/>
                  <a:cs typeface="Calibri" panose="020F0502020204030204" pitchFamily="34" charset="0"/>
                </a:rPr>
                <a:t>Business</a:t>
              </a:r>
            </a:p>
            <a:p>
              <a:pPr>
                <a:spcBef>
                  <a:spcPts val="500"/>
                </a:spcBef>
              </a:pPr>
              <a:r>
                <a:rPr lang="en-US" sz="900" b="1" dirty="0">
                  <a:solidFill>
                    <a:srgbClr val="000000"/>
                  </a:solidFill>
                  <a:effectLst/>
                  <a:latin typeface="Calibri" panose="020F0502020204030204" pitchFamily="34" charset="0"/>
                  <a:ea typeface="Calibri" panose="020F0502020204030204" pitchFamily="34" charset="0"/>
                </a:rPr>
                <a:t>Business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delivered by IT to enable product and external customer focused business capabilities that enable the business to win, serve, and retain customers. </a:t>
              </a:r>
              <a:endParaRPr lang="en-US" sz="900" dirty="0">
                <a:solidFill>
                  <a:srgbClr val="353C45"/>
                </a:solidFill>
                <a:latin typeface="Calibri" panose="020F0502020204030204" pitchFamily="34" charset="0"/>
                <a:cs typeface="Calibri" panose="020F0502020204030204" pitchFamily="34" charset="0"/>
              </a:endParaRPr>
            </a:p>
            <a:p>
              <a:endParaRPr lang="en-US" sz="900" dirty="0">
                <a:solidFill>
                  <a:srgbClr val="353C45"/>
                </a:solidFill>
                <a:latin typeface="Calibri" panose="020F0502020204030204" pitchFamily="34" charset="0"/>
                <a:cs typeface="Calibri" panose="020F0502020204030204" pitchFamily="34" charset="0"/>
              </a:endParaRPr>
            </a:p>
          </p:txBody>
        </p:sp>
        <p:cxnSp>
          <p:nvCxnSpPr>
            <p:cNvPr id="60" name="Straight Connector 59">
              <a:extLst>
                <a:ext uri="{FF2B5EF4-FFF2-40B4-BE49-F238E27FC236}">
                  <a16:creationId xmlns:a16="http://schemas.microsoft.com/office/drawing/2014/main" id="{4271370D-E0BC-4401-AAA7-87D47AED858E}"/>
                </a:ext>
              </a:extLst>
            </p:cNvPr>
            <p:cNvCxnSpPr>
              <a:cxnSpLocks/>
            </p:cNvCxnSpPr>
            <p:nvPr/>
          </p:nvCxnSpPr>
          <p:spPr>
            <a:xfrm>
              <a:off x="3148428"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91DB76B6-FCBC-4B1E-87BD-FD44A7B8F912}"/>
              </a:ext>
            </a:extLst>
          </p:cNvPr>
          <p:cNvGrpSpPr/>
          <p:nvPr/>
        </p:nvGrpSpPr>
        <p:grpSpPr>
          <a:xfrm>
            <a:off x="246186" y="2911421"/>
            <a:ext cx="2834640" cy="1645920"/>
            <a:chOff x="246186" y="2911421"/>
            <a:chExt cx="2834640" cy="1645920"/>
          </a:xfrm>
        </p:grpSpPr>
        <p:sp>
          <p:nvSpPr>
            <p:cNvPr id="62" name="Rectangle 61">
              <a:extLst>
                <a:ext uri="{FF2B5EF4-FFF2-40B4-BE49-F238E27FC236}">
                  <a16:creationId xmlns:a16="http://schemas.microsoft.com/office/drawing/2014/main" id="{9155F7C2-0A62-40E0-8891-2C010E441B4F}"/>
                </a:ext>
              </a:extLst>
            </p:cNvPr>
            <p:cNvSpPr>
              <a:spLocks/>
            </p:cNvSpPr>
            <p:nvPr/>
          </p:nvSpPr>
          <p:spPr>
            <a:xfrm>
              <a:off x="246186"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Delivery</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Delivery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those to build, deploy, support, and operate the Workplace solutions, Business solutions, and Shared &amp; Corporate solutions. Development services create and change business-facing services, typically through projects. Additional support and operations services assist users and ensure the availability of the business-facing services. </a:t>
              </a:r>
              <a:endParaRPr lang="en-US" sz="900" dirty="0">
                <a:solidFill>
                  <a:srgbClr val="353C45"/>
                </a:solidFill>
                <a:latin typeface="Calibri" panose="020F0502020204030204" pitchFamily="34" charset="0"/>
                <a:cs typeface="Calibri" panose="020F0502020204030204" pitchFamily="34" charset="0"/>
              </a:endParaRPr>
            </a:p>
          </p:txBody>
        </p:sp>
        <p:cxnSp>
          <p:nvCxnSpPr>
            <p:cNvPr id="63" name="Straight Connector 62">
              <a:extLst>
                <a:ext uri="{FF2B5EF4-FFF2-40B4-BE49-F238E27FC236}">
                  <a16:creationId xmlns:a16="http://schemas.microsoft.com/office/drawing/2014/main" id="{3A7F2EE6-E793-42C9-97CB-B336EE925441}"/>
                </a:ext>
              </a:extLst>
            </p:cNvPr>
            <p:cNvCxnSpPr>
              <a:cxnSpLocks/>
            </p:cNvCxnSpPr>
            <p:nvPr/>
          </p:nvCxnSpPr>
          <p:spPr>
            <a:xfrm>
              <a:off x="246186" y="3142199"/>
              <a:ext cx="2833328"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36C3A0E5-4A76-43D1-8E3F-DB6547CB17B8}"/>
              </a:ext>
            </a:extLst>
          </p:cNvPr>
          <p:cNvGrpSpPr/>
          <p:nvPr/>
        </p:nvGrpSpPr>
        <p:grpSpPr>
          <a:xfrm>
            <a:off x="3148428" y="2911421"/>
            <a:ext cx="2834640" cy="1645920"/>
            <a:chOff x="3148428" y="2911421"/>
            <a:chExt cx="2834640" cy="1645920"/>
          </a:xfrm>
        </p:grpSpPr>
        <p:sp>
          <p:nvSpPr>
            <p:cNvPr id="65" name="Rectangle 64">
              <a:extLst>
                <a:ext uri="{FF2B5EF4-FFF2-40B4-BE49-F238E27FC236}">
                  <a16:creationId xmlns:a16="http://schemas.microsoft.com/office/drawing/2014/main" id="{19BF543F-9692-4A00-8606-7F46F8947AE7}"/>
                </a:ext>
              </a:extLst>
            </p:cNvPr>
            <p:cNvSpPr>
              <a:spLocks/>
            </p:cNvSpPr>
            <p:nvPr/>
          </p:nvSpPr>
          <p:spPr>
            <a:xfrm>
              <a:off x="3148428"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Platform</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Platform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application infrastructure (database, middleware, etc.) that enables business-facing applications and services. Typically, these are not directly consumed by users. They are components required by the end user, business application and shared application services (see below for the latter two types). However, for some IT operating models, the shared “infrastructure and operations group” may directly provide these Platform Services to their customers. </a:t>
              </a:r>
              <a:endParaRPr lang="en-US" sz="200" dirty="0">
                <a:solidFill>
                  <a:srgbClr val="353C45"/>
                </a:solidFill>
                <a:latin typeface="Calibri" panose="020F0502020204030204" pitchFamily="34" charset="0"/>
                <a:cs typeface="Calibri" panose="020F0502020204030204" pitchFamily="34" charset="0"/>
              </a:endParaRPr>
            </a:p>
          </p:txBody>
        </p:sp>
        <p:cxnSp>
          <p:nvCxnSpPr>
            <p:cNvPr id="66" name="Straight Connector 65">
              <a:extLst>
                <a:ext uri="{FF2B5EF4-FFF2-40B4-BE49-F238E27FC236}">
                  <a16:creationId xmlns:a16="http://schemas.microsoft.com/office/drawing/2014/main" id="{95FFAC77-8D61-4577-B6CE-4A529193775D}"/>
                </a:ext>
              </a:extLst>
            </p:cNvPr>
            <p:cNvCxnSpPr>
              <a:cxnSpLocks/>
            </p:cNvCxnSpPr>
            <p:nvPr/>
          </p:nvCxnSpPr>
          <p:spPr>
            <a:xfrm>
              <a:off x="3148428" y="3142199"/>
              <a:ext cx="283425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6DCC2F3B-2BEA-401A-8AAA-64AC59B31FB4}"/>
              </a:ext>
            </a:extLst>
          </p:cNvPr>
          <p:cNvGrpSpPr/>
          <p:nvPr/>
        </p:nvGrpSpPr>
        <p:grpSpPr>
          <a:xfrm>
            <a:off x="6050669" y="2911421"/>
            <a:ext cx="2834640" cy="1645920"/>
            <a:chOff x="6050669" y="2911421"/>
            <a:chExt cx="2834640" cy="1645920"/>
          </a:xfrm>
        </p:grpSpPr>
        <p:sp>
          <p:nvSpPr>
            <p:cNvPr id="68" name="Rectangle 67">
              <a:extLst>
                <a:ext uri="{FF2B5EF4-FFF2-40B4-BE49-F238E27FC236}">
                  <a16:creationId xmlns:a16="http://schemas.microsoft.com/office/drawing/2014/main" id="{9462C733-72ED-4E36-A4DF-810506BEDE49}"/>
                </a:ext>
              </a:extLst>
            </p:cNvPr>
            <p:cNvSpPr>
              <a:spLocks/>
            </p:cNvSpPr>
            <p:nvPr/>
          </p:nvSpPr>
          <p:spPr>
            <a:xfrm>
              <a:off x="6050669" y="2911421"/>
              <a:ext cx="2834640" cy="164592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cs typeface="Calibri" panose="020F0502020204030204" pitchFamily="34" charset="0"/>
                </a:rPr>
                <a:t>Infrastructure</a:t>
              </a:r>
            </a:p>
            <a:p>
              <a:pPr>
                <a:spcBef>
                  <a:spcPts val="600"/>
                </a:spcBef>
              </a:pPr>
              <a:r>
                <a:rPr lang="en-US" sz="900" b="1" dirty="0">
                  <a:solidFill>
                    <a:srgbClr val="000000"/>
                  </a:solidFill>
                  <a:effectLst/>
                  <a:latin typeface="Calibri" panose="020F0502020204030204" pitchFamily="34" charset="0"/>
                  <a:ea typeface="Calibri" panose="020F0502020204030204" pitchFamily="34" charset="0"/>
                </a:rPr>
                <a:t>Infrastructure </a:t>
              </a:r>
              <a:r>
                <a:rPr lang="en-US" sz="900" dirty="0">
                  <a:solidFill>
                    <a:srgbClr val="000000"/>
                  </a:solidFill>
                  <a:effectLst/>
                  <a:latin typeface="Calibri" panose="020F0502020204030204" pitchFamily="34" charset="0"/>
                  <a:ea typeface="Calibri" panose="020F0502020204030204" pitchFamily="34" charset="0"/>
                </a:rPr>
                <a:t>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include the core infrastructure — facilities, compute, storage and network services — that are required to deliver any technology automation. Typically, these are not directly consumed by users. However, for some IT operating models, a shared “infrastructure and operations group” may directly provide these Infrastructure Services to their customers. </a:t>
              </a:r>
              <a:r>
                <a:rPr lang="en-US" sz="900" dirty="0">
                  <a:solidFill>
                    <a:srgbClr val="353C45"/>
                  </a:solidFill>
                  <a:latin typeface="Calibri" panose="020F0502020204030204" pitchFamily="34" charset="0"/>
                  <a:cs typeface="Calibri" panose="020F0502020204030204" pitchFamily="34" charset="0"/>
                </a:rPr>
                <a:t>. </a:t>
              </a:r>
            </a:p>
          </p:txBody>
        </p:sp>
        <p:cxnSp>
          <p:nvCxnSpPr>
            <p:cNvPr id="69" name="Straight Connector 68">
              <a:extLst>
                <a:ext uri="{FF2B5EF4-FFF2-40B4-BE49-F238E27FC236}">
                  <a16:creationId xmlns:a16="http://schemas.microsoft.com/office/drawing/2014/main" id="{EB480C6D-8B15-40FD-A185-0626811BC947}"/>
                </a:ext>
              </a:extLst>
            </p:cNvPr>
            <p:cNvCxnSpPr>
              <a:cxnSpLocks/>
            </p:cNvCxnSpPr>
            <p:nvPr/>
          </p:nvCxnSpPr>
          <p:spPr>
            <a:xfrm>
              <a:off x="6050669" y="3142199"/>
              <a:ext cx="2831742"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A4705076-4A55-413B-A731-3615A557052A}"/>
              </a:ext>
            </a:extLst>
          </p:cNvPr>
          <p:cNvGrpSpPr/>
          <p:nvPr/>
        </p:nvGrpSpPr>
        <p:grpSpPr>
          <a:xfrm>
            <a:off x="6050670" y="1169880"/>
            <a:ext cx="2834640" cy="1645920"/>
            <a:chOff x="6050670" y="1169880"/>
            <a:chExt cx="2834640" cy="1645920"/>
          </a:xfrm>
        </p:grpSpPr>
        <p:sp>
          <p:nvSpPr>
            <p:cNvPr id="70" name="Rectangle 69">
              <a:extLst>
                <a:ext uri="{FF2B5EF4-FFF2-40B4-BE49-F238E27FC236}">
                  <a16:creationId xmlns:a16="http://schemas.microsoft.com/office/drawing/2014/main" id="{1815161B-8784-415E-95F8-6431E10B6E45}"/>
                </a:ext>
              </a:extLst>
            </p:cNvPr>
            <p:cNvSpPr>
              <a:spLocks/>
            </p:cNvSpPr>
            <p:nvPr/>
          </p:nvSpPr>
          <p:spPr>
            <a:xfrm>
              <a:off x="6050670" y="1169880"/>
              <a:ext cx="2834640" cy="164592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latin typeface="Calibri" panose="020F0502020204030204" pitchFamily="34" charset="0"/>
                  <a:cs typeface="Calibri" panose="020F0502020204030204" pitchFamily="34" charset="0"/>
                </a:rPr>
                <a:t>Shared &amp; Corporate</a:t>
              </a:r>
            </a:p>
            <a:p>
              <a:pPr>
                <a:spcBef>
                  <a:spcPts val="500"/>
                </a:spcBef>
              </a:pPr>
              <a:r>
                <a:rPr lang="en-US" sz="900" b="1" dirty="0">
                  <a:solidFill>
                    <a:srgbClr val="000000"/>
                  </a:solidFill>
                  <a:effectLst/>
                  <a:latin typeface="Calibri" panose="020F0502020204030204" pitchFamily="34" charset="0"/>
                  <a:ea typeface="Calibri" panose="020F0502020204030204" pitchFamily="34" charset="0"/>
                </a:rPr>
                <a:t>Shared &amp; Corporate</a:t>
              </a:r>
              <a:r>
                <a:rPr lang="en-US" sz="900" dirty="0">
                  <a:solidFill>
                    <a:srgbClr val="000000"/>
                  </a:solidFill>
                  <a:effectLst/>
                  <a:latin typeface="Calibri" panose="020F0502020204030204" pitchFamily="34" charset="0"/>
                  <a:ea typeface="Calibri" panose="020F0502020204030204" pitchFamily="34" charset="0"/>
                </a:rPr>
                <a:t> solutions</a:t>
              </a:r>
              <a:r>
                <a:rPr lang="en-US" sz="900" b="1" dirty="0">
                  <a:solidFill>
                    <a:srgbClr val="000000"/>
                  </a:solidFill>
                  <a:effectLst/>
                  <a:latin typeface="Calibri" panose="020F0502020204030204" pitchFamily="34" charset="0"/>
                  <a:ea typeface="Calibri" panose="020F0502020204030204" pitchFamily="34" charset="0"/>
                </a:rPr>
                <a:t> </a:t>
              </a:r>
              <a:r>
                <a:rPr lang="en-US" sz="900" dirty="0">
                  <a:solidFill>
                    <a:srgbClr val="000000"/>
                  </a:solidFill>
                  <a:effectLst/>
                  <a:latin typeface="Calibri" panose="020F0502020204030204" pitchFamily="34" charset="0"/>
                  <a:ea typeface="Calibri" panose="020F0502020204030204" pitchFamily="34" charset="0"/>
                </a:rPr>
                <a:t>are delivered by IT to enable internally focused corporate services which automate and support the organization’s internal operations. These are often referred to as business support or shared services which enable the core operating capabilities of an enterprise or organization (e.g. Finance, Human Resources, Legal, etc.).</a:t>
              </a:r>
              <a:endParaRPr lang="en-US" sz="900" dirty="0">
                <a:solidFill>
                  <a:srgbClr val="353C45"/>
                </a:solidFill>
                <a:latin typeface="Calibri" panose="020F0502020204030204" pitchFamily="34" charset="0"/>
                <a:cs typeface="Calibri" panose="020F0502020204030204" pitchFamily="34" charset="0"/>
              </a:endParaRPr>
            </a:p>
            <a:p>
              <a:endParaRPr lang="en-US" sz="900" dirty="0">
                <a:solidFill>
                  <a:srgbClr val="353C45"/>
                </a:solidFill>
                <a:latin typeface="Calibri" panose="020F0502020204030204" pitchFamily="34" charset="0"/>
                <a:cs typeface="Calibri" panose="020F0502020204030204" pitchFamily="34" charset="0"/>
              </a:endParaRPr>
            </a:p>
          </p:txBody>
        </p:sp>
        <p:cxnSp>
          <p:nvCxnSpPr>
            <p:cNvPr id="71" name="Straight Connector 70">
              <a:extLst>
                <a:ext uri="{FF2B5EF4-FFF2-40B4-BE49-F238E27FC236}">
                  <a16:creationId xmlns:a16="http://schemas.microsoft.com/office/drawing/2014/main" id="{4A664419-F4E2-4312-89C2-CD5927655CBE}"/>
                </a:ext>
              </a:extLst>
            </p:cNvPr>
            <p:cNvCxnSpPr>
              <a:cxnSpLocks/>
            </p:cNvCxnSpPr>
            <p:nvPr/>
          </p:nvCxnSpPr>
          <p:spPr>
            <a:xfrm>
              <a:off x="6050670" y="1392775"/>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57699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grpSp>
        <p:nvGrpSpPr>
          <p:cNvPr id="2" name="Group 1">
            <a:extLst>
              <a:ext uri="{FF2B5EF4-FFF2-40B4-BE49-F238E27FC236}">
                <a16:creationId xmlns:a16="http://schemas.microsoft.com/office/drawing/2014/main" id="{ABEF18E7-2988-456C-B97A-2AB3AE58871C}"/>
              </a:ext>
            </a:extLst>
          </p:cNvPr>
          <p:cNvGrpSpPr/>
          <p:nvPr/>
        </p:nvGrpSpPr>
        <p:grpSpPr>
          <a:xfrm>
            <a:off x="217349" y="1174772"/>
            <a:ext cx="8696188" cy="3397228"/>
            <a:chOff x="217349" y="1174772"/>
            <a:chExt cx="8696188" cy="3082509"/>
          </a:xfrm>
        </p:grpSpPr>
        <p:sp>
          <p:nvSpPr>
            <p:cNvPr id="76" name="Rectangle 75">
              <a:extLst>
                <a:ext uri="{FF2B5EF4-FFF2-40B4-BE49-F238E27FC236}">
                  <a16:creationId xmlns:a16="http://schemas.microsoft.com/office/drawing/2014/main" id="{BAE621DA-DB86-4E2A-912D-271967848F2C}"/>
                </a:ext>
              </a:extLst>
            </p:cNvPr>
            <p:cNvSpPr>
              <a:spLocks/>
            </p:cNvSpPr>
            <p:nvPr/>
          </p:nvSpPr>
          <p:spPr>
            <a:xfrm>
              <a:off x="3148123" y="2794241"/>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rPr>
                <a:t>Platform</a:t>
              </a:r>
              <a:endParaRPr lang="en-US" sz="900" dirty="0">
                <a:solidFill>
                  <a:srgbClr val="353C45"/>
                </a:solidFill>
                <a:latin typeface="Calibri" panose="020F0502020204030204" pitchFamily="34" charset="0"/>
              </a:endParaRPr>
            </a:p>
          </p:txBody>
        </p:sp>
        <p:sp>
          <p:nvSpPr>
            <p:cNvPr id="86" name="Rectangle 85">
              <a:extLst>
                <a:ext uri="{FF2B5EF4-FFF2-40B4-BE49-F238E27FC236}">
                  <a16:creationId xmlns:a16="http://schemas.microsoft.com/office/drawing/2014/main" id="{6BE90324-A135-448D-8A4D-CC99B149B753}"/>
                </a:ext>
              </a:extLst>
            </p:cNvPr>
            <p:cNvSpPr>
              <a:spLocks/>
            </p:cNvSpPr>
            <p:nvPr/>
          </p:nvSpPr>
          <p:spPr>
            <a:xfrm>
              <a:off x="217349" y="2786419"/>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rPr>
                <a:t>Delivery</a:t>
              </a:r>
              <a:endParaRPr lang="en-US" sz="900" dirty="0">
                <a:solidFill>
                  <a:srgbClr val="353C45"/>
                </a:solidFill>
                <a:latin typeface="Calibri" panose="020F0502020204030204" pitchFamily="34" charset="0"/>
              </a:endParaRPr>
            </a:p>
          </p:txBody>
        </p:sp>
        <p:sp>
          <p:nvSpPr>
            <p:cNvPr id="148" name="Rectangle 147">
              <a:extLst>
                <a:ext uri="{FF2B5EF4-FFF2-40B4-BE49-F238E27FC236}">
                  <a16:creationId xmlns:a16="http://schemas.microsoft.com/office/drawing/2014/main" id="{45A56E3D-5486-448F-8725-DD2A092D0E9F}"/>
                </a:ext>
              </a:extLst>
            </p:cNvPr>
            <p:cNvSpPr>
              <a:spLocks/>
            </p:cNvSpPr>
            <p:nvPr/>
          </p:nvSpPr>
          <p:spPr>
            <a:xfrm>
              <a:off x="3148123"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dirty="0">
                  <a:solidFill>
                    <a:srgbClr val="1E1F21"/>
                  </a:solidFill>
                  <a:latin typeface="Calibri" panose="020F0502020204030204" pitchFamily="34" charset="0"/>
                  <a:cs typeface="Calibri" panose="020F0502020204030204" pitchFamily="34" charset="0"/>
                </a:rPr>
                <a:t>Business</a:t>
              </a:r>
              <a:endParaRPr lang="en-US" sz="500" i="1" dirty="0">
                <a:solidFill>
                  <a:srgbClr val="1E1F21"/>
                </a:solidFill>
                <a:latin typeface="Calibri" panose="020F0502020204030204" pitchFamily="34" charset="0"/>
                <a:cs typeface="Calibri" panose="020F0502020204030204" pitchFamily="34" charset="0"/>
              </a:endParaRPr>
            </a:p>
          </p:txBody>
        </p:sp>
        <p:sp>
          <p:nvSpPr>
            <p:cNvPr id="149" name="Rectangle 148">
              <a:extLst>
                <a:ext uri="{FF2B5EF4-FFF2-40B4-BE49-F238E27FC236}">
                  <a16:creationId xmlns:a16="http://schemas.microsoft.com/office/drawing/2014/main" id="{4CE2556A-3457-444D-8FB6-2B6AD6BC87B2}"/>
                </a:ext>
              </a:extLst>
            </p:cNvPr>
            <p:cNvSpPr>
              <a:spLocks/>
            </p:cNvSpPr>
            <p:nvPr/>
          </p:nvSpPr>
          <p:spPr>
            <a:xfrm>
              <a:off x="217349"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r>
                <a:rPr lang="en-US" sz="1100" b="1" dirty="0">
                  <a:solidFill>
                    <a:srgbClr val="353C45"/>
                  </a:solidFill>
                  <a:latin typeface="Calibri" panose="020F0502020204030204" pitchFamily="34" charset="0"/>
                  <a:cs typeface="Calibri" panose="020F0502020204030204" pitchFamily="34" charset="0"/>
                </a:rPr>
                <a:t>Workplace</a:t>
              </a:r>
            </a:p>
          </p:txBody>
        </p:sp>
        <p:sp>
          <p:nvSpPr>
            <p:cNvPr id="150" name="Rectangle 149">
              <a:extLst>
                <a:ext uri="{FF2B5EF4-FFF2-40B4-BE49-F238E27FC236}">
                  <a16:creationId xmlns:a16="http://schemas.microsoft.com/office/drawing/2014/main" id="{7BF756D5-DB61-4C42-BC3D-87ED2EC20367}"/>
                </a:ext>
              </a:extLst>
            </p:cNvPr>
            <p:cNvSpPr>
              <a:spLocks/>
            </p:cNvSpPr>
            <p:nvPr/>
          </p:nvSpPr>
          <p:spPr>
            <a:xfrm>
              <a:off x="6078897"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dirty="0">
                  <a:solidFill>
                    <a:srgbClr val="1E1F21"/>
                  </a:solidFill>
                  <a:latin typeface="Calibri" panose="020F0502020204030204" pitchFamily="34" charset="0"/>
                  <a:cs typeface="Calibri" panose="020F0502020204030204" pitchFamily="34" charset="0"/>
                </a:rPr>
                <a:t>Shared &amp; Corporate</a:t>
              </a:r>
              <a:endParaRPr lang="en-US" sz="500" i="1" dirty="0">
                <a:solidFill>
                  <a:srgbClr val="1E1F21"/>
                </a:solidFill>
                <a:latin typeface="Calibri" panose="020F0502020204030204" pitchFamily="34" charset="0"/>
                <a:cs typeface="Calibri" panose="020F0502020204030204" pitchFamily="34" charset="0"/>
              </a:endParaRPr>
            </a:p>
          </p:txBody>
        </p:sp>
        <p:cxnSp>
          <p:nvCxnSpPr>
            <p:cNvPr id="158" name="Straight Connector 157">
              <a:extLst>
                <a:ext uri="{FF2B5EF4-FFF2-40B4-BE49-F238E27FC236}">
                  <a16:creationId xmlns:a16="http://schemas.microsoft.com/office/drawing/2014/main" id="{B247CBE7-15D1-43DA-A0BC-632E04F918CF}"/>
                </a:ext>
              </a:extLst>
            </p:cNvPr>
            <p:cNvCxnSpPr>
              <a:cxnSpLocks/>
            </p:cNvCxnSpPr>
            <p:nvPr/>
          </p:nvCxnSpPr>
          <p:spPr>
            <a:xfrm>
              <a:off x="217349"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48E701C-0399-4510-9421-831A540AC075}"/>
                </a:ext>
              </a:extLst>
            </p:cNvPr>
            <p:cNvCxnSpPr>
              <a:cxnSpLocks/>
            </p:cNvCxnSpPr>
            <p:nvPr/>
          </p:nvCxnSpPr>
          <p:spPr>
            <a:xfrm>
              <a:off x="6078897"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36051CAE-AD88-472B-8B49-296370E6CD41}"/>
                </a:ext>
              </a:extLst>
            </p:cNvPr>
            <p:cNvCxnSpPr>
              <a:cxnSpLocks/>
            </p:cNvCxnSpPr>
            <p:nvPr/>
          </p:nvCxnSpPr>
          <p:spPr>
            <a:xfrm>
              <a:off x="3148123"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60D3E72-AECA-4560-9436-BAA07DEF016A}"/>
                </a:ext>
              </a:extLst>
            </p:cNvPr>
            <p:cNvGrpSpPr/>
            <p:nvPr/>
          </p:nvGrpSpPr>
          <p:grpSpPr>
            <a:xfrm>
              <a:off x="6199653" y="1495937"/>
              <a:ext cx="2593128" cy="1067636"/>
              <a:chOff x="6200382" y="1495937"/>
              <a:chExt cx="2593128" cy="1067636"/>
            </a:xfrm>
          </p:grpSpPr>
          <p:sp>
            <p:nvSpPr>
              <p:cNvPr id="154" name="Rectangle 153">
                <a:extLst>
                  <a:ext uri="{FF2B5EF4-FFF2-40B4-BE49-F238E27FC236}">
                    <a16:creationId xmlns:a16="http://schemas.microsoft.com/office/drawing/2014/main" id="{89747FE9-1D00-4770-A955-CC8DD01CE7A1}"/>
                  </a:ext>
                </a:extLst>
              </p:cNvPr>
              <p:cNvSpPr/>
              <p:nvPr/>
            </p:nvSpPr>
            <p:spPr>
              <a:xfrm>
                <a:off x="620038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Finance</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55" name="Rectangle 154">
                <a:extLst>
                  <a:ext uri="{FF2B5EF4-FFF2-40B4-BE49-F238E27FC236}">
                    <a16:creationId xmlns:a16="http://schemas.microsoft.com/office/drawing/2014/main" id="{7BBB3C08-B3E1-45FC-B088-6B24AF5BD976}"/>
                  </a:ext>
                </a:extLst>
              </p:cNvPr>
              <p:cNvSpPr/>
              <p:nvPr/>
            </p:nvSpPr>
            <p:spPr>
              <a:xfrm>
                <a:off x="7559070"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Workforce</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56" name="Rectangle 155">
                <a:extLst>
                  <a:ext uri="{FF2B5EF4-FFF2-40B4-BE49-F238E27FC236}">
                    <a16:creationId xmlns:a16="http://schemas.microsoft.com/office/drawing/2014/main" id="{C5037603-1FBF-4F37-9A15-2B13BAA8B234}"/>
                  </a:ext>
                </a:extLst>
              </p:cNvPr>
              <p:cNvSpPr/>
              <p:nvPr/>
            </p:nvSpPr>
            <p:spPr>
              <a:xfrm>
                <a:off x="620038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Vendor &amp; Procurement</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57" name="Rectangle 156">
                <a:extLst>
                  <a:ext uri="{FF2B5EF4-FFF2-40B4-BE49-F238E27FC236}">
                    <a16:creationId xmlns:a16="http://schemas.microsoft.com/office/drawing/2014/main" id="{4EB52D6F-F9F7-4F74-A5CE-BFD2638AC040}"/>
                  </a:ext>
                </a:extLst>
              </p:cNvPr>
              <p:cNvSpPr/>
              <p:nvPr/>
            </p:nvSpPr>
            <p:spPr>
              <a:xfrm>
                <a:off x="7559070"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Legal</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0" name="Rectangle 159">
                <a:extLst>
                  <a:ext uri="{FF2B5EF4-FFF2-40B4-BE49-F238E27FC236}">
                    <a16:creationId xmlns:a16="http://schemas.microsoft.com/office/drawing/2014/main" id="{61FA126A-AF7C-445C-B160-DF454CF9C658}"/>
                  </a:ext>
                </a:extLst>
              </p:cNvPr>
              <p:cNvSpPr/>
              <p:nvPr/>
            </p:nvSpPr>
            <p:spPr>
              <a:xfrm>
                <a:off x="6200382"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Property &amp; Facility</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2" name="Rectangle 161">
                <a:extLst>
                  <a:ext uri="{FF2B5EF4-FFF2-40B4-BE49-F238E27FC236}">
                    <a16:creationId xmlns:a16="http://schemas.microsoft.com/office/drawing/2014/main" id="{0009E9F3-CF5C-4FB8-AE8F-70F0964CA637}"/>
                  </a:ext>
                </a:extLst>
              </p:cNvPr>
              <p:cNvSpPr/>
              <p:nvPr/>
            </p:nvSpPr>
            <p:spPr>
              <a:xfrm>
                <a:off x="7559070"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Health, Safety, Security &amp; Environmental</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3" name="Rectangle 162">
                <a:extLst>
                  <a:ext uri="{FF2B5EF4-FFF2-40B4-BE49-F238E27FC236}">
                    <a16:creationId xmlns:a16="http://schemas.microsoft.com/office/drawing/2014/main" id="{C0156466-2370-4D9F-B654-137530BA0A6D}"/>
                  </a:ext>
                </a:extLst>
              </p:cNvPr>
              <p:cNvSpPr/>
              <p:nvPr/>
            </p:nvSpPr>
            <p:spPr>
              <a:xfrm>
                <a:off x="6200382"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Risk, Audit &amp; Compliance</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4" name="Rectangle 163">
                <a:extLst>
                  <a:ext uri="{FF2B5EF4-FFF2-40B4-BE49-F238E27FC236}">
                    <a16:creationId xmlns:a16="http://schemas.microsoft.com/office/drawing/2014/main" id="{3B6E8946-C358-4A23-AD4D-E164CF4084A9}"/>
                  </a:ext>
                </a:extLst>
              </p:cNvPr>
              <p:cNvSpPr/>
              <p:nvPr/>
            </p:nvSpPr>
            <p:spPr>
              <a:xfrm>
                <a:off x="7559070"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Corporate</a:t>
                </a:r>
                <a:br>
                  <a:rPr lang="en-US" sz="800" b="1" dirty="0">
                    <a:solidFill>
                      <a:srgbClr val="353C45"/>
                    </a:solidFill>
                    <a:latin typeface="Calibri" panose="020F0502020204030204" pitchFamily="34" charset="0"/>
                    <a:cs typeface="Calibri" panose="020F0502020204030204" pitchFamily="34" charset="0"/>
                  </a:rPr>
                </a:br>
                <a:r>
                  <a:rPr lang="en-US" sz="800" b="1" dirty="0">
                    <a:solidFill>
                      <a:srgbClr val="353C45"/>
                    </a:solidFill>
                    <a:latin typeface="Calibri" panose="020F0502020204030204" pitchFamily="34" charset="0"/>
                    <a:cs typeface="Calibri" panose="020F0502020204030204" pitchFamily="34" charset="0"/>
                  </a:rPr>
                  <a:t>Communications</a:t>
                </a:r>
                <a:endParaRPr lang="en-US" sz="800" b="1" strike="sngStrike" dirty="0">
                  <a:solidFill>
                    <a:srgbClr val="FF0000"/>
                  </a:solidFill>
                  <a:latin typeface="Calibri" panose="020F0502020204030204" pitchFamily="34" charset="0"/>
                  <a:cs typeface="Calibri" panose="020F0502020204030204" pitchFamily="34" charset="0"/>
                </a:endParaRPr>
              </a:p>
            </p:txBody>
          </p:sp>
        </p:grpSp>
        <p:grpSp>
          <p:nvGrpSpPr>
            <p:cNvPr id="13" name="Group 12">
              <a:extLst>
                <a:ext uri="{FF2B5EF4-FFF2-40B4-BE49-F238E27FC236}">
                  <a16:creationId xmlns:a16="http://schemas.microsoft.com/office/drawing/2014/main" id="{E1B3FF4D-917A-410C-B4E3-50C13A302EF2}"/>
                </a:ext>
              </a:extLst>
            </p:cNvPr>
            <p:cNvGrpSpPr/>
            <p:nvPr/>
          </p:nvGrpSpPr>
          <p:grpSpPr>
            <a:xfrm>
              <a:off x="3268879" y="1495937"/>
              <a:ext cx="2593128" cy="1067636"/>
              <a:chOff x="3282454" y="1495937"/>
              <a:chExt cx="2593128" cy="1067636"/>
            </a:xfrm>
          </p:grpSpPr>
          <p:sp>
            <p:nvSpPr>
              <p:cNvPr id="165" name="Rectangle 164">
                <a:extLst>
                  <a:ext uri="{FF2B5EF4-FFF2-40B4-BE49-F238E27FC236}">
                    <a16:creationId xmlns:a16="http://schemas.microsoft.com/office/drawing/2014/main" id="{E5856628-8059-4138-A050-B8CBFF26D17C}"/>
                  </a:ext>
                </a:extLst>
              </p:cNvPr>
              <p:cNvSpPr/>
              <p:nvPr/>
            </p:nvSpPr>
            <p:spPr>
              <a:xfrm>
                <a:off x="3282454" y="2283896"/>
                <a:ext cx="2593128" cy="2796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i="1" u="sng" dirty="0">
                    <a:solidFill>
                      <a:srgbClr val="353C45"/>
                    </a:solidFill>
                    <a:latin typeface="Calibri" panose="020F0502020204030204" pitchFamily="34" charset="0"/>
                    <a:cs typeface="Calibri" panose="020F0502020204030204" pitchFamily="34" charset="0"/>
                  </a:rPr>
                  <a:t>Industry specific</a:t>
                </a:r>
                <a:r>
                  <a:rPr lang="en-US" sz="800" b="1" i="1" dirty="0">
                    <a:solidFill>
                      <a:srgbClr val="353C45"/>
                    </a:solidFill>
                    <a:latin typeface="Calibri" panose="020F0502020204030204" pitchFamily="34" charset="0"/>
                    <a:cs typeface="Calibri" panose="020F0502020204030204" pitchFamily="34" charset="0"/>
                  </a:rPr>
                  <a:t> solutions to win, serve </a:t>
                </a:r>
                <a:br>
                  <a:rPr lang="en-US" sz="800" b="1" i="1" dirty="0">
                    <a:solidFill>
                      <a:srgbClr val="353C45"/>
                    </a:solidFill>
                    <a:latin typeface="Calibri" panose="020F0502020204030204" pitchFamily="34" charset="0"/>
                    <a:cs typeface="Calibri" panose="020F0502020204030204" pitchFamily="34" charset="0"/>
                  </a:rPr>
                </a:br>
                <a:r>
                  <a:rPr lang="en-US" sz="800" b="1" i="1" dirty="0">
                    <a:solidFill>
                      <a:srgbClr val="353C45"/>
                    </a:solidFill>
                    <a:latin typeface="Calibri" panose="020F0502020204030204" pitchFamily="34" charset="0"/>
                    <a:cs typeface="Calibri" panose="020F0502020204030204" pitchFamily="34" charset="0"/>
                  </a:rPr>
                  <a:t>and retain customers </a:t>
                </a:r>
              </a:p>
            </p:txBody>
          </p:sp>
          <p:sp>
            <p:nvSpPr>
              <p:cNvPr id="166" name="Rectangle 165">
                <a:extLst>
                  <a:ext uri="{FF2B5EF4-FFF2-40B4-BE49-F238E27FC236}">
                    <a16:creationId xmlns:a16="http://schemas.microsoft.com/office/drawing/2014/main" id="{382574C1-D2EF-43A5-8452-49ECD56AB0AD}"/>
                  </a:ext>
                </a:extLst>
              </p:cNvPr>
              <p:cNvSpPr/>
              <p:nvPr/>
            </p:nvSpPr>
            <p:spPr>
              <a:xfrm>
                <a:off x="3282454"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Product Management</a:t>
                </a:r>
              </a:p>
            </p:txBody>
          </p:sp>
          <p:sp>
            <p:nvSpPr>
              <p:cNvPr id="167" name="Rectangle 166">
                <a:extLst>
                  <a:ext uri="{FF2B5EF4-FFF2-40B4-BE49-F238E27FC236}">
                    <a16:creationId xmlns:a16="http://schemas.microsoft.com/office/drawing/2014/main" id="{DBB5E91B-4CCE-4BAB-B63D-F3E5B4F5126D}"/>
                  </a:ext>
                </a:extLst>
              </p:cNvPr>
              <p:cNvSpPr/>
              <p:nvPr/>
            </p:nvSpPr>
            <p:spPr>
              <a:xfrm>
                <a:off x="464114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Sales &amp; Marketing</a:t>
                </a:r>
              </a:p>
            </p:txBody>
          </p:sp>
          <p:sp>
            <p:nvSpPr>
              <p:cNvPr id="168" name="Rectangle 167">
                <a:extLst>
                  <a:ext uri="{FF2B5EF4-FFF2-40B4-BE49-F238E27FC236}">
                    <a16:creationId xmlns:a16="http://schemas.microsoft.com/office/drawing/2014/main" id="{E23E375A-A095-4B10-AAB1-3778E0FE6423}"/>
                  </a:ext>
                </a:extLst>
              </p:cNvPr>
              <p:cNvSpPr/>
              <p:nvPr/>
            </p:nvSpPr>
            <p:spPr>
              <a:xfrm>
                <a:off x="3282454"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Manufacturing &amp; Delivery</a:t>
                </a:r>
              </a:p>
            </p:txBody>
          </p:sp>
          <p:sp>
            <p:nvSpPr>
              <p:cNvPr id="169" name="Rectangle 168">
                <a:extLst>
                  <a:ext uri="{FF2B5EF4-FFF2-40B4-BE49-F238E27FC236}">
                    <a16:creationId xmlns:a16="http://schemas.microsoft.com/office/drawing/2014/main" id="{2A277299-CF0D-46CA-8BDF-4AAB967F98B9}"/>
                  </a:ext>
                </a:extLst>
              </p:cNvPr>
              <p:cNvSpPr/>
              <p:nvPr/>
            </p:nvSpPr>
            <p:spPr>
              <a:xfrm>
                <a:off x="464114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Customer Service</a:t>
                </a:r>
              </a:p>
            </p:txBody>
          </p:sp>
          <p:sp>
            <p:nvSpPr>
              <p:cNvPr id="170" name="TextBox 169">
                <a:extLst>
                  <a:ext uri="{FF2B5EF4-FFF2-40B4-BE49-F238E27FC236}">
                    <a16:creationId xmlns:a16="http://schemas.microsoft.com/office/drawing/2014/main" id="{8E6FD651-2758-43B7-87D7-AD7626247BD9}"/>
                  </a:ext>
                </a:extLst>
              </p:cNvPr>
              <p:cNvSpPr txBox="1"/>
              <p:nvPr/>
            </p:nvSpPr>
            <p:spPr>
              <a:xfrm>
                <a:off x="4351524" y="2075234"/>
                <a:ext cx="427838" cy="215444"/>
              </a:xfrm>
              <a:prstGeom prst="rect">
                <a:avLst/>
              </a:prstGeom>
              <a:noFill/>
            </p:spPr>
            <p:txBody>
              <a:bodyPr wrap="square" lIns="45720" rIns="45720" rtlCol="0">
                <a:spAutoFit/>
              </a:bodyPr>
              <a:lstStyle/>
              <a:p>
                <a:pPr algn="ctr"/>
                <a:r>
                  <a:rPr lang="en-US" sz="800" b="1" dirty="0">
                    <a:latin typeface="Calibri" panose="020F0502020204030204" pitchFamily="34" charset="0"/>
                    <a:cs typeface="Calibri" panose="020F0502020204030204" pitchFamily="34" charset="0"/>
                  </a:rPr>
                  <a:t>Or</a:t>
                </a:r>
                <a:endParaRPr lang="en-US" sz="1050" b="1" dirty="0">
                  <a:latin typeface="Calibri" panose="020F0502020204030204" pitchFamily="34" charset="0"/>
                  <a:cs typeface="Calibri" panose="020F0502020204030204" pitchFamily="34" charset="0"/>
                </a:endParaRPr>
              </a:p>
            </p:txBody>
          </p:sp>
        </p:grpSp>
        <p:sp>
          <p:nvSpPr>
            <p:cNvPr id="6" name="Rectangle 5">
              <a:extLst>
                <a:ext uri="{FF2B5EF4-FFF2-40B4-BE49-F238E27FC236}">
                  <a16:creationId xmlns:a16="http://schemas.microsoft.com/office/drawing/2014/main" id="{0A1D2F71-B40C-40FC-93F0-6A89902B6944}"/>
                </a:ext>
              </a:extLst>
            </p:cNvPr>
            <p:cNvSpPr>
              <a:spLocks/>
            </p:cNvSpPr>
            <p:nvPr/>
          </p:nvSpPr>
          <p:spPr>
            <a:xfrm>
              <a:off x="6078897" y="2786420"/>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rPr>
                <a:t>Infrastructure</a:t>
              </a:r>
              <a:endParaRPr lang="en-US" sz="900" dirty="0">
                <a:solidFill>
                  <a:srgbClr val="353C45"/>
                </a:solidFill>
                <a:latin typeface="Calibri" panose="020F0502020204030204" pitchFamily="34" charset="0"/>
              </a:endParaRPr>
            </a:p>
          </p:txBody>
        </p:sp>
        <p:sp>
          <p:nvSpPr>
            <p:cNvPr id="8" name="Rectangle 7">
              <a:extLst>
                <a:ext uri="{FF2B5EF4-FFF2-40B4-BE49-F238E27FC236}">
                  <a16:creationId xmlns:a16="http://schemas.microsoft.com/office/drawing/2014/main" id="{D6F10097-843F-4117-AA4B-AE735E3A1548}"/>
                </a:ext>
              </a:extLst>
            </p:cNvPr>
            <p:cNvSpPr/>
            <p:nvPr/>
          </p:nvSpPr>
          <p:spPr>
            <a:xfrm>
              <a:off x="319044" y="310896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Strategy &amp; Planning</a:t>
              </a:r>
            </a:p>
          </p:txBody>
        </p:sp>
        <p:sp>
          <p:nvSpPr>
            <p:cNvPr id="9" name="Rectangle 8">
              <a:extLst>
                <a:ext uri="{FF2B5EF4-FFF2-40B4-BE49-F238E27FC236}">
                  <a16:creationId xmlns:a16="http://schemas.microsoft.com/office/drawing/2014/main" id="{A1CACA59-059F-4CAC-A64F-89974B8517AE}"/>
                </a:ext>
              </a:extLst>
            </p:cNvPr>
            <p:cNvSpPr/>
            <p:nvPr/>
          </p:nvSpPr>
          <p:spPr>
            <a:xfrm>
              <a:off x="319044" y="346643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Support</a:t>
              </a:r>
            </a:p>
          </p:txBody>
        </p:sp>
        <p:sp>
          <p:nvSpPr>
            <p:cNvPr id="10" name="Rectangle 9">
              <a:extLst>
                <a:ext uri="{FF2B5EF4-FFF2-40B4-BE49-F238E27FC236}">
                  <a16:creationId xmlns:a16="http://schemas.microsoft.com/office/drawing/2014/main" id="{A107E02E-196E-4901-BCB8-DD6BBEC36434}"/>
                </a:ext>
              </a:extLst>
            </p:cNvPr>
            <p:cNvSpPr/>
            <p:nvPr/>
          </p:nvSpPr>
          <p:spPr>
            <a:xfrm>
              <a:off x="319044" y="383241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Security &amp; Compliance</a:t>
              </a:r>
            </a:p>
          </p:txBody>
        </p:sp>
        <p:sp>
          <p:nvSpPr>
            <p:cNvPr id="11" name="Rectangle 10">
              <a:extLst>
                <a:ext uri="{FF2B5EF4-FFF2-40B4-BE49-F238E27FC236}">
                  <a16:creationId xmlns:a16="http://schemas.microsoft.com/office/drawing/2014/main" id="{AE8C91AC-3104-4DAF-AACE-A8E53A076EE2}"/>
                </a:ext>
              </a:extLst>
            </p:cNvPr>
            <p:cNvSpPr/>
            <p:nvPr/>
          </p:nvSpPr>
          <p:spPr>
            <a:xfrm>
              <a:off x="1677732" y="310609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Development</a:t>
              </a:r>
            </a:p>
          </p:txBody>
        </p:sp>
        <p:sp>
          <p:nvSpPr>
            <p:cNvPr id="12" name="Rectangle 11">
              <a:extLst>
                <a:ext uri="{FF2B5EF4-FFF2-40B4-BE49-F238E27FC236}">
                  <a16:creationId xmlns:a16="http://schemas.microsoft.com/office/drawing/2014/main" id="{3C2A4193-E693-4860-8D63-C241154364BC}"/>
                </a:ext>
              </a:extLst>
            </p:cNvPr>
            <p:cNvSpPr/>
            <p:nvPr/>
          </p:nvSpPr>
          <p:spPr>
            <a:xfrm>
              <a:off x="1677732" y="346357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Operations</a:t>
              </a:r>
            </a:p>
          </p:txBody>
        </p:sp>
        <p:sp>
          <p:nvSpPr>
            <p:cNvPr id="14" name="Rectangle 13">
              <a:extLst>
                <a:ext uri="{FF2B5EF4-FFF2-40B4-BE49-F238E27FC236}">
                  <a16:creationId xmlns:a16="http://schemas.microsoft.com/office/drawing/2014/main" id="{4E9E7B93-C798-4B79-A1B0-409D12D19240}"/>
                </a:ext>
              </a:extLst>
            </p:cNvPr>
            <p:cNvSpPr/>
            <p:nvPr/>
          </p:nvSpPr>
          <p:spPr>
            <a:xfrm>
              <a:off x="6200382" y="314817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Data Center</a:t>
              </a:r>
            </a:p>
          </p:txBody>
        </p:sp>
        <p:sp>
          <p:nvSpPr>
            <p:cNvPr id="17" name="Rectangle 16">
              <a:extLst>
                <a:ext uri="{FF2B5EF4-FFF2-40B4-BE49-F238E27FC236}">
                  <a16:creationId xmlns:a16="http://schemas.microsoft.com/office/drawing/2014/main" id="{0CF85D3A-8057-4A67-A9EA-BC233B2FD564}"/>
                </a:ext>
              </a:extLst>
            </p:cNvPr>
            <p:cNvSpPr/>
            <p:nvPr/>
          </p:nvSpPr>
          <p:spPr>
            <a:xfrm>
              <a:off x="6200382" y="350565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Compute</a:t>
              </a:r>
            </a:p>
          </p:txBody>
        </p:sp>
        <p:sp>
          <p:nvSpPr>
            <p:cNvPr id="23" name="Rectangle 22">
              <a:extLst>
                <a:ext uri="{FF2B5EF4-FFF2-40B4-BE49-F238E27FC236}">
                  <a16:creationId xmlns:a16="http://schemas.microsoft.com/office/drawing/2014/main" id="{71D3FE53-BDAC-4EF3-A42B-FA42560905E0}"/>
                </a:ext>
              </a:extLst>
            </p:cNvPr>
            <p:cNvSpPr/>
            <p:nvPr/>
          </p:nvSpPr>
          <p:spPr>
            <a:xfrm>
              <a:off x="7559070" y="3145308"/>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Network </a:t>
              </a:r>
            </a:p>
          </p:txBody>
        </p:sp>
        <p:sp>
          <p:nvSpPr>
            <p:cNvPr id="24" name="Rectangle 23">
              <a:extLst>
                <a:ext uri="{FF2B5EF4-FFF2-40B4-BE49-F238E27FC236}">
                  <a16:creationId xmlns:a16="http://schemas.microsoft.com/office/drawing/2014/main" id="{47741569-D877-4083-BC93-23C050FFE441}"/>
                </a:ext>
              </a:extLst>
            </p:cNvPr>
            <p:cNvSpPr/>
            <p:nvPr/>
          </p:nvSpPr>
          <p:spPr>
            <a:xfrm>
              <a:off x="7559070" y="350278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Storage</a:t>
              </a:r>
            </a:p>
          </p:txBody>
        </p:sp>
        <p:sp>
          <p:nvSpPr>
            <p:cNvPr id="30" name="Rectangle 29">
              <a:extLst>
                <a:ext uri="{FF2B5EF4-FFF2-40B4-BE49-F238E27FC236}">
                  <a16:creationId xmlns:a16="http://schemas.microsoft.com/office/drawing/2014/main" id="{D6BF5F20-00CB-4A32-B672-0E1A87F496C4}"/>
                </a:ext>
              </a:extLst>
            </p:cNvPr>
            <p:cNvSpPr/>
            <p:nvPr/>
          </p:nvSpPr>
          <p:spPr>
            <a:xfrm>
              <a:off x="3282454" y="3123582"/>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Application</a:t>
              </a:r>
            </a:p>
          </p:txBody>
        </p:sp>
        <p:sp>
          <p:nvSpPr>
            <p:cNvPr id="34" name="Rectangle 33">
              <a:extLst>
                <a:ext uri="{FF2B5EF4-FFF2-40B4-BE49-F238E27FC236}">
                  <a16:creationId xmlns:a16="http://schemas.microsoft.com/office/drawing/2014/main" id="{A8E8FB91-D7A8-4716-9B41-FEEB4E2D4F7B}"/>
                </a:ext>
              </a:extLst>
            </p:cNvPr>
            <p:cNvSpPr/>
            <p:nvPr/>
          </p:nvSpPr>
          <p:spPr>
            <a:xfrm>
              <a:off x="4641142" y="31207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Data </a:t>
              </a:r>
            </a:p>
          </p:txBody>
        </p:sp>
        <p:cxnSp>
          <p:nvCxnSpPr>
            <p:cNvPr id="189" name="Straight Connector 188">
              <a:extLst>
                <a:ext uri="{FF2B5EF4-FFF2-40B4-BE49-F238E27FC236}">
                  <a16:creationId xmlns:a16="http://schemas.microsoft.com/office/drawing/2014/main" id="{499A50D1-1533-4A69-8895-1EBE0A129804}"/>
                </a:ext>
              </a:extLst>
            </p:cNvPr>
            <p:cNvCxnSpPr>
              <a:cxnSpLocks/>
            </p:cNvCxnSpPr>
            <p:nvPr/>
          </p:nvCxnSpPr>
          <p:spPr>
            <a:xfrm>
              <a:off x="217349"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0A13EBC-4535-4495-A9E6-589572B1BA30}"/>
                </a:ext>
              </a:extLst>
            </p:cNvPr>
            <p:cNvCxnSpPr>
              <a:cxnSpLocks/>
            </p:cNvCxnSpPr>
            <p:nvPr/>
          </p:nvCxnSpPr>
          <p:spPr>
            <a:xfrm>
              <a:off x="6078897"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6E43342E-D19C-44C2-A9C0-F12969FC3F33}"/>
                </a:ext>
              </a:extLst>
            </p:cNvPr>
            <p:cNvCxnSpPr>
              <a:cxnSpLocks/>
            </p:cNvCxnSpPr>
            <p:nvPr/>
          </p:nvCxnSpPr>
          <p:spPr>
            <a:xfrm>
              <a:off x="3148123"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CB5F799E-C616-4D62-91FC-FBF59347AC4D}"/>
                </a:ext>
              </a:extLst>
            </p:cNvPr>
            <p:cNvGrpSpPr/>
            <p:nvPr/>
          </p:nvGrpSpPr>
          <p:grpSpPr>
            <a:xfrm>
              <a:off x="338105" y="1495937"/>
              <a:ext cx="2593128" cy="508279"/>
              <a:chOff x="337546" y="1541986"/>
              <a:chExt cx="2593128" cy="508279"/>
            </a:xfrm>
          </p:grpSpPr>
          <p:sp>
            <p:nvSpPr>
              <p:cNvPr id="35" name="Rectangle 34">
                <a:extLst>
                  <a:ext uri="{FF2B5EF4-FFF2-40B4-BE49-F238E27FC236}">
                    <a16:creationId xmlns:a16="http://schemas.microsoft.com/office/drawing/2014/main" id="{752A76DE-4DD6-49F8-A179-E2088A71D4F5}"/>
                  </a:ext>
                </a:extLst>
              </p:cNvPr>
              <p:cNvSpPr/>
              <p:nvPr/>
            </p:nvSpPr>
            <p:spPr>
              <a:xfrm>
                <a:off x="337546"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Client Computing</a:t>
                </a:r>
              </a:p>
            </p:txBody>
          </p:sp>
          <p:sp>
            <p:nvSpPr>
              <p:cNvPr id="36" name="Rectangle 35">
                <a:extLst>
                  <a:ext uri="{FF2B5EF4-FFF2-40B4-BE49-F238E27FC236}">
                    <a16:creationId xmlns:a16="http://schemas.microsoft.com/office/drawing/2014/main" id="{97B7181A-762F-4501-9739-C99411EC5E8F}"/>
                  </a:ext>
                </a:extLst>
              </p:cNvPr>
              <p:cNvSpPr/>
              <p:nvPr/>
            </p:nvSpPr>
            <p:spPr>
              <a:xfrm>
                <a:off x="1696234"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Communication &amp; Collaboration</a:t>
                </a:r>
              </a:p>
            </p:txBody>
          </p:sp>
          <p:sp>
            <p:nvSpPr>
              <p:cNvPr id="39" name="Rectangle 38">
                <a:extLst>
                  <a:ext uri="{FF2B5EF4-FFF2-40B4-BE49-F238E27FC236}">
                    <a16:creationId xmlns:a16="http://schemas.microsoft.com/office/drawing/2014/main" id="{6E61019B-D357-45D3-B5C9-F946B8153CD0}"/>
                  </a:ext>
                </a:extLst>
              </p:cNvPr>
              <p:cNvSpPr/>
              <p:nvPr/>
            </p:nvSpPr>
            <p:spPr>
              <a:xfrm>
                <a:off x="337546" y="182166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Connectivity</a:t>
                </a:r>
              </a:p>
            </p:txBody>
          </p:sp>
        </p:grpSp>
      </p:gr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Services</a:t>
            </a:r>
          </a:p>
        </p:txBody>
      </p:sp>
    </p:spTree>
    <p:custDataLst>
      <p:tags r:id="rId1"/>
    </p:custDataLst>
    <p:extLst>
      <p:ext uri="{BB962C8B-B14F-4D97-AF65-F5344CB8AC3E}">
        <p14:creationId xmlns:p14="http://schemas.microsoft.com/office/powerpoint/2010/main" val="1352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16" name="Rectangle 15">
            <a:extLst>
              <a:ext uri="{FF2B5EF4-FFF2-40B4-BE49-F238E27FC236}">
                <a16:creationId xmlns:a16="http://schemas.microsoft.com/office/drawing/2014/main" id="{03F20D01-DD2F-4BC8-8C82-5BCBDD8ABC3E}"/>
              </a:ext>
            </a:extLst>
          </p:cNvPr>
          <p:cNvSpPr/>
          <p:nvPr/>
        </p:nvSpPr>
        <p:spPr>
          <a:xfrm>
            <a:off x="160647" y="667580"/>
            <a:ext cx="8815205" cy="3469917"/>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55" name="Content Placeholder 2">
            <a:extLst>
              <a:ext uri="{FF2B5EF4-FFF2-40B4-BE49-F238E27FC236}">
                <a16:creationId xmlns:a16="http://schemas.microsoft.com/office/drawing/2014/main" id="{E7E3081D-4DFA-4694-873D-E20025183DDA}"/>
              </a:ext>
            </a:extLst>
          </p:cNvPr>
          <p:cNvSpPr txBox="1">
            <a:spLocks/>
          </p:cNvSpPr>
          <p:nvPr/>
        </p:nvSpPr>
        <p:spPr>
          <a:xfrm>
            <a:off x="457200" y="1155315"/>
            <a:ext cx="2133600" cy="27652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dirty="0">
                <a:solidFill>
                  <a:schemeClr val="tx1"/>
                </a:solidFill>
                <a:latin typeface="Calibri" panose="020F0502020204030204" pitchFamily="34" charset="0"/>
              </a:rPr>
              <a:t>Type</a:t>
            </a:r>
          </a:p>
          <a:p>
            <a:pPr>
              <a:spcBef>
                <a:spcPts val="1800"/>
              </a:spcBef>
              <a:buFont typeface="+mj-lt"/>
              <a:buAutoNum type="arabicPeriod"/>
            </a:pPr>
            <a:r>
              <a:rPr lang="en-US" sz="1600" b="0" dirty="0">
                <a:solidFill>
                  <a:schemeClr val="tx1"/>
                </a:solidFill>
                <a:latin typeface="Calibri" panose="020F0502020204030204" pitchFamily="34" charset="0"/>
              </a:rPr>
              <a:t>Category</a:t>
            </a:r>
          </a:p>
          <a:p>
            <a:pPr>
              <a:spcBef>
                <a:spcPts val="1800"/>
              </a:spcBef>
              <a:buFont typeface="+mj-lt"/>
              <a:buAutoNum type="arabicPeriod"/>
            </a:pPr>
            <a:r>
              <a:rPr lang="en-US" sz="1600" b="0" dirty="0">
                <a:solidFill>
                  <a:schemeClr val="tx1"/>
                </a:solidFill>
                <a:latin typeface="Calibri" panose="020F0502020204030204" pitchFamily="34" charset="0"/>
              </a:rPr>
              <a:t>Name </a:t>
            </a:r>
          </a:p>
          <a:p>
            <a:pPr>
              <a:spcBef>
                <a:spcPts val="1800"/>
              </a:spcBef>
              <a:buFont typeface="+mj-lt"/>
              <a:buAutoNum type="arabicPeriod"/>
            </a:pPr>
            <a:r>
              <a:rPr lang="en-US" sz="1600" b="0" dirty="0">
                <a:solidFill>
                  <a:schemeClr val="tx1"/>
                </a:solidFill>
                <a:latin typeface="Calibri" panose="020F0502020204030204" pitchFamily="34" charset="0"/>
              </a:rPr>
              <a:t>Offering</a:t>
            </a:r>
          </a:p>
        </p:txBody>
      </p:sp>
      <p:grpSp>
        <p:nvGrpSpPr>
          <p:cNvPr id="56" name="Group 55">
            <a:extLst>
              <a:ext uri="{FF2B5EF4-FFF2-40B4-BE49-F238E27FC236}">
                <a16:creationId xmlns:a16="http://schemas.microsoft.com/office/drawing/2014/main" id="{57647576-0289-4DA6-B683-26B99583545D}"/>
              </a:ext>
            </a:extLst>
          </p:cNvPr>
          <p:cNvGrpSpPr/>
          <p:nvPr/>
        </p:nvGrpSpPr>
        <p:grpSpPr>
          <a:xfrm>
            <a:off x="1848146" y="1604520"/>
            <a:ext cx="3143318" cy="1779994"/>
            <a:chOff x="6934200" y="1604519"/>
            <a:chExt cx="3634460" cy="1779994"/>
          </a:xfrm>
        </p:grpSpPr>
        <p:sp>
          <p:nvSpPr>
            <p:cNvPr id="57" name="Right Brace 56">
              <a:extLst>
                <a:ext uri="{FF2B5EF4-FFF2-40B4-BE49-F238E27FC236}">
                  <a16:creationId xmlns:a16="http://schemas.microsoft.com/office/drawing/2014/main" id="{213F4145-F1B6-49BF-8485-B4CE158D5882}"/>
                </a:ext>
              </a:extLst>
            </p:cNvPr>
            <p:cNvSpPr/>
            <p:nvPr/>
          </p:nvSpPr>
          <p:spPr>
            <a:xfrm>
              <a:off x="6934200" y="1604519"/>
              <a:ext cx="262392" cy="124755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anose="020F0502020204030204" pitchFamily="34" charset="0"/>
              </a:endParaRPr>
            </a:p>
          </p:txBody>
        </p:sp>
        <p:sp>
          <p:nvSpPr>
            <p:cNvPr id="58" name="Right Brace 57">
              <a:extLst>
                <a:ext uri="{FF2B5EF4-FFF2-40B4-BE49-F238E27FC236}">
                  <a16:creationId xmlns:a16="http://schemas.microsoft.com/office/drawing/2014/main" id="{CD9259E4-FE31-42EB-A8F8-646A37F7CE12}"/>
                </a:ext>
              </a:extLst>
            </p:cNvPr>
            <p:cNvSpPr/>
            <p:nvPr/>
          </p:nvSpPr>
          <p:spPr>
            <a:xfrm>
              <a:off x="6934200" y="3115023"/>
              <a:ext cx="262392" cy="228494"/>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anose="020F0502020204030204" pitchFamily="34" charset="0"/>
              </a:endParaRPr>
            </a:p>
          </p:txBody>
        </p:sp>
        <p:sp>
          <p:nvSpPr>
            <p:cNvPr id="59" name="TextBox 58">
              <a:extLst>
                <a:ext uri="{FF2B5EF4-FFF2-40B4-BE49-F238E27FC236}">
                  <a16:creationId xmlns:a16="http://schemas.microsoft.com/office/drawing/2014/main" id="{BBFC5F45-4319-4810-A50C-BDF3A9DA26E2}"/>
                </a:ext>
              </a:extLst>
            </p:cNvPr>
            <p:cNvSpPr txBox="1"/>
            <p:nvPr/>
          </p:nvSpPr>
          <p:spPr>
            <a:xfrm>
              <a:off x="7311150" y="2067446"/>
              <a:ext cx="2944966" cy="307777"/>
            </a:xfrm>
            <a:prstGeom prst="rect">
              <a:avLst/>
            </a:prstGeom>
            <a:noFill/>
          </p:spPr>
          <p:txBody>
            <a:bodyPr wrap="square" rtlCol="0">
              <a:spAutoFit/>
            </a:bodyPr>
            <a:lstStyle/>
            <a:p>
              <a:r>
                <a:rPr lang="en-US" sz="1400" dirty="0">
                  <a:latin typeface="Calibri" panose="020F0502020204030204" pitchFamily="34" charset="0"/>
                </a:rPr>
                <a:t>Standardized TBM Taxonomy</a:t>
              </a:r>
              <a:endParaRPr lang="en-US" sz="1200" i="1" dirty="0">
                <a:latin typeface="Calibri" panose="020F0502020204030204" pitchFamily="34" charset="0"/>
              </a:endParaRPr>
            </a:p>
          </p:txBody>
        </p:sp>
        <p:sp>
          <p:nvSpPr>
            <p:cNvPr id="60" name="TextBox 59">
              <a:extLst>
                <a:ext uri="{FF2B5EF4-FFF2-40B4-BE49-F238E27FC236}">
                  <a16:creationId xmlns:a16="http://schemas.microsoft.com/office/drawing/2014/main" id="{091C70E5-10CF-4086-8159-972A6B883426}"/>
                </a:ext>
              </a:extLst>
            </p:cNvPr>
            <p:cNvSpPr txBox="1"/>
            <p:nvPr/>
          </p:nvSpPr>
          <p:spPr>
            <a:xfrm>
              <a:off x="7311150" y="3076736"/>
              <a:ext cx="3257510" cy="307777"/>
            </a:xfrm>
            <a:prstGeom prst="rect">
              <a:avLst/>
            </a:prstGeom>
            <a:noFill/>
          </p:spPr>
          <p:txBody>
            <a:bodyPr wrap="square" lIns="91440" tIns="45720" rIns="91440" bIns="45720" rtlCol="0" anchor="t">
              <a:spAutoFit/>
            </a:bodyPr>
            <a:lstStyle/>
            <a:p>
              <a:r>
                <a:rPr lang="en-US" sz="1400" dirty="0">
                  <a:latin typeface="Calibri"/>
                  <a:cs typeface="Calibri"/>
                </a:rPr>
                <a:t>Organization-specific offerings</a:t>
              </a:r>
              <a:endParaRPr lang="en-US" sz="1400" dirty="0">
                <a:latin typeface="Calibri" panose="020F0502020204030204" pitchFamily="34" charset="0"/>
              </a:endParaRPr>
            </a:p>
          </p:txBody>
        </p:sp>
      </p:grpSp>
      <p:sp>
        <p:nvSpPr>
          <p:cNvPr id="61" name="TextBox 60">
            <a:extLst>
              <a:ext uri="{FF2B5EF4-FFF2-40B4-BE49-F238E27FC236}">
                <a16:creationId xmlns:a16="http://schemas.microsoft.com/office/drawing/2014/main" id="{E7525D98-8B5F-46AC-AD46-775791F3DF0D}"/>
              </a:ext>
            </a:extLst>
          </p:cNvPr>
          <p:cNvSpPr txBox="1"/>
          <p:nvPr/>
        </p:nvSpPr>
        <p:spPr>
          <a:xfrm>
            <a:off x="4721157" y="1142838"/>
            <a:ext cx="4124462" cy="2531462"/>
          </a:xfrm>
          <a:prstGeom prst="rect">
            <a:avLst/>
          </a:prstGeom>
          <a:noFill/>
        </p:spPr>
        <p:txBody>
          <a:bodyPr wrap="square" rtlCol="0">
            <a:spAutoFit/>
          </a:bodyPr>
          <a:lstStyle/>
          <a:p>
            <a:pPr>
              <a:spcBef>
                <a:spcPts val="1800"/>
              </a:spcBef>
            </a:pPr>
            <a:r>
              <a:rPr lang="en-US" sz="1600" u="sng" dirty="0">
                <a:latin typeface="Calibri" panose="020F0502020204030204" pitchFamily="34" charset="0"/>
                <a:cs typeface="Arial" panose="020B0604020202020204" pitchFamily="34" charset="0"/>
              </a:rPr>
              <a:t>Example </a:t>
            </a:r>
          </a:p>
          <a:p>
            <a:pPr marL="233357" indent="-233357">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Infrastructure</a:t>
            </a:r>
          </a:p>
          <a:p>
            <a:pPr marL="463538" lvl="1" indent="-223832">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Compute</a:t>
            </a:r>
          </a:p>
          <a:p>
            <a:pPr marL="682608" lvl="2" indent="-231770">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Virtual Compute &amp; Containers</a:t>
            </a:r>
          </a:p>
          <a:p>
            <a:pPr marL="914378" lvl="3" indent="-228594">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Xen, OpenStack, VMware (on-prem)</a:t>
            </a:r>
          </a:p>
          <a:p>
            <a:pPr marL="914378" lvl="3" indent="-228594">
              <a:spcBef>
                <a:spcPts val="3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AWS/Azure/GCP offerings</a:t>
            </a:r>
          </a:p>
        </p:txBody>
      </p:sp>
      <p:cxnSp>
        <p:nvCxnSpPr>
          <p:cNvPr id="62" name="Straight Connector 61">
            <a:extLst>
              <a:ext uri="{FF2B5EF4-FFF2-40B4-BE49-F238E27FC236}">
                <a16:creationId xmlns:a16="http://schemas.microsoft.com/office/drawing/2014/main" id="{5F5A11DD-5D9F-446F-A0C7-D48C1772DFE2}"/>
              </a:ext>
            </a:extLst>
          </p:cNvPr>
          <p:cNvCxnSpPr/>
          <p:nvPr/>
        </p:nvCxnSpPr>
        <p:spPr>
          <a:xfrm>
            <a:off x="460076" y="2984834"/>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8979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633804"/>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Delivery</a:t>
            </a:r>
            <a:endParaRPr lang="en-US" sz="1600" i="1" dirty="0">
              <a:solidFill>
                <a:srgbClr val="353C45"/>
              </a:solidFill>
              <a:latin typeface="Calibri" panose="020F0502020204030204" pitchFamily="34" charset="0"/>
            </a:endParaRPr>
          </a:p>
        </p:txBody>
      </p:sp>
      <p:grpSp>
        <p:nvGrpSpPr>
          <p:cNvPr id="43" name="Group 42">
            <a:extLst>
              <a:ext uri="{FF2B5EF4-FFF2-40B4-BE49-F238E27FC236}">
                <a16:creationId xmlns:a16="http://schemas.microsoft.com/office/drawing/2014/main" id="{FCB5FDF7-85C1-4A41-8409-6E85507FA986}"/>
              </a:ext>
            </a:extLst>
          </p:cNvPr>
          <p:cNvGrpSpPr/>
          <p:nvPr/>
        </p:nvGrpSpPr>
        <p:grpSpPr>
          <a:xfrm>
            <a:off x="191780" y="1059482"/>
            <a:ext cx="1691640" cy="3554434"/>
            <a:chOff x="304800" y="1037898"/>
            <a:chExt cx="2011680" cy="4509503"/>
          </a:xfrm>
        </p:grpSpPr>
        <p:sp>
          <p:nvSpPr>
            <p:cNvPr id="44" name="Rectangle 43">
              <a:extLst>
                <a:ext uri="{FF2B5EF4-FFF2-40B4-BE49-F238E27FC236}">
                  <a16:creationId xmlns:a16="http://schemas.microsoft.com/office/drawing/2014/main" id="{FB9CC83F-1E35-4390-BF39-F1464F3B0FE7}"/>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&amp; Planning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Business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Finance &amp; Costing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Billing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Value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Metrics &amp; Benchmarking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Management (new)</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Portfolio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Catalog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Level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Availability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Innovation &amp; Ideation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New technology solutions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Incubation services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Enterprise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Information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architecture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Program, Product  &amp; Project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Portfolio investment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Project planning &amp; delivery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Continuous planning &amp; delivery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Solution Consulting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Relationship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Process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solution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Demand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Vendor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Vendor Selection / Negotiation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Procurement</a:t>
              </a:r>
            </a:p>
          </p:txBody>
        </p:sp>
        <p:cxnSp>
          <p:nvCxnSpPr>
            <p:cNvPr id="48" name="Straight Connector 47">
              <a:extLst>
                <a:ext uri="{FF2B5EF4-FFF2-40B4-BE49-F238E27FC236}">
                  <a16:creationId xmlns:a16="http://schemas.microsoft.com/office/drawing/2014/main" id="{5A2F2823-8232-4E0B-A3DE-8FD1F002E777}"/>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9" name="Group 88">
            <a:extLst>
              <a:ext uri="{FF2B5EF4-FFF2-40B4-BE49-F238E27FC236}">
                <a16:creationId xmlns:a16="http://schemas.microsoft.com/office/drawing/2014/main" id="{D68BCCFD-6C56-4C12-80EC-DA5D094F7D23}"/>
              </a:ext>
            </a:extLst>
          </p:cNvPr>
          <p:cNvGrpSpPr/>
          <p:nvPr/>
        </p:nvGrpSpPr>
        <p:grpSpPr>
          <a:xfrm>
            <a:off x="1949888" y="1059482"/>
            <a:ext cx="1691640" cy="3554434"/>
            <a:chOff x="304800" y="1037898"/>
            <a:chExt cx="2011680" cy="4509503"/>
          </a:xfrm>
        </p:grpSpPr>
        <p:sp>
          <p:nvSpPr>
            <p:cNvPr id="90" name="Rectangle 89">
              <a:extLst>
                <a:ext uri="{FF2B5EF4-FFF2-40B4-BE49-F238E27FC236}">
                  <a16:creationId xmlns:a16="http://schemas.microsoft.com/office/drawing/2014/main" id="{8280216F-8D5F-429C-9D90-F899E111704D}"/>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Development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Design &amp; Development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Custom build</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Package configuration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SaaS configuration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System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On-prem application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SaaS integration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Modernization &amp;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App re-architecture</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Data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Infra re-architecture</a:t>
              </a:r>
              <a:endParaRPr kumimoji="0" lang="en-US" sz="700" b="0" i="0" u="none" strike="noStrike" kern="1200" cap="none" spc="0" normalizeH="0" baseline="0" noProof="0" dirty="0">
                <a:ln>
                  <a:noFill/>
                </a:ln>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effectLst/>
                  <a:uLnTx/>
                  <a:uFillTx/>
                  <a:latin typeface="Calibri" panose="020F0502020204030204" pitchFamily="34" charset="0"/>
                  <a:ea typeface="+mn-ea"/>
                  <a:cs typeface="+mn-cs"/>
                </a:rPr>
                <a:t>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Functional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Integration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Performance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effectLst/>
                  <a:uLnTx/>
                  <a:uFillTx/>
                  <a:latin typeface="Calibri" panose="020F0502020204030204" pitchFamily="34" charset="0"/>
                  <a:ea typeface="+mn-ea"/>
                  <a:cs typeface="+mn-cs"/>
                </a:rPr>
                <a:t>Usability testing</a:t>
              </a:r>
            </a:p>
          </p:txBody>
        </p:sp>
        <p:cxnSp>
          <p:nvCxnSpPr>
            <p:cNvPr id="91" name="Straight Connector 90">
              <a:extLst>
                <a:ext uri="{FF2B5EF4-FFF2-40B4-BE49-F238E27FC236}">
                  <a16:creationId xmlns:a16="http://schemas.microsoft.com/office/drawing/2014/main" id="{1C0537C0-F234-453A-898B-6CA4BD52695F}"/>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B7E428ED-0370-4C58-8F73-6FEBB76D9AC3}"/>
              </a:ext>
            </a:extLst>
          </p:cNvPr>
          <p:cNvGrpSpPr/>
          <p:nvPr/>
        </p:nvGrpSpPr>
        <p:grpSpPr>
          <a:xfrm>
            <a:off x="3707996" y="1059482"/>
            <a:ext cx="1691640" cy="3554434"/>
            <a:chOff x="304800" y="1037898"/>
            <a:chExt cx="2011680" cy="4509503"/>
          </a:xfrm>
        </p:grpSpPr>
        <p:sp>
          <p:nvSpPr>
            <p:cNvPr id="93" name="Rectangle 92">
              <a:extLst>
                <a:ext uri="{FF2B5EF4-FFF2-40B4-BE49-F238E27FC236}">
                  <a16:creationId xmlns:a16="http://schemas.microsoft.com/office/drawing/2014/main" id="{768A24A1-FE0A-4BCA-9899-E8253848DFE9}"/>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Service Desk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help desk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Deskside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 bar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knowledge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Request fulfillment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Application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2 app support (by app)</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3 app 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Off-the-shelf productivity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Business application training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Bill/invoice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Publications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Automated post processing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4" name="Straight Connector 93">
              <a:extLst>
                <a:ext uri="{FF2B5EF4-FFF2-40B4-BE49-F238E27FC236}">
                  <a16:creationId xmlns:a16="http://schemas.microsoft.com/office/drawing/2014/main" id="{3037BA9B-EEBB-4166-AC30-F76B4A27FE99}"/>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F2907C97-69B6-483F-955A-D7BD734F51F4}"/>
              </a:ext>
            </a:extLst>
          </p:cNvPr>
          <p:cNvGrpSpPr/>
          <p:nvPr/>
        </p:nvGrpSpPr>
        <p:grpSpPr>
          <a:xfrm>
            <a:off x="5466104" y="1059482"/>
            <a:ext cx="1691640" cy="3554434"/>
            <a:chOff x="304800" y="1037898"/>
            <a:chExt cx="2011680" cy="4509503"/>
          </a:xfrm>
        </p:grpSpPr>
        <p:sp>
          <p:nvSpPr>
            <p:cNvPr id="96" name="Rectangle 95">
              <a:extLst>
                <a:ext uri="{FF2B5EF4-FFF2-40B4-BE49-F238E27FC236}">
                  <a16:creationId xmlns:a16="http://schemas.microsoft.com/office/drawing/2014/main" id="{468900E5-D18E-4F35-94B6-D2F512248B3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Operations</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Service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Incident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Problem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Change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Asset management (CMDB)</a:t>
              </a:r>
              <a:endParaRPr kumimoji="0" lang="en-US" sz="600" b="0" i="1" u="none" strike="noStrike" kern="1200" cap="none" spc="0" normalizeH="0" baseline="0" noProof="0" dirty="0">
                <a:ln>
                  <a:noFill/>
                </a:ln>
                <a:solidFill>
                  <a:srgbClr val="0070C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Event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System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Usage analytics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Logging analytics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Scheduling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Batch processing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Capacity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Storage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Compute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Center capacity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Deployment &amp;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distribution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Config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Patch management</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7" name="Straight Connector 96">
              <a:extLst>
                <a:ext uri="{FF2B5EF4-FFF2-40B4-BE49-F238E27FC236}">
                  <a16:creationId xmlns:a16="http://schemas.microsoft.com/office/drawing/2014/main" id="{EAE2D948-D9D6-4FF8-B0BA-DE0D42F65DD8}"/>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8" name="Group 97">
            <a:extLst>
              <a:ext uri="{FF2B5EF4-FFF2-40B4-BE49-F238E27FC236}">
                <a16:creationId xmlns:a16="http://schemas.microsoft.com/office/drawing/2014/main" id="{578B9D1B-CABC-40D7-B5EE-4CB50F266DC9}"/>
              </a:ext>
            </a:extLst>
          </p:cNvPr>
          <p:cNvGrpSpPr/>
          <p:nvPr/>
        </p:nvGrpSpPr>
        <p:grpSpPr>
          <a:xfrm>
            <a:off x="7224213" y="1059482"/>
            <a:ext cx="1691640" cy="3554434"/>
            <a:chOff x="304800" y="1037898"/>
            <a:chExt cx="2011680" cy="4509503"/>
          </a:xfrm>
        </p:grpSpPr>
        <p:sp>
          <p:nvSpPr>
            <p:cNvPr id="99" name="Rectangle 98">
              <a:extLst>
                <a:ext uri="{FF2B5EF4-FFF2-40B4-BE49-F238E27FC236}">
                  <a16:creationId xmlns:a16="http://schemas.microsoft.com/office/drawing/2014/main" id="{BD596035-ED74-4786-8907-D4A623F3E8E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chemeClr val="tx1"/>
                  </a:solidFill>
                  <a:latin typeface="Calibri" panose="020F0502020204030204" pitchFamily="34" charset="0"/>
                </a:rPr>
                <a:t>Security &amp; Compliance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&amp;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Authentication/Authorization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Governance &amp; Administration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Privileged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Certificate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Awareness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Training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Advisory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Policies and procedures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&amp; Incident Response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Monitoring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Incident Response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Threat &amp;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Network/Endpoint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Privacy &amp; Security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Classification &amp; identification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loss prevention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encryption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Database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Governance, Risk &amp; Compliance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Risk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tracking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governance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&amp; Disaster Recovery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policies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resiliency plans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procedures &amp; exercises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facilities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Office continuity facilities</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100" name="Straight Connector 99">
              <a:extLst>
                <a:ext uri="{FF2B5EF4-FFF2-40B4-BE49-F238E27FC236}">
                  <a16:creationId xmlns:a16="http://schemas.microsoft.com/office/drawing/2014/main" id="{05004CAE-2FAE-47F6-B3A6-36AD4544D595}"/>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8D9E3E49-6C16-4683-8F4A-0160BA41E411}"/>
              </a:ext>
            </a:extLst>
          </p:cNvPr>
          <p:cNvSpPr txBox="1"/>
          <p:nvPr/>
        </p:nvSpPr>
        <p:spPr>
          <a:xfrm>
            <a:off x="1756626" y="4481769"/>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416701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97E5980B-CF3D-4B03-AA82-4AF9B4C9E99D}"/>
              </a:ext>
            </a:extLst>
          </p:cNvPr>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Platform</a:t>
            </a:r>
            <a:endParaRPr lang="en-US" sz="1600" i="1" dirty="0">
              <a:solidFill>
                <a:srgbClr val="353C45"/>
              </a:solidFill>
              <a:latin typeface="Calibri" panose="020F0502020204030204" pitchFamily="34" charset="0"/>
            </a:endParaRPr>
          </a:p>
        </p:txBody>
      </p:sp>
      <p:sp>
        <p:nvSpPr>
          <p:cNvPr id="5" name="TextBox 4">
            <a:extLst>
              <a:ext uri="{FF2B5EF4-FFF2-40B4-BE49-F238E27FC236}">
                <a16:creationId xmlns:a16="http://schemas.microsoft.com/office/drawing/2014/main" id="{F8A6F187-15F8-4AF7-9A11-030ABA9DD6DF}"/>
              </a:ext>
            </a:extLst>
          </p:cNvPr>
          <p:cNvSpPr txBox="1"/>
          <p:nvPr/>
        </p:nvSpPr>
        <p:spPr>
          <a:xfrm>
            <a:off x="1756626" y="4510365"/>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34" name="Group 33">
            <a:extLst>
              <a:ext uri="{FF2B5EF4-FFF2-40B4-BE49-F238E27FC236}">
                <a16:creationId xmlns:a16="http://schemas.microsoft.com/office/drawing/2014/main" id="{65D77908-13A2-4B1C-B5CC-86C4BA33AD97}"/>
              </a:ext>
            </a:extLst>
          </p:cNvPr>
          <p:cNvGrpSpPr/>
          <p:nvPr/>
        </p:nvGrpSpPr>
        <p:grpSpPr>
          <a:xfrm>
            <a:off x="271492" y="1089437"/>
            <a:ext cx="8593560" cy="3238165"/>
            <a:chOff x="251681" y="1049969"/>
            <a:chExt cx="8593560" cy="3238165"/>
          </a:xfrm>
        </p:grpSpPr>
        <p:grpSp>
          <p:nvGrpSpPr>
            <p:cNvPr id="30" name="Group 29">
              <a:extLst>
                <a:ext uri="{FF2B5EF4-FFF2-40B4-BE49-F238E27FC236}">
                  <a16:creationId xmlns:a16="http://schemas.microsoft.com/office/drawing/2014/main" id="{3CDF536D-39BA-48C1-BBCF-B3ECAC1224BC}"/>
                </a:ext>
              </a:extLst>
            </p:cNvPr>
            <p:cNvGrpSpPr/>
            <p:nvPr/>
          </p:nvGrpSpPr>
          <p:grpSpPr>
            <a:xfrm>
              <a:off x="251681" y="1049969"/>
              <a:ext cx="4201964" cy="3238165"/>
              <a:chOff x="251681" y="1049969"/>
              <a:chExt cx="4201964" cy="3238165"/>
            </a:xfrm>
          </p:grpSpPr>
          <p:grpSp>
            <p:nvGrpSpPr>
              <p:cNvPr id="10" name="Group 9">
                <a:extLst>
                  <a:ext uri="{FF2B5EF4-FFF2-40B4-BE49-F238E27FC236}">
                    <a16:creationId xmlns:a16="http://schemas.microsoft.com/office/drawing/2014/main" id="{1A794D2F-0E47-4286-9E76-BF4316B304B5}"/>
                  </a:ext>
                </a:extLst>
              </p:cNvPr>
              <p:cNvGrpSpPr>
                <a:grpSpLocks/>
              </p:cNvGrpSpPr>
              <p:nvPr/>
            </p:nvGrpSpPr>
            <p:grpSpPr>
              <a:xfrm>
                <a:off x="381000" y="1123951"/>
                <a:ext cx="1828800" cy="235946"/>
                <a:chOff x="246939" y="1177623"/>
                <a:chExt cx="641230" cy="235946"/>
              </a:xfrm>
            </p:grpSpPr>
            <p:sp>
              <p:nvSpPr>
                <p:cNvPr id="11" name="Rectangle 10">
                  <a:extLst>
                    <a:ext uri="{FF2B5EF4-FFF2-40B4-BE49-F238E27FC236}">
                      <a16:creationId xmlns:a16="http://schemas.microsoft.com/office/drawing/2014/main" id="{C90BAFDE-AF4E-4C34-B402-BEE08775BEDF}"/>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dirty="0">
                      <a:solidFill>
                        <a:srgbClr val="FF0000"/>
                      </a:solidFill>
                      <a:latin typeface="Calibri" panose="020F0502020204030204" pitchFamily="34" charset="0"/>
                    </a:rPr>
                    <a:t>Analytic Services</a:t>
                  </a:r>
                </a:p>
              </p:txBody>
            </p:sp>
            <p:cxnSp>
              <p:nvCxnSpPr>
                <p:cNvPr id="12" name="Straight Connector 11">
                  <a:extLst>
                    <a:ext uri="{FF2B5EF4-FFF2-40B4-BE49-F238E27FC236}">
                      <a16:creationId xmlns:a16="http://schemas.microsoft.com/office/drawing/2014/main" id="{D28FC851-EC09-4888-8ACC-200E142530A2}"/>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DC9B3EC7-FF75-4ACE-8F65-5D088066C5AD}"/>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Data</a:t>
                </a:r>
              </a:p>
            </p:txBody>
          </p:sp>
          <p:cxnSp>
            <p:nvCxnSpPr>
              <p:cNvPr id="17" name="Straight Connector 16">
                <a:extLst>
                  <a:ext uri="{FF2B5EF4-FFF2-40B4-BE49-F238E27FC236}">
                    <a16:creationId xmlns:a16="http://schemas.microsoft.com/office/drawing/2014/main" id="{28926944-C341-4E84-990A-AC7B0A7472D8}"/>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A5FFA67-AC90-4211-95A2-983A4C659B61}"/>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Central 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Operational data stores</a:t>
                </a:r>
              </a:p>
              <a:p>
                <a:pPr marL="285743" lvl="2" indent="-114297">
                  <a:buSzPct val="100000"/>
                  <a:buFont typeface="Arial" panose="020B0604020202020204" pitchFamily="34" charset="0"/>
                  <a:buChar char="•"/>
                </a:pPr>
                <a:r>
                  <a:rPr lang="en-US" sz="800" i="1" dirty="0">
                    <a:latin typeface="Calibri" panose="020F0502020204030204" pitchFamily="34" charset="0"/>
                  </a:rPr>
                  <a:t>Teradata</a:t>
                </a:r>
              </a:p>
              <a:p>
                <a:pPr marL="285743" lvl="2" indent="-114297">
                  <a:buSzPct val="100000"/>
                  <a:buFont typeface="Arial" panose="020B0604020202020204" pitchFamily="34" charset="0"/>
                  <a:buChar char="•"/>
                </a:pPr>
                <a:r>
                  <a:rPr lang="en-US" sz="800" i="1" dirty="0">
                    <a:latin typeface="Calibri" panose="020F0502020204030204" pitchFamily="34" charset="0"/>
                  </a:rPr>
                  <a:t>Amazon Redshift</a:t>
                </a:r>
              </a:p>
              <a:p>
                <a:pPr marL="285743" lvl="2" indent="-114297">
                  <a:buSzPct val="100000"/>
                  <a:buFont typeface="Arial" panose="020B0604020202020204" pitchFamily="34" charset="0"/>
                  <a:buChar char="•"/>
                </a:pPr>
                <a:r>
                  <a:rPr lang="en-US" sz="800" i="1" dirty="0">
                    <a:latin typeface="Calibri" panose="020F0502020204030204" pitchFamily="34" charset="0"/>
                  </a:rPr>
                  <a:t>Azure Data Warehouse, Data Catalog</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Analytics &amp; Visualizations</a:t>
                </a:r>
              </a:p>
              <a:p>
                <a:pPr marL="285743" lvl="2" indent="-114297">
                  <a:buSzPct val="100000"/>
                  <a:buFont typeface="Arial" panose="020B0604020202020204" pitchFamily="34" charset="0"/>
                  <a:buChar char="•"/>
                </a:pPr>
                <a:r>
                  <a:rPr lang="en-US" sz="800" i="1" dirty="0">
                    <a:latin typeface="Calibri" panose="020F0502020204030204" pitchFamily="34" charset="0"/>
                  </a:rPr>
                  <a:t>Visual UI / BI tools</a:t>
                </a:r>
              </a:p>
              <a:p>
                <a:pPr marL="285743" lvl="2" indent="-114297">
                  <a:buSzPct val="100000"/>
                  <a:buFont typeface="Arial" panose="020B0604020202020204" pitchFamily="34" charset="0"/>
                  <a:buChar char="•"/>
                </a:pPr>
                <a:r>
                  <a:rPr lang="en-US" sz="800" i="1" dirty="0">
                    <a:latin typeface="Calibri" panose="020F0502020204030204" pitchFamily="34" charset="0"/>
                  </a:rPr>
                  <a:t>Geospatial analytics</a:t>
                </a:r>
              </a:p>
              <a:p>
                <a:pPr marL="285743" lvl="2" indent="-114297">
                  <a:buSzPct val="100000"/>
                  <a:buFont typeface="Arial" panose="020B0604020202020204" pitchFamily="34" charset="0"/>
                  <a:buChar char="•"/>
                </a:pPr>
                <a:r>
                  <a:rPr lang="en-US" sz="800" i="1" dirty="0">
                    <a:latin typeface="Calibri" panose="020F0502020204030204" pitchFamily="34" charset="0"/>
                  </a:rPr>
                  <a:t>Stream analytics</a:t>
                </a:r>
              </a:p>
              <a:p>
                <a:pPr marL="285743" lvl="2" indent="-114297">
                  <a:buSzPct val="100000"/>
                  <a:buFont typeface="Arial" panose="020B0604020202020204" pitchFamily="34" charset="0"/>
                  <a:buChar char="•"/>
                </a:pPr>
                <a:r>
                  <a:rPr lang="en-US" sz="800" i="1" dirty="0">
                    <a:latin typeface="Calibri" panose="020F0502020204030204" pitchFamily="34" charset="0"/>
                  </a:rPr>
                  <a:t>AWS Kinesis</a:t>
                </a:r>
              </a:p>
              <a:p>
                <a:pPr marL="285743" lvl="2" indent="-114297">
                  <a:buSzPct val="100000"/>
                  <a:buFont typeface="Arial" panose="020B0604020202020204" pitchFamily="34" charset="0"/>
                  <a:buChar char="•"/>
                </a:pPr>
                <a:r>
                  <a:rPr lang="en-US" sz="800" i="1" dirty="0">
                    <a:latin typeface="Calibri" panose="020F0502020204030204" pitchFamily="34" charset="0"/>
                  </a:rPr>
                  <a:t>Azure Stream Analytics</a:t>
                </a:r>
              </a:p>
            </p:txBody>
          </p:sp>
          <p:sp>
            <p:nvSpPr>
              <p:cNvPr id="38" name="TextBox 37">
                <a:extLst>
                  <a:ext uri="{FF2B5EF4-FFF2-40B4-BE49-F238E27FC236}">
                    <a16:creationId xmlns:a16="http://schemas.microsoft.com/office/drawing/2014/main" id="{A6F7CBD3-E00C-4E48-B74E-41DFB165AEC4}"/>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Database</a:t>
                </a:r>
              </a:p>
              <a:p>
                <a:pPr marL="285743" lvl="2" indent="-114297">
                  <a:buSzPct val="100000"/>
                  <a:buFont typeface="Arial" panose="020B0604020202020204" pitchFamily="34" charset="0"/>
                  <a:buChar char="•"/>
                </a:pPr>
                <a:r>
                  <a:rPr lang="en-US" sz="800" i="1" dirty="0">
                    <a:latin typeface="Calibri" panose="020F0502020204030204" pitchFamily="34" charset="0"/>
                  </a:rPr>
                  <a:t>Relational Database </a:t>
                </a:r>
              </a:p>
              <a:p>
                <a:pPr marL="285743" lvl="2" indent="-114297">
                  <a:buSzPct val="100000"/>
                  <a:buFont typeface="Arial" panose="020B0604020202020204" pitchFamily="34" charset="0"/>
                  <a:buChar char="•"/>
                </a:pPr>
                <a:r>
                  <a:rPr lang="en-US" sz="800" i="1" dirty="0">
                    <a:latin typeface="Calibri" panose="020F0502020204030204" pitchFamily="34" charset="0"/>
                  </a:rPr>
                  <a:t>Oracle DBMS</a:t>
                </a:r>
              </a:p>
              <a:p>
                <a:pPr marL="285743" lvl="2" indent="-114297">
                  <a:buSzPct val="100000"/>
                  <a:buFont typeface="Arial" panose="020B0604020202020204" pitchFamily="34" charset="0"/>
                  <a:buChar char="•"/>
                </a:pPr>
                <a:r>
                  <a:rPr lang="en-US" sz="800" i="1" dirty="0">
                    <a:latin typeface="Calibri" panose="020F0502020204030204" pitchFamily="34" charset="0"/>
                  </a:rPr>
                  <a:t>Microsoft SQL, RDS</a:t>
                </a:r>
              </a:p>
              <a:p>
                <a:pPr marL="285743" lvl="2" indent="-114297">
                  <a:buSzPct val="100000"/>
                  <a:buFont typeface="Arial" panose="020B0604020202020204" pitchFamily="34" charset="0"/>
                  <a:buChar char="•"/>
                </a:pPr>
                <a:r>
                  <a:rPr lang="en-US" sz="800" i="1" dirty="0">
                    <a:latin typeface="Calibri" panose="020F0502020204030204" pitchFamily="34" charset="0"/>
                  </a:rPr>
                  <a:t>Azure SQL Database</a:t>
                </a:r>
              </a:p>
              <a:p>
                <a:pPr marL="285743" lvl="2" indent="-114297">
                  <a:buSzPct val="100000"/>
                  <a:buFont typeface="Arial" panose="020B0604020202020204" pitchFamily="34" charset="0"/>
                  <a:buChar char="•"/>
                </a:pPr>
                <a:r>
                  <a:rPr lang="en-US" sz="800" i="1" dirty="0">
                    <a:latin typeface="Calibri" panose="020F0502020204030204" pitchFamily="34" charset="0"/>
                  </a:rPr>
                  <a:t>Non Relational database</a:t>
                </a:r>
              </a:p>
              <a:p>
                <a:pPr marL="285743" lvl="2" indent="-114297">
                  <a:buSzPct val="100000"/>
                  <a:buFont typeface="Arial" panose="020B0604020202020204" pitchFamily="34" charset="0"/>
                  <a:buChar char="•"/>
                </a:pPr>
                <a:r>
                  <a:rPr lang="en-US" sz="800" i="1" dirty="0">
                    <a:latin typeface="Calibri" panose="020F0502020204030204" pitchFamily="34" charset="0"/>
                  </a:rPr>
                  <a:t>Oracle NoSQL</a:t>
                </a:r>
              </a:p>
              <a:p>
                <a:pPr marL="285743" lvl="2" indent="-114297">
                  <a:buSzPct val="100000"/>
                  <a:buFont typeface="Arial" panose="020B0604020202020204" pitchFamily="34" charset="0"/>
                  <a:buChar char="•"/>
                </a:pPr>
                <a:r>
                  <a:rPr lang="en-US" sz="800" i="1" dirty="0">
                    <a:latin typeface="Calibri" panose="020F0502020204030204" pitchFamily="34" charset="0"/>
                  </a:rPr>
                  <a:t>MongoDB, Hadoop</a:t>
                </a:r>
              </a:p>
              <a:p>
                <a:pPr marL="285743" lvl="2" indent="-114297">
                  <a:buSzPct val="100000"/>
                  <a:buFont typeface="Arial" panose="020B0604020202020204" pitchFamily="34" charset="0"/>
                  <a:buChar char="•"/>
                </a:pPr>
                <a:r>
                  <a:rPr lang="en-US" sz="800" i="1" dirty="0">
                    <a:latin typeface="Calibri" panose="020F0502020204030204" pitchFamily="34" charset="0"/>
                  </a:rPr>
                  <a:t>Amazon DynamoDB</a:t>
                </a:r>
              </a:p>
              <a:p>
                <a:pPr marL="285743" lvl="2" indent="-114297">
                  <a:buSzPct val="100000"/>
                  <a:buFont typeface="Arial" panose="020B0604020202020204" pitchFamily="34" charset="0"/>
                  <a:buChar char="•"/>
                </a:pPr>
                <a:r>
                  <a:rPr lang="en-US" sz="800" i="1" dirty="0">
                    <a:latin typeface="Calibri" panose="020F0502020204030204" pitchFamily="34" charset="0"/>
                  </a:rPr>
                  <a:t>Azure DocumentDB</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Distributed Cache</a:t>
                </a:r>
              </a:p>
              <a:p>
                <a:pPr marL="285743" lvl="2" indent="-114297">
                  <a:buSzPct val="100000"/>
                  <a:buFont typeface="Arial" panose="020B0604020202020204" pitchFamily="34" charset="0"/>
                  <a:buChar char="•"/>
                </a:pPr>
                <a:r>
                  <a:rPr lang="en-US" sz="800" i="1" dirty="0">
                    <a:latin typeface="Calibri" panose="020F0502020204030204" pitchFamily="34" charset="0"/>
                  </a:rPr>
                  <a:t>Amazon ElasticCache</a:t>
                </a:r>
              </a:p>
              <a:p>
                <a:pPr marL="285743" lvl="2" indent="-114297">
                  <a:buSzPct val="100000"/>
                  <a:buFont typeface="Arial" panose="020B0604020202020204" pitchFamily="34" charset="0"/>
                  <a:buChar char="•"/>
                </a:pPr>
                <a:r>
                  <a:rPr lang="en-US" sz="800" i="1" dirty="0">
                    <a:latin typeface="Calibri" panose="020F0502020204030204" pitchFamily="34" charset="0"/>
                  </a:rPr>
                  <a:t>Azure Redis Cache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Management</a:t>
                </a:r>
              </a:p>
              <a:p>
                <a:pPr marL="285743" lvl="2" indent="-114297">
                  <a:buSzPct val="100000"/>
                  <a:buFont typeface="Arial" panose="020B0604020202020204" pitchFamily="34" charset="0"/>
                  <a:buChar char="•"/>
                </a:pPr>
                <a:r>
                  <a:rPr lang="en-US" sz="800" i="1" dirty="0">
                    <a:latin typeface="Calibri" panose="020F0502020204030204" pitchFamily="34" charset="0"/>
                  </a:rPr>
                  <a:t>Extract, transform &amp; load (ETL)</a:t>
                </a:r>
              </a:p>
              <a:p>
                <a:pPr marL="285743" lvl="2" indent="-114297">
                  <a:buSzPct val="100000"/>
                  <a:buFont typeface="Arial" panose="020B0604020202020204" pitchFamily="34" charset="0"/>
                  <a:buChar char="•"/>
                </a:pPr>
                <a:r>
                  <a:rPr lang="en-US" sz="800" i="1" dirty="0">
                    <a:latin typeface="Calibri" panose="020F0502020204030204" pitchFamily="34" charset="0"/>
                  </a:rPr>
                  <a:t>Data Quality</a:t>
                </a:r>
              </a:p>
              <a:p>
                <a:pPr marL="285743" lvl="2" indent="-114297">
                  <a:buSzPct val="100000"/>
                  <a:buFont typeface="Arial" panose="020B0604020202020204" pitchFamily="34" charset="0"/>
                  <a:buChar char="•"/>
                </a:pPr>
                <a:r>
                  <a:rPr lang="en-US" sz="800" i="1" dirty="0">
                    <a:latin typeface="Calibri" panose="020F0502020204030204" pitchFamily="34" charset="0"/>
                  </a:rPr>
                  <a:t>Data Cleansing</a:t>
                </a:r>
              </a:p>
              <a:p>
                <a:pPr marL="285743" lvl="2" indent="-114297">
                  <a:buSzPct val="100000"/>
                  <a:buFont typeface="Arial" panose="020B0604020202020204" pitchFamily="34" charset="0"/>
                  <a:buChar char="•"/>
                </a:pPr>
                <a:r>
                  <a:rPr lang="en-US" sz="800" i="1" dirty="0">
                    <a:latin typeface="Calibri" panose="020F0502020204030204" pitchFamily="34" charset="0"/>
                  </a:rPr>
                  <a:t>Master Data Management</a:t>
                </a:r>
                <a:endParaRPr lang="en-US" sz="900" dirty="0">
                  <a:latin typeface="Calibri" panose="020F0502020204030204" pitchFamily="34" charset="0"/>
                </a:endParaRPr>
              </a:p>
              <a:p>
                <a:pPr marL="3175" lvl="1">
                  <a:buClr>
                    <a:srgbClr val="FF661C"/>
                  </a:buClr>
                  <a:buSzPct val="130000"/>
                </a:pPr>
                <a:endParaRPr lang="en-US" sz="900" dirty="0">
                  <a:latin typeface="Calibri" panose="020F0502020204030204" pitchFamily="34" charset="0"/>
                </a:endParaRPr>
              </a:p>
              <a:p>
                <a:pPr marL="115885" lvl="1" indent="-112710">
                  <a:buClr>
                    <a:srgbClr val="FF661C"/>
                  </a:buClr>
                  <a:buSzPct val="130000"/>
                  <a:buFont typeface="Wingdings" panose="05000000000000000000" pitchFamily="2" charset="2"/>
                  <a:buChar char=""/>
                </a:pPr>
                <a:endParaRPr lang="en-US" sz="900" dirty="0">
                  <a:latin typeface="Calibri" panose="020F0502020204030204" pitchFamily="34" charset="0"/>
                </a:endParaRPr>
              </a:p>
            </p:txBody>
          </p:sp>
        </p:grpSp>
        <p:grpSp>
          <p:nvGrpSpPr>
            <p:cNvPr id="40" name="Group 39">
              <a:extLst>
                <a:ext uri="{FF2B5EF4-FFF2-40B4-BE49-F238E27FC236}">
                  <a16:creationId xmlns:a16="http://schemas.microsoft.com/office/drawing/2014/main" id="{FEC51466-B1E7-4647-A9F1-C221FA7F09E7}"/>
                </a:ext>
              </a:extLst>
            </p:cNvPr>
            <p:cNvGrpSpPr/>
            <p:nvPr/>
          </p:nvGrpSpPr>
          <p:grpSpPr>
            <a:xfrm>
              <a:off x="4643277" y="1049969"/>
              <a:ext cx="4201964" cy="3238165"/>
              <a:chOff x="251681" y="1049969"/>
              <a:chExt cx="4201964" cy="3238165"/>
            </a:xfrm>
          </p:grpSpPr>
          <p:grpSp>
            <p:nvGrpSpPr>
              <p:cNvPr id="41" name="Group 40">
                <a:extLst>
                  <a:ext uri="{FF2B5EF4-FFF2-40B4-BE49-F238E27FC236}">
                    <a16:creationId xmlns:a16="http://schemas.microsoft.com/office/drawing/2014/main" id="{4B7F74EA-B1AE-4BFB-90FB-7FEDD7DC5029}"/>
                  </a:ext>
                </a:extLst>
              </p:cNvPr>
              <p:cNvGrpSpPr>
                <a:grpSpLocks/>
              </p:cNvGrpSpPr>
              <p:nvPr/>
            </p:nvGrpSpPr>
            <p:grpSpPr>
              <a:xfrm>
                <a:off x="381000" y="1123951"/>
                <a:ext cx="1828800" cy="235946"/>
                <a:chOff x="246939" y="1177623"/>
                <a:chExt cx="641230" cy="235946"/>
              </a:xfrm>
            </p:grpSpPr>
            <p:sp>
              <p:nvSpPr>
                <p:cNvPr id="46" name="Rectangle 45">
                  <a:extLst>
                    <a:ext uri="{FF2B5EF4-FFF2-40B4-BE49-F238E27FC236}">
                      <a16:creationId xmlns:a16="http://schemas.microsoft.com/office/drawing/2014/main" id="{5C475761-EB75-42CE-B58A-B9B0B81C0721}"/>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dirty="0">
                      <a:solidFill>
                        <a:srgbClr val="FF0000"/>
                      </a:solidFill>
                      <a:latin typeface="Calibri" panose="020F0502020204030204" pitchFamily="34" charset="0"/>
                    </a:rPr>
                    <a:t>Analytic Services</a:t>
                  </a:r>
                </a:p>
              </p:txBody>
            </p:sp>
            <p:cxnSp>
              <p:nvCxnSpPr>
                <p:cNvPr id="47" name="Straight Connector 46">
                  <a:extLst>
                    <a:ext uri="{FF2B5EF4-FFF2-40B4-BE49-F238E27FC236}">
                      <a16:creationId xmlns:a16="http://schemas.microsoft.com/office/drawing/2014/main" id="{9C9ABC5F-89CD-4B30-B7CF-02C5ED199588}"/>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2" name="Rectangle 41">
                <a:extLst>
                  <a:ext uri="{FF2B5EF4-FFF2-40B4-BE49-F238E27FC236}">
                    <a16:creationId xmlns:a16="http://schemas.microsoft.com/office/drawing/2014/main" id="{4CC7AF0B-FA14-4EF2-8D2F-243102682738}"/>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Application</a:t>
                </a:r>
              </a:p>
            </p:txBody>
          </p:sp>
          <p:cxnSp>
            <p:nvCxnSpPr>
              <p:cNvPr id="43" name="Straight Connector 42">
                <a:extLst>
                  <a:ext uri="{FF2B5EF4-FFF2-40B4-BE49-F238E27FC236}">
                    <a16:creationId xmlns:a16="http://schemas.microsoft.com/office/drawing/2014/main" id="{63D0B716-26A1-4C9C-A0B1-AEDFA1BF1E53}"/>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37CF8194-31BD-405B-85E7-2219A711CAAA}"/>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Records management</a:t>
                </a:r>
              </a:p>
              <a:p>
                <a:pPr marL="285743" lvl="2" indent="-114297">
                  <a:buSzPct val="100000"/>
                  <a:buFont typeface="Arial" panose="020B0604020202020204" pitchFamily="34" charset="0"/>
                  <a:buChar char="•"/>
                </a:pPr>
                <a:r>
                  <a:rPr lang="en-US" sz="700" i="1" dirty="0">
                    <a:latin typeface="Calibri" panose="020F0502020204030204" pitchFamily="34" charset="0"/>
                  </a:rPr>
                  <a:t>Web 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Digital asset management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Search</a:t>
                </a:r>
              </a:p>
              <a:p>
                <a:pPr marL="285743" lvl="2" indent="-114297">
                  <a:buSzPct val="100000"/>
                  <a:buFont typeface="Arial" panose="020B0604020202020204" pitchFamily="34" charset="0"/>
                  <a:buChar char="•"/>
                </a:pPr>
                <a:r>
                  <a:rPr lang="en-US" sz="800" i="1" dirty="0">
                    <a:latin typeface="Calibri" panose="020F0502020204030204" pitchFamily="34" charset="0"/>
                  </a:rPr>
                  <a:t>Site search, Application search</a:t>
                </a:r>
              </a:p>
              <a:p>
                <a:pPr marL="285743" lvl="2" indent="-114297">
                  <a:buSzPct val="100000"/>
                  <a:buFont typeface="Arial" panose="020B0604020202020204" pitchFamily="34" charset="0"/>
                  <a:buChar char="•"/>
                </a:pPr>
                <a:r>
                  <a:rPr lang="en-US" sz="800" i="1" dirty="0">
                    <a:latin typeface="Calibri" panose="020F0502020204030204" pitchFamily="34" charset="0"/>
                  </a:rPr>
                  <a:t>Google, Amazon Cloudsearch</a:t>
                </a:r>
              </a:p>
              <a:p>
                <a:pPr marL="285743" lvl="2" indent="-114297">
                  <a:buSzPct val="100000"/>
                  <a:buFont typeface="Arial" panose="020B0604020202020204" pitchFamily="34" charset="0"/>
                  <a:buChar char="•"/>
                </a:pPr>
                <a:r>
                  <a:rPr lang="en-US" sz="800" i="1" dirty="0">
                    <a:latin typeface="Calibri" panose="020F0502020204030204" pitchFamily="34" charset="0"/>
                  </a:rPr>
                  <a:t>Azure Search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Streaming</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Live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On-demand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 Demand Video Transcoder</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Decision Intelligence &amp; Automation</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Robotic automation</a:t>
                </a:r>
              </a:p>
              <a:p>
                <a:pPr marL="285743" lvl="2" indent="-114297">
                  <a:buSzPct val="100000"/>
                  <a:buFont typeface="Arial" panose="020B0604020202020204" pitchFamily="34" charset="0"/>
                  <a:buChar char="•"/>
                </a:pPr>
                <a:r>
                  <a:rPr lang="en-US" sz="800" i="1" dirty="0">
                    <a:latin typeface="Calibri" panose="020F0502020204030204" pitchFamily="34" charset="0"/>
                  </a:rPr>
                  <a:t>Machine learning</a:t>
                </a:r>
              </a:p>
              <a:p>
                <a:pPr marL="285743" lvl="2" indent="-114297">
                  <a:buSzPct val="100000"/>
                  <a:buFont typeface="Arial" panose="020B0604020202020204" pitchFamily="34" charset="0"/>
                  <a:buChar char="•"/>
                </a:pPr>
                <a:r>
                  <a:rPr lang="en-US" sz="800" i="1" dirty="0">
                    <a:latin typeface="Calibri" panose="020F0502020204030204" pitchFamily="34" charset="0"/>
                  </a:rPr>
                  <a:t>Intelligent virtual &amp; personal assistant</a:t>
                </a:r>
              </a:p>
              <a:p>
                <a:pPr marL="285743" lvl="2" indent="-114297">
                  <a:buSzPct val="100000"/>
                  <a:buFont typeface="Arial" panose="020B0604020202020204" pitchFamily="34" charset="0"/>
                  <a:buChar char="•"/>
                </a:pPr>
                <a:r>
                  <a:rPr lang="en-US" sz="800" i="1" dirty="0">
                    <a:latin typeface="Calibri" panose="020F0502020204030204" pitchFamily="34" charset="0"/>
                  </a:rPr>
                  <a:t>Facial recognition</a:t>
                </a:r>
              </a:p>
              <a:p>
                <a:pPr marL="285743" lvl="2" indent="-114297">
                  <a:buSzPct val="100000"/>
                  <a:buFont typeface="Arial" panose="020B0604020202020204" pitchFamily="34" charset="0"/>
                  <a:buChar char="•"/>
                </a:pPr>
                <a:r>
                  <a:rPr lang="en-US" sz="800" i="1" dirty="0">
                    <a:latin typeface="Calibri" panose="020F0502020204030204" pitchFamily="34" charset="0"/>
                  </a:rPr>
                  <a:t>Predictive analytics</a:t>
                </a:r>
              </a:p>
              <a:p>
                <a:pPr marL="285743" lvl="2" indent="-114297">
                  <a:buSzPct val="100000"/>
                  <a:buFont typeface="Arial" panose="020B0604020202020204" pitchFamily="34" charset="0"/>
                  <a:buChar char="•"/>
                </a:pPr>
                <a:r>
                  <a:rPr lang="en-US" sz="800" i="1" dirty="0">
                    <a:latin typeface="Calibri" panose="020F0502020204030204" pitchFamily="34" charset="0"/>
                  </a:rPr>
                  <a:t>Natural language processing</a:t>
                </a:r>
              </a:p>
            </p:txBody>
          </p:sp>
          <p:sp>
            <p:nvSpPr>
              <p:cNvPr id="45" name="TextBox 44">
                <a:extLst>
                  <a:ext uri="{FF2B5EF4-FFF2-40B4-BE49-F238E27FC236}">
                    <a16:creationId xmlns:a16="http://schemas.microsoft.com/office/drawing/2014/main" id="{B901A00A-64F4-4A03-8DDD-000E9721F3D3}"/>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Application Hosting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Web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WebSphere, Tomcat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Azure App Service, Cloud Service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Integrated 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IoT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Ecommerce services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effectLst/>
                    <a:uLnTx/>
                    <a:uFillTx/>
                    <a:latin typeface="Calibri" panose="020F0502020204030204" pitchFamily="34" charset="0"/>
                    <a:ea typeface="+mn-ea"/>
                    <a:cs typeface="+mn-cs"/>
                  </a:rPr>
                  <a:t>Foundation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ERP Administration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SaaS development platforms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SAP Basis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Oracle Cloud Platform</a:t>
                </a:r>
                <a:endParaRPr kumimoji="0" lang="en-US" sz="900" b="0" i="0" u="none" strike="noStrike" kern="1200" cap="none" spc="0" normalizeH="0" baseline="0" noProof="0" dirty="0">
                  <a:ln>
                    <a:noFill/>
                  </a:ln>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ServiceNow Now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effectLst/>
                    <a:uLnTx/>
                    <a:uFillTx/>
                    <a:latin typeface="Calibri" panose="020F0502020204030204" pitchFamily="34" charset="0"/>
                    <a:ea typeface="+mn-ea"/>
                    <a:cs typeface="+mn-cs"/>
                  </a:rPr>
                  <a:t>Salesforce.com Force.com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Appian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 &amp;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Task completion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Threshold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Notification &amp; alerting</a:t>
                </a:r>
              </a:p>
            </p:txBody>
          </p:sp>
        </p:grpSp>
      </p:grpSp>
    </p:spTree>
    <p:custDataLst>
      <p:tags r:id="rId1"/>
    </p:custDataLst>
    <p:extLst>
      <p:ext uri="{BB962C8B-B14F-4D97-AF65-F5344CB8AC3E}">
        <p14:creationId xmlns:p14="http://schemas.microsoft.com/office/powerpoint/2010/main" val="344360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Infrastructure</a:t>
            </a:r>
            <a:endParaRPr lang="en-US" sz="1600" i="1" dirty="0">
              <a:solidFill>
                <a:srgbClr val="353C45"/>
              </a:solidFill>
              <a:latin typeface="Calibri" panose="020F0502020204030204" pitchFamily="34" charset="0"/>
            </a:endParaRPr>
          </a:p>
        </p:txBody>
      </p:sp>
      <p:grpSp>
        <p:nvGrpSpPr>
          <p:cNvPr id="35" name="Group 34">
            <a:extLst>
              <a:ext uri="{FF2B5EF4-FFF2-40B4-BE49-F238E27FC236}">
                <a16:creationId xmlns:a16="http://schemas.microsoft.com/office/drawing/2014/main" id="{4B7C7291-78FB-43FF-A5BD-B76F991AE876}"/>
              </a:ext>
            </a:extLst>
          </p:cNvPr>
          <p:cNvGrpSpPr/>
          <p:nvPr/>
        </p:nvGrpSpPr>
        <p:grpSpPr>
          <a:xfrm>
            <a:off x="221281" y="1048765"/>
            <a:ext cx="2100900" cy="3554434"/>
            <a:chOff x="-2475976" y="1072518"/>
            <a:chExt cx="2011680" cy="4509503"/>
          </a:xfrm>
        </p:grpSpPr>
        <p:sp>
          <p:nvSpPr>
            <p:cNvPr id="36" name="Rectangle 35">
              <a:extLst>
                <a:ext uri="{FF2B5EF4-FFF2-40B4-BE49-F238E27FC236}">
                  <a16:creationId xmlns:a16="http://schemas.microsoft.com/office/drawing/2014/main" id="{AF93A2D9-9E41-4D01-92EC-047EDDD17D5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Data Center</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Enterprise Data Center</a:t>
              </a:r>
            </a:p>
            <a:p>
              <a:pPr marL="285743" lvl="2" indent="-114297">
                <a:buSzPct val="100000"/>
                <a:buFont typeface="Arial" panose="020B0604020202020204" pitchFamily="34" charset="0"/>
                <a:buChar char="•"/>
              </a:pPr>
              <a:r>
                <a:rPr lang="en-US" sz="800" i="1" dirty="0">
                  <a:latin typeface="Calibri" panose="020F0502020204030204" pitchFamily="34" charset="0"/>
                </a:rPr>
                <a:t>Owned &amp; operated</a:t>
              </a:r>
            </a:p>
            <a:p>
              <a:pPr marL="285743" lvl="2" indent="-114297">
                <a:buSzPct val="100000"/>
                <a:buFont typeface="Arial" panose="020B0604020202020204" pitchFamily="34" charset="0"/>
                <a:buChar char="•"/>
              </a:pPr>
              <a:r>
                <a:rPr lang="en-US" sz="800" i="1" dirty="0">
                  <a:latin typeface="Calibri" panose="020F0502020204030204" pitchFamily="34" charset="0"/>
                </a:rPr>
                <a:t>Co-location</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 Tier 4</a:t>
              </a:r>
            </a:p>
            <a:p>
              <a:pPr marL="285743" lvl="2" indent="-114297">
                <a:buSzPct val="100000"/>
                <a:buFont typeface="Arial" panose="020B0604020202020204" pitchFamily="34" charset="0"/>
                <a:buChar char="•"/>
              </a:pPr>
              <a:r>
                <a:rPr lang="en-US" sz="800" i="1" dirty="0">
                  <a:latin typeface="Calibri" panose="020F0502020204030204" pitchFamily="34" charset="0"/>
                </a:rPr>
                <a:t>Shipping &amp; receiving </a:t>
              </a:r>
            </a:p>
            <a:p>
              <a:pPr marL="285743" lvl="2" indent="-114297">
                <a:buSzPct val="100000"/>
                <a:buFont typeface="Arial" panose="020B0604020202020204" pitchFamily="34" charset="0"/>
                <a:buChar char="•"/>
              </a:pPr>
              <a:r>
                <a:rPr lang="en-US" sz="800" i="1" dirty="0">
                  <a:latin typeface="Calibri" panose="020F0502020204030204" pitchFamily="34" charset="0"/>
                </a:rPr>
                <a:t>Assembly</a:t>
              </a:r>
            </a:p>
            <a:p>
              <a:pPr marL="285743" lvl="2" indent="-114297">
                <a:buSzPct val="100000"/>
                <a:buFont typeface="Arial" panose="020B0604020202020204" pitchFamily="34" charset="0"/>
                <a:buChar char="•"/>
              </a:pPr>
              <a:r>
                <a:rPr lang="en-US" sz="800" i="1" dirty="0">
                  <a:latin typeface="Calibri" panose="020F0502020204030204" pitchFamily="34" charset="0"/>
                </a:rPr>
                <a:t>Rack &amp; stack</a:t>
              </a:r>
            </a:p>
            <a:p>
              <a:pPr marL="285743" lvl="2" indent="-114297">
                <a:buSzPct val="100000"/>
                <a:buFont typeface="Arial" panose="020B0604020202020204" pitchFamily="34" charset="0"/>
                <a:buChar char="•"/>
              </a:pPr>
              <a:r>
                <a:rPr lang="en-US" sz="800" i="1" dirty="0">
                  <a:latin typeface="Calibri" panose="020F0502020204030204" pitchFamily="34" charset="0"/>
                </a:rPr>
                <a:t>Maintenance</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Other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Space &amp; power</a:t>
              </a:r>
            </a:p>
          </p:txBody>
        </p:sp>
        <p:cxnSp>
          <p:nvCxnSpPr>
            <p:cNvPr id="37" name="Straight Connector 36">
              <a:extLst>
                <a:ext uri="{FF2B5EF4-FFF2-40B4-BE49-F238E27FC236}">
                  <a16:creationId xmlns:a16="http://schemas.microsoft.com/office/drawing/2014/main" id="{B424676A-BABA-4FB2-98F7-AE8486BE7C6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0AF382F9-C745-440C-85CF-B4E871C9ECD4}"/>
              </a:ext>
            </a:extLst>
          </p:cNvPr>
          <p:cNvGrpSpPr/>
          <p:nvPr/>
        </p:nvGrpSpPr>
        <p:grpSpPr>
          <a:xfrm>
            <a:off x="2411568" y="1048765"/>
            <a:ext cx="2100900" cy="3554434"/>
            <a:chOff x="-2475976" y="1072518"/>
            <a:chExt cx="2011680" cy="4509503"/>
          </a:xfrm>
        </p:grpSpPr>
        <p:sp>
          <p:nvSpPr>
            <p:cNvPr id="39" name="Rectangle 38">
              <a:extLst>
                <a:ext uri="{FF2B5EF4-FFF2-40B4-BE49-F238E27FC236}">
                  <a16:creationId xmlns:a16="http://schemas.microsoft.com/office/drawing/2014/main" id="{BA06FB80-8EA3-4AF7-B824-C1CC72DD4591}"/>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Network</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Network</a:t>
              </a:r>
            </a:p>
            <a:p>
              <a:pPr marL="285743" lvl="2" indent="-114297">
                <a:buSzPct val="100000"/>
                <a:buFont typeface="Arial" panose="020B0604020202020204" pitchFamily="34" charset="0"/>
                <a:buChar char="•"/>
              </a:pPr>
              <a:r>
                <a:rPr lang="en-US" sz="800" i="1" dirty="0">
                  <a:latin typeface="Calibri" panose="020F0502020204030204" pitchFamily="34" charset="0"/>
                </a:rPr>
                <a:t>Point to point (SONET, T1, T3)</a:t>
              </a:r>
            </a:p>
            <a:p>
              <a:pPr marL="285743" lvl="2" indent="-114297">
                <a:buSzPct val="100000"/>
                <a:buFont typeface="Arial" panose="020B0604020202020204" pitchFamily="34" charset="0"/>
                <a:buChar char="•"/>
              </a:pPr>
              <a:r>
                <a:rPr lang="en-US" sz="800" i="1" dirty="0">
                  <a:latin typeface="Calibri" panose="020F0502020204030204" pitchFamily="34" charset="0"/>
                </a:rPr>
                <a:t>MPLS, ATM</a:t>
              </a:r>
            </a:p>
            <a:p>
              <a:pPr marL="285743" lvl="2" indent="-114297">
                <a:buSzPct val="100000"/>
                <a:buFont typeface="Arial" panose="020B0604020202020204" pitchFamily="34" charset="0"/>
                <a:buChar char="•"/>
              </a:pPr>
              <a:r>
                <a:rPr lang="en-US" sz="800" i="1" dirty="0">
                  <a:latin typeface="Calibri" panose="020F0502020204030204" pitchFamily="34" charset="0"/>
                </a:rPr>
                <a:t>Local access (100Mbps, 1 GB fiber)</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Satellite/non-terrestrial/microwave</a:t>
              </a:r>
            </a:p>
            <a:p>
              <a:pPr marL="285743" lvl="2" indent="-114297">
                <a:buSzPct val="100000"/>
                <a:buFont typeface="Arial" panose="020B0604020202020204" pitchFamily="34" charset="0"/>
                <a:buChar char="•"/>
              </a:pPr>
              <a:r>
                <a:rPr lang="en-US" sz="800" i="1" dirty="0">
                  <a:latin typeface="Calibri" panose="020F0502020204030204" pitchFamily="34" charset="0"/>
                </a:rPr>
                <a:t>Amazon Data Transfer</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Voice Network</a:t>
              </a:r>
            </a:p>
            <a:p>
              <a:pPr marL="285743" lvl="2" indent="-114297">
                <a:buSzPct val="100000"/>
                <a:buFont typeface="Arial" panose="020B0604020202020204" pitchFamily="34" charset="0"/>
                <a:buChar char="•"/>
              </a:pPr>
              <a:r>
                <a:rPr lang="en-US" sz="800" i="1" dirty="0">
                  <a:latin typeface="Calibri" panose="020F0502020204030204" pitchFamily="34" charset="0"/>
                </a:rPr>
                <a:t>POTS, 800 Service</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 radio</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Internet Connectivity</a:t>
              </a:r>
            </a:p>
            <a:p>
              <a:pPr marL="285743" lvl="2" indent="-114297">
                <a:buSzPct val="100000"/>
                <a:buFont typeface="Arial" panose="020B0604020202020204" pitchFamily="34" charset="0"/>
                <a:buChar char="•"/>
              </a:pPr>
              <a:r>
                <a:rPr lang="en-US" sz="800" i="1" dirty="0">
                  <a:latin typeface="Calibri" panose="020F0502020204030204" pitchFamily="34" charset="0"/>
                </a:rPr>
                <a:t>SD-WAN</a:t>
              </a:r>
              <a:r>
                <a:rPr lang="en-US" sz="800" b="1" i="1" dirty="0">
                  <a:latin typeface="Calibri" panose="020F0502020204030204" pitchFamily="34" charset="0"/>
                </a:rPr>
                <a:t> </a:t>
              </a:r>
            </a:p>
            <a:p>
              <a:pPr marL="285743" lvl="2" indent="-114297">
                <a:buSzPct val="100000"/>
                <a:buFont typeface="Arial" panose="020B0604020202020204" pitchFamily="34" charset="0"/>
                <a:buChar char="•"/>
              </a:pPr>
              <a:r>
                <a:rPr lang="en-US" sz="800" i="1" dirty="0">
                  <a:latin typeface="Calibri" panose="020F0502020204030204" pitchFamily="34" charset="0"/>
                </a:rPr>
                <a:t>Internet access (Verizon, AT&amp;T)</a:t>
              </a:r>
            </a:p>
            <a:p>
              <a:pPr marL="285743" lvl="2" indent="-114297">
                <a:buSzPct val="100000"/>
                <a:buFont typeface="Arial" panose="020B0604020202020204" pitchFamily="34" charset="0"/>
                <a:buChar char="•"/>
              </a:pPr>
              <a:r>
                <a:rPr lang="en-US" sz="800" i="1" dirty="0">
                  <a:latin typeface="Calibri" panose="020F0502020204030204" pitchFamily="34" charset="0"/>
                </a:rPr>
                <a:t>Network transit (Level 3, AT&amp;T)</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Private Network</a:t>
              </a:r>
            </a:p>
            <a:p>
              <a:pPr marL="285743" lvl="2" indent="-114297">
                <a:buSzPct val="100000"/>
                <a:buFont typeface="Arial" panose="020B0604020202020204" pitchFamily="34" charset="0"/>
                <a:buChar char="•"/>
              </a:pPr>
              <a:r>
                <a:rPr lang="en-US" sz="800" i="1" dirty="0">
                  <a:latin typeface="Calibri" panose="020F0502020204030204" pitchFamily="34" charset="0"/>
                </a:rPr>
                <a:t>VPN, VLANs</a:t>
              </a:r>
            </a:p>
            <a:p>
              <a:pPr marL="285743" lvl="2" indent="-114297">
                <a:buSzPct val="100000"/>
                <a:buFont typeface="Arial" panose="020B0604020202020204" pitchFamily="34" charset="0"/>
                <a:buChar char="•"/>
              </a:pPr>
              <a:r>
                <a:rPr lang="en-US" sz="800" i="1" dirty="0">
                  <a:latin typeface="Calibri" panose="020F0502020204030204" pitchFamily="34" charset="0"/>
                </a:rPr>
                <a:t>Amazon Virtual Private Cloud</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Domain Services </a:t>
              </a:r>
            </a:p>
            <a:p>
              <a:pPr marL="285743" lvl="2" indent="-114297">
                <a:buSzPct val="100000"/>
                <a:buFont typeface="Arial" panose="020B0604020202020204" pitchFamily="34" charset="0"/>
                <a:buChar char="•"/>
              </a:pPr>
              <a:r>
                <a:rPr lang="en-US" sz="800" i="1" dirty="0">
                  <a:latin typeface="Calibri" panose="020F0502020204030204" pitchFamily="34" charset="0"/>
                </a:rPr>
                <a:t>Domain Name Services</a:t>
              </a:r>
            </a:p>
            <a:p>
              <a:pPr marL="285743" lvl="2" indent="-114297">
                <a:buSzPct val="100000"/>
                <a:buFont typeface="Arial" panose="020B0604020202020204" pitchFamily="34" charset="0"/>
                <a:buChar char="•"/>
              </a:pPr>
              <a:r>
                <a:rPr lang="en-US" sz="800" i="1" dirty="0">
                  <a:latin typeface="Calibri" panose="020F0502020204030204" pitchFamily="34" charset="0"/>
                </a:rPr>
                <a:t>Amazon Route 53</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Network 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Application load balancing</a:t>
              </a:r>
            </a:p>
            <a:p>
              <a:pPr marL="285743" lvl="2" indent="-114297">
                <a:buSzPct val="100000"/>
                <a:buFont typeface="Arial" panose="020B0604020202020204" pitchFamily="34" charset="0"/>
                <a:buChar char="•"/>
              </a:pPr>
              <a:r>
                <a:rPr lang="en-US" sz="800" i="1" dirty="0">
                  <a:latin typeface="Calibri" panose="020F0502020204030204" pitchFamily="34" charset="0"/>
                </a:rPr>
                <a:t>Amazon Elastic ComputeCloud</a:t>
              </a:r>
            </a:p>
          </p:txBody>
        </p:sp>
        <p:cxnSp>
          <p:nvCxnSpPr>
            <p:cNvPr id="40" name="Straight Connector 39">
              <a:extLst>
                <a:ext uri="{FF2B5EF4-FFF2-40B4-BE49-F238E27FC236}">
                  <a16:creationId xmlns:a16="http://schemas.microsoft.com/office/drawing/2014/main" id="{D7231808-7825-40D3-8506-29AF024D64A5}"/>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635552B-3D1C-48D2-A7BD-81B0C0BC780F}"/>
              </a:ext>
            </a:extLst>
          </p:cNvPr>
          <p:cNvGrpSpPr/>
          <p:nvPr/>
        </p:nvGrpSpPr>
        <p:grpSpPr>
          <a:xfrm>
            <a:off x="4601855" y="1048765"/>
            <a:ext cx="2100900" cy="3554434"/>
            <a:chOff x="-2475976" y="1072518"/>
            <a:chExt cx="2011680" cy="4509503"/>
          </a:xfrm>
        </p:grpSpPr>
        <p:sp>
          <p:nvSpPr>
            <p:cNvPr id="42" name="Rectangle 41">
              <a:extLst>
                <a:ext uri="{FF2B5EF4-FFF2-40B4-BE49-F238E27FC236}">
                  <a16:creationId xmlns:a16="http://schemas.microsoft.com/office/drawing/2014/main" id="{F953028C-6536-44CD-B135-210781CEEB66}"/>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Compute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Physical Compute</a:t>
              </a:r>
            </a:p>
            <a:p>
              <a:pPr marL="285743" lvl="2" indent="-114297">
                <a:buSzPct val="100000"/>
                <a:buFont typeface="Arial" panose="020B0604020202020204" pitchFamily="34" charset="0"/>
                <a:buChar char="•"/>
              </a:pPr>
              <a:r>
                <a:rPr lang="en-US" sz="800" i="1" dirty="0">
                  <a:latin typeface="Calibri" panose="020F0502020204030204" pitchFamily="34" charset="0"/>
                </a:rPr>
                <a:t>Large physical Windows server</a:t>
              </a:r>
            </a:p>
            <a:p>
              <a:pPr marL="285743" lvl="2" indent="-114297">
                <a:buSzPct val="100000"/>
                <a:buFont typeface="Arial" panose="020B0604020202020204" pitchFamily="34" charset="0"/>
                <a:buChar char="•"/>
              </a:pPr>
              <a:r>
                <a:rPr lang="en-US" sz="800" i="1" dirty="0">
                  <a:latin typeface="Calibri" panose="020F0502020204030204" pitchFamily="34" charset="0"/>
                </a:rPr>
                <a:t>Sun Solaris 15k</a:t>
              </a:r>
            </a:p>
            <a:p>
              <a:pPr marL="285743" lvl="2" indent="-114297">
                <a:buSzPct val="100000"/>
                <a:buFont typeface="Arial" panose="020B0604020202020204" pitchFamily="34" charset="0"/>
                <a:buChar char="•"/>
              </a:pPr>
              <a:r>
                <a:rPr lang="en-US" sz="800" i="1" dirty="0">
                  <a:latin typeface="Calibri" panose="020F0502020204030204" pitchFamily="34" charset="0"/>
                </a:rPr>
                <a:t>IBM AIX</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Compute &amp; Containers</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Compute/data/app containers</a:t>
              </a:r>
            </a:p>
            <a:p>
              <a:pPr marL="285743" lvl="2" indent="-114297">
                <a:buSzPct val="100000"/>
                <a:buFont typeface="Arial" panose="020B0604020202020204" pitchFamily="34" charset="0"/>
                <a:buChar char="•"/>
              </a:pPr>
              <a:r>
                <a:rPr lang="en-US" sz="800" i="1" dirty="0">
                  <a:latin typeface="Calibri" panose="020F0502020204030204" pitchFamily="34" charset="0"/>
                </a:rPr>
                <a:t>Docker, Mesosphere, Kubernetes</a:t>
              </a:r>
            </a:p>
            <a:p>
              <a:pPr marL="285743" lvl="2" indent="-114297">
                <a:buSzPct val="100000"/>
                <a:buFont typeface="Arial" panose="020B0604020202020204" pitchFamily="34" charset="0"/>
                <a:buChar char="•"/>
              </a:pPr>
              <a:r>
                <a:rPr lang="en-US" sz="800" i="1" dirty="0">
                  <a:latin typeface="Calibri" panose="020F0502020204030204" pitchFamily="34" charset="0"/>
                </a:rPr>
                <a:t>Amazon EC2</a:t>
              </a:r>
            </a:p>
            <a:p>
              <a:pPr marL="285743" lvl="2" indent="-114297">
                <a:buSzPct val="100000"/>
                <a:buFont typeface="Arial" panose="020B0604020202020204" pitchFamily="34" charset="0"/>
                <a:buChar char="•"/>
              </a:pPr>
              <a:r>
                <a:rPr lang="en-US" sz="800" i="1" dirty="0">
                  <a:latin typeface="Calibri" panose="020F0502020204030204" pitchFamily="34" charset="0"/>
                </a:rPr>
                <a:t>Amazon EC2 Container Service</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Compute on Demand</a:t>
              </a: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AWS – EC2, Auto Scaling</a:t>
              </a:r>
            </a:p>
            <a:p>
              <a:pPr marL="285743" lvl="2" indent="-114297">
                <a:buSzPct val="100000"/>
                <a:buFont typeface="Arial" panose="020B0604020202020204" pitchFamily="34" charset="0"/>
                <a:buChar char="•"/>
              </a:pPr>
              <a:r>
                <a:rPr lang="en-US" sz="800" i="1" dirty="0">
                  <a:latin typeface="Calibri" panose="020F0502020204030204" pitchFamily="34" charset="0"/>
                </a:rPr>
                <a:t>Azure – Virtual Machines</a:t>
              </a:r>
            </a:p>
            <a:p>
              <a:pPr marL="285743" lvl="2" indent="-114297">
                <a:buSzPct val="100000"/>
                <a:buFont typeface="Arial" panose="020B0604020202020204" pitchFamily="34" charset="0"/>
                <a:buChar char="•"/>
              </a:pPr>
              <a:r>
                <a:rPr lang="en-US" sz="800" i="1" dirty="0">
                  <a:latin typeface="Calibri" panose="020F0502020204030204" pitchFamily="34" charset="0"/>
                </a:rPr>
                <a:t>AWS – Lambda</a:t>
              </a:r>
            </a:p>
            <a:p>
              <a:pPr marL="285743" lvl="2" indent="-114297">
                <a:buSzPct val="100000"/>
                <a:buFont typeface="Arial" panose="020B0604020202020204" pitchFamily="34" charset="0"/>
                <a:buChar char="•"/>
              </a:pPr>
              <a:r>
                <a:rPr lang="en-US" sz="800" i="1" dirty="0">
                  <a:latin typeface="Calibri" panose="020F0502020204030204" pitchFamily="34" charset="0"/>
                </a:rPr>
                <a:t>Azure - Batch</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Mainframe</a:t>
              </a:r>
            </a:p>
            <a:p>
              <a:pPr marL="285743" lvl="2" indent="-114297">
                <a:buSzPct val="100000"/>
                <a:buFont typeface="Arial" panose="020B0604020202020204" pitchFamily="34" charset="0"/>
                <a:buChar char="•"/>
              </a:pPr>
              <a:r>
                <a:rPr lang="en-US" sz="800" i="1" dirty="0">
                  <a:latin typeface="Calibri" panose="020F0502020204030204" pitchFamily="34" charset="0"/>
                </a:rPr>
                <a:t>Transactional compute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(peak-time)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(off peak-time)</a:t>
              </a:r>
            </a:p>
          </p:txBody>
        </p:sp>
        <p:cxnSp>
          <p:nvCxnSpPr>
            <p:cNvPr id="43" name="Straight Connector 42">
              <a:extLst>
                <a:ext uri="{FF2B5EF4-FFF2-40B4-BE49-F238E27FC236}">
                  <a16:creationId xmlns:a16="http://schemas.microsoft.com/office/drawing/2014/main" id="{4F877C89-738E-46B9-81B7-155C38AD24F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FA88CA15-6D0C-4E71-8F3F-27C55B90C326}"/>
              </a:ext>
            </a:extLst>
          </p:cNvPr>
          <p:cNvGrpSpPr/>
          <p:nvPr/>
        </p:nvGrpSpPr>
        <p:grpSpPr>
          <a:xfrm>
            <a:off x="6792142" y="1048765"/>
            <a:ext cx="2100900" cy="3554434"/>
            <a:chOff x="-2475976" y="1072518"/>
            <a:chExt cx="2011680" cy="4509503"/>
          </a:xfrm>
        </p:grpSpPr>
        <p:sp>
          <p:nvSpPr>
            <p:cNvPr id="45" name="Rectangle 44">
              <a:extLst>
                <a:ext uri="{FF2B5EF4-FFF2-40B4-BE49-F238E27FC236}">
                  <a16:creationId xmlns:a16="http://schemas.microsoft.com/office/drawing/2014/main" id="{2767C75C-5828-43F8-AFAA-20D4F4F1B6BD}"/>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Storage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Networked Storage</a:t>
              </a:r>
            </a:p>
            <a:p>
              <a:pPr marL="285743" lvl="2" indent="-114297">
                <a:buSzPct val="100000"/>
                <a:buFont typeface="Arial" panose="020B0604020202020204" pitchFamily="34" charset="0"/>
                <a:buChar char="•"/>
              </a:pPr>
              <a:r>
                <a:rPr lang="en-US" sz="800" i="1" dirty="0">
                  <a:latin typeface="Calibri" panose="020F0502020204030204" pitchFamily="34" charset="0"/>
                </a:rPr>
                <a:t>SAN, NAS, SSD</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a:t>
              </a:r>
            </a:p>
            <a:p>
              <a:pPr marL="285743" lvl="2" indent="-114297">
                <a:buSzPct val="100000"/>
                <a:buFont typeface="Arial" panose="020B0604020202020204" pitchFamily="34" charset="0"/>
                <a:buChar char="•"/>
              </a:pPr>
              <a:r>
                <a:rPr lang="en-US" sz="800" i="1" dirty="0">
                  <a:latin typeface="Calibri" panose="020F0502020204030204" pitchFamily="34" charset="0"/>
                </a:rPr>
                <a:t>Amazon Elastic File Storage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File &amp; Object Storage</a:t>
              </a:r>
            </a:p>
            <a:p>
              <a:pPr marL="285743" lvl="2" indent="-114297">
                <a:buSzPct val="100000"/>
                <a:buFont typeface="Arial" panose="020B0604020202020204" pitchFamily="34" charset="0"/>
                <a:buChar char="•"/>
              </a:pPr>
              <a:r>
                <a:rPr lang="en-US" sz="800" i="1" dirty="0">
                  <a:latin typeface="Calibri" panose="020F0502020204030204" pitchFamily="34" charset="0"/>
                </a:rPr>
                <a:t>Low-cost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Simple Storage Service (S3)</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Backup &amp; Archive</a:t>
              </a:r>
            </a:p>
            <a:p>
              <a:pPr marL="285743" lvl="2" indent="-114297">
                <a:buSzPct val="100000"/>
                <a:buFont typeface="Arial" panose="020B0604020202020204" pitchFamily="34" charset="0"/>
                <a:buChar char="•"/>
              </a:pPr>
              <a:r>
                <a:rPr lang="en-US" sz="800" i="1" dirty="0">
                  <a:latin typeface="Calibri" panose="020F0502020204030204" pitchFamily="34" charset="0"/>
                </a:rPr>
                <a:t>Disk backup (Symantec, HP, CA)</a:t>
              </a:r>
            </a:p>
            <a:p>
              <a:pPr marL="285743" lvl="2" indent="-114297">
                <a:buSzPct val="100000"/>
                <a:buFont typeface="Arial" panose="020B0604020202020204" pitchFamily="34" charset="0"/>
                <a:buChar char="•"/>
              </a:pPr>
              <a:r>
                <a:rPr lang="en-US" sz="800" i="1" dirty="0">
                  <a:latin typeface="Calibri" panose="020F0502020204030204" pitchFamily="34" charset="0"/>
                </a:rPr>
                <a:t>Data Domain</a:t>
              </a:r>
            </a:p>
            <a:p>
              <a:pPr marL="285743" lvl="2" indent="-114297">
                <a:buSzPct val="100000"/>
                <a:buFont typeface="Arial" panose="020B0604020202020204" pitchFamily="34" charset="0"/>
                <a:buChar char="•"/>
              </a:pPr>
              <a:r>
                <a:rPr lang="en-US" sz="800" i="1" dirty="0">
                  <a:latin typeface="Calibri" panose="020F0502020204030204" pitchFamily="34" charset="0"/>
                </a:rPr>
                <a:t>Tape backup </a:t>
              </a:r>
            </a:p>
            <a:p>
              <a:pPr marL="285743" lvl="2" indent="-114297">
                <a:buSzPct val="100000"/>
                <a:buFont typeface="Arial" panose="020B0604020202020204" pitchFamily="34" charset="0"/>
                <a:buChar char="•"/>
              </a:pPr>
              <a:r>
                <a:rPr lang="en-US" sz="800" i="1" dirty="0">
                  <a:latin typeface="Calibri" panose="020F0502020204030204" pitchFamily="34" charset="0"/>
                </a:rPr>
                <a:t>Optical backup</a:t>
              </a:r>
            </a:p>
            <a:p>
              <a:pPr marL="285743" lvl="2" indent="-114297">
                <a:buSzPct val="100000"/>
                <a:buFont typeface="Arial" panose="020B0604020202020204" pitchFamily="34" charset="0"/>
                <a:buChar char="•"/>
              </a:pPr>
              <a:r>
                <a:rPr lang="en-US" sz="800" i="1" dirty="0">
                  <a:latin typeface="Calibri" panose="020F0502020204030204" pitchFamily="34" charset="0"/>
                </a:rPr>
                <a:t>Off-site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Glacier</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Distributed Storage (CDN)</a:t>
              </a:r>
            </a:p>
            <a:p>
              <a:pPr marL="285743" lvl="2" indent="-114297">
                <a:buSzPct val="100000"/>
                <a:buFont typeface="Arial" panose="020B0604020202020204" pitchFamily="34" charset="0"/>
                <a:buChar char="•"/>
              </a:pPr>
              <a:r>
                <a:rPr lang="en-US" sz="800" i="1" dirty="0">
                  <a:latin typeface="Calibri" panose="020F0502020204030204" pitchFamily="34" charset="0"/>
                </a:rPr>
                <a:t>Akamai distributed storage</a:t>
              </a:r>
            </a:p>
            <a:p>
              <a:pPr marL="285743" lvl="2" indent="-114297">
                <a:buSzPct val="100000"/>
                <a:buFont typeface="Arial" panose="020B0604020202020204" pitchFamily="34" charset="0"/>
                <a:buChar char="•"/>
              </a:pPr>
              <a:r>
                <a:rPr lang="en-US" sz="800" i="1" dirty="0">
                  <a:latin typeface="Calibri" panose="020F0502020204030204" pitchFamily="34" charset="0"/>
                </a:rPr>
                <a:t>Amazon CloudFront</a:t>
              </a:r>
            </a:p>
            <a:p>
              <a:pPr marL="285743" lvl="2" indent="-114297">
                <a:buSzPct val="100000"/>
                <a:buFont typeface="Arial" panose="020B0604020202020204" pitchFamily="34" charset="0"/>
                <a:buChar char="•"/>
              </a:pPr>
              <a:r>
                <a:rPr lang="en-US" sz="800" i="1" dirty="0">
                  <a:latin typeface="Calibri" panose="020F0502020204030204" pitchFamily="34" charset="0"/>
                </a:rPr>
                <a:t>Azure CDN</a:t>
              </a:r>
            </a:p>
          </p:txBody>
        </p:sp>
        <p:cxnSp>
          <p:nvCxnSpPr>
            <p:cNvPr id="46" name="Straight Connector 45">
              <a:extLst>
                <a:ext uri="{FF2B5EF4-FFF2-40B4-BE49-F238E27FC236}">
                  <a16:creationId xmlns:a16="http://schemas.microsoft.com/office/drawing/2014/main" id="{94F69B58-BC9F-48EE-B8F6-CC7CA3CE2D0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64144C97-9C31-4EFD-A820-7EDE054ABC0C}"/>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27308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latin typeface="Calibri" panose="020F0502020204030204" pitchFamily="34" charset="0"/>
              </a:rPr>
              <a:t>Workplace</a:t>
            </a:r>
            <a:endParaRPr lang="en-US" sz="1600" i="1" dirty="0">
              <a:solidFill>
                <a:schemeClr val="tx1"/>
              </a:solidFill>
              <a:latin typeface="Calibri" panose="020F0502020204030204" pitchFamily="34" charset="0"/>
            </a:endParaRPr>
          </a:p>
        </p:txBody>
      </p:sp>
      <p:grpSp>
        <p:nvGrpSpPr>
          <p:cNvPr id="38" name="Group 37">
            <a:extLst>
              <a:ext uri="{FF2B5EF4-FFF2-40B4-BE49-F238E27FC236}">
                <a16:creationId xmlns:a16="http://schemas.microsoft.com/office/drawing/2014/main" id="{B8C117BD-95EA-4791-817F-492378BB6D8B}"/>
              </a:ext>
            </a:extLst>
          </p:cNvPr>
          <p:cNvGrpSpPr/>
          <p:nvPr/>
        </p:nvGrpSpPr>
        <p:grpSpPr>
          <a:xfrm>
            <a:off x="254938" y="1057445"/>
            <a:ext cx="2740449" cy="3554434"/>
            <a:chOff x="-2475976" y="1072518"/>
            <a:chExt cx="2011680" cy="4509503"/>
          </a:xfrm>
        </p:grpSpPr>
        <p:sp>
          <p:nvSpPr>
            <p:cNvPr id="39" name="Rectangle 38">
              <a:extLst>
                <a:ext uri="{FF2B5EF4-FFF2-40B4-BE49-F238E27FC236}">
                  <a16:creationId xmlns:a16="http://schemas.microsoft.com/office/drawing/2014/main" id="{BD690C27-E1CD-47ED-AF82-CBD08F819DDA}"/>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Client Computing</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Computer</a:t>
              </a:r>
            </a:p>
            <a:p>
              <a:pPr marL="285743" lvl="2" indent="-114297">
                <a:buSzPct val="100000"/>
                <a:buFont typeface="Arial" panose="020B0604020202020204" pitchFamily="34" charset="0"/>
                <a:buChar char="•"/>
              </a:pPr>
              <a:r>
                <a:rPr lang="en-US" sz="800" i="1" dirty="0">
                  <a:latin typeface="Calibri" panose="020F0502020204030204" pitchFamily="34" charset="0"/>
                </a:rPr>
                <a:t>Standard desktop</a:t>
              </a:r>
            </a:p>
            <a:p>
              <a:pPr marL="285743" lvl="2" indent="-114297">
                <a:buSzPct val="100000"/>
                <a:buFont typeface="Arial" panose="020B0604020202020204" pitchFamily="34" charset="0"/>
                <a:buChar char="•"/>
              </a:pPr>
              <a:r>
                <a:rPr lang="en-US" sz="800" i="1" dirty="0">
                  <a:latin typeface="Calibri" panose="020F0502020204030204" pitchFamily="34" charset="0"/>
                </a:rPr>
                <a:t>Developer workstation</a:t>
              </a:r>
            </a:p>
            <a:p>
              <a:pPr marL="285743" lvl="2" indent="-114297">
                <a:buSzPct val="100000"/>
                <a:buFont typeface="Arial" panose="020B0604020202020204" pitchFamily="34" charset="0"/>
                <a:buChar char="•"/>
              </a:pPr>
              <a:r>
                <a:rPr lang="en-US" sz="800" i="1" dirty="0">
                  <a:latin typeface="Calibri" panose="020F0502020204030204" pitchFamily="34" charset="0"/>
                </a:rPr>
                <a:t>Standard laptop</a:t>
              </a:r>
            </a:p>
            <a:p>
              <a:pPr marL="285743" lvl="2" indent="-114297">
                <a:buSzPct val="100000"/>
                <a:buFont typeface="Arial" panose="020B0604020202020204" pitchFamily="34" charset="0"/>
                <a:buChar char="•"/>
              </a:pPr>
              <a:r>
                <a:rPr lang="en-US" sz="800" i="1" dirty="0">
                  <a:latin typeface="Calibri" panose="020F0502020204030204" pitchFamily="34" charset="0"/>
                </a:rPr>
                <a:t>Ultra-portable laptop</a:t>
              </a:r>
            </a:p>
            <a:p>
              <a:pPr marL="285743" lvl="2" indent="-114297">
                <a:buSzPct val="100000"/>
                <a:buFont typeface="Arial" panose="020B0604020202020204" pitchFamily="34" charset="0"/>
                <a:buChar char="•"/>
              </a:pPr>
              <a:r>
                <a:rPr lang="en-US" sz="800" i="1" dirty="0">
                  <a:latin typeface="Calibri" panose="020F0502020204030204" pitchFamily="34" charset="0"/>
                </a:rPr>
                <a:t>Kiosk</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Mobile</a:t>
              </a:r>
            </a:p>
            <a:p>
              <a:pPr marL="285743" lvl="2" indent="-114297">
                <a:buSzPct val="100000"/>
                <a:buFont typeface="Arial" panose="020B0604020202020204" pitchFamily="34" charset="0"/>
                <a:buChar char="•"/>
              </a:pPr>
              <a:r>
                <a:rPr lang="en-US" sz="800" i="1" dirty="0">
                  <a:latin typeface="Calibri" panose="020F0502020204030204" pitchFamily="34" charset="0"/>
                </a:rPr>
                <a:t>Smartphone</a:t>
              </a:r>
            </a:p>
            <a:p>
              <a:pPr marL="285743" lvl="2" indent="-114297">
                <a:buSzPct val="100000"/>
                <a:buFont typeface="Arial" panose="020B0604020202020204" pitchFamily="34" charset="0"/>
                <a:buChar char="•"/>
              </a:pPr>
              <a:r>
                <a:rPr lang="en-US" sz="800" i="1" dirty="0">
                  <a:latin typeface="Calibri" panose="020F0502020204030204" pitchFamily="34" charset="0"/>
                </a:rPr>
                <a:t>Tablet</a:t>
              </a:r>
            </a:p>
            <a:p>
              <a:pPr marL="285743" lvl="2" indent="-114297">
                <a:buSzPct val="100000"/>
                <a:buFont typeface="Arial" panose="020B0604020202020204" pitchFamily="34" charset="0"/>
                <a:buChar char="•"/>
              </a:pPr>
              <a:r>
                <a:rPr lang="en-US" sz="800" i="1" dirty="0">
                  <a:latin typeface="Calibri" panose="020F0502020204030204" pitchFamily="34" charset="0"/>
                </a:rPr>
                <a:t>Smart watch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Bring Your Own Device</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Personal computer</a:t>
              </a:r>
            </a:p>
            <a:p>
              <a:pPr marL="285743" lvl="2" indent="-114297">
                <a:buSzPct val="100000"/>
                <a:buFont typeface="Arial" panose="020B0604020202020204" pitchFamily="34" charset="0"/>
                <a:buChar char="•"/>
              </a:pPr>
              <a:r>
                <a:rPr lang="en-US" sz="800" i="1" dirty="0">
                  <a:latin typeface="Calibri" panose="020F0502020204030204" pitchFamily="34" charset="0"/>
                </a:rPr>
                <a:t>Personal smartphone</a:t>
              </a:r>
            </a:p>
            <a:p>
              <a:pPr marL="285743" lvl="2" indent="-114297">
                <a:buSzPct val="100000"/>
                <a:buFont typeface="Arial" panose="020B0604020202020204" pitchFamily="34" charset="0"/>
                <a:buChar char="•"/>
              </a:pPr>
              <a:r>
                <a:rPr lang="en-US" sz="800" i="1" dirty="0">
                  <a:latin typeface="Calibri" panose="020F0502020204030204" pitchFamily="34" charset="0"/>
                </a:rPr>
                <a:t>Personal tablet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Virtual Client</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Virtual desktop</a:t>
              </a:r>
            </a:p>
            <a:p>
              <a:pPr marL="285743" lvl="2" indent="-114297">
                <a:buSzPct val="100000"/>
                <a:buFont typeface="Arial" panose="020B0604020202020204" pitchFamily="34" charset="0"/>
                <a:buChar char="•"/>
              </a:pPr>
              <a:r>
                <a:rPr lang="en-US" sz="800" i="1" dirty="0">
                  <a:latin typeface="Calibri" panose="020F0502020204030204" pitchFamily="34" charset="0"/>
                </a:rPr>
                <a:t>Virtual workspaces</a:t>
              </a:r>
            </a:p>
            <a:p>
              <a:pPr marL="285743" lvl="2" indent="-114297">
                <a:buSzPct val="100000"/>
                <a:buFont typeface="Arial" panose="020B0604020202020204" pitchFamily="34" charset="0"/>
                <a:buChar char="•"/>
              </a:pPr>
              <a:r>
                <a:rPr lang="en-US" sz="800" i="1" dirty="0">
                  <a:latin typeface="Calibri" panose="020F0502020204030204" pitchFamily="34" charset="0"/>
                </a:rPr>
                <a:t>Remote Applications</a:t>
              </a:r>
              <a:endParaRPr lang="en-US" sz="800" i="1" dirty="0">
                <a:solidFill>
                  <a:srgbClr val="353C45"/>
                </a:solidFill>
                <a:latin typeface="Calibri" panose="020F0502020204030204" pitchFamily="34" charset="0"/>
              </a:endParaRPr>
            </a:p>
          </p:txBody>
        </p:sp>
        <p:cxnSp>
          <p:nvCxnSpPr>
            <p:cNvPr id="40" name="Straight Connector 39">
              <a:extLst>
                <a:ext uri="{FF2B5EF4-FFF2-40B4-BE49-F238E27FC236}">
                  <a16:creationId xmlns:a16="http://schemas.microsoft.com/office/drawing/2014/main" id="{D79161D9-F33D-4FCF-9877-82BEB5E397F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39BAF21-6D20-4D58-B358-A712519CC144}"/>
              </a:ext>
            </a:extLst>
          </p:cNvPr>
          <p:cNvGrpSpPr/>
          <p:nvPr/>
        </p:nvGrpSpPr>
        <p:grpSpPr>
          <a:xfrm>
            <a:off x="3197417" y="1057445"/>
            <a:ext cx="2740449" cy="3554434"/>
            <a:chOff x="-2475976" y="1072518"/>
            <a:chExt cx="2011680" cy="4509503"/>
          </a:xfrm>
        </p:grpSpPr>
        <p:sp>
          <p:nvSpPr>
            <p:cNvPr id="42" name="Rectangle 41">
              <a:extLst>
                <a:ext uri="{FF2B5EF4-FFF2-40B4-BE49-F238E27FC236}">
                  <a16:creationId xmlns:a16="http://schemas.microsoft.com/office/drawing/2014/main" id="{812AF7D5-6DC1-44BA-9D27-FC9582EA8FD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Communication &amp; Collaboration</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Collaborative Workspace (SharePoint, OneDrive, eRoom, Centerstage, Dropbox, Amazon Workspaces/WorkDocs)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Communication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Email – Exchange, Gmail, Amazon WorkMail</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Messaging – IM, Lync, Slack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Social Communities – Facebook, Twitter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Conferencing – Zoom, Teams, WebEx, Audio, Video</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Voice – TDMA, VoIP, cellular, voicemail</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Productivity</a:t>
              </a:r>
              <a:endParaRPr kumimoji="0" lang="en-US" sz="90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packages – MS Office, Office365, Google Docs, Amazon WorkDocs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application add-ons – Visio, Project, Adobe PageMaker, Adobe Suite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Desktop printer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Departmental multi-purpose printer (print/copy/fax/scan)</a:t>
              </a:r>
            </a:p>
          </p:txBody>
        </p:sp>
        <p:cxnSp>
          <p:nvCxnSpPr>
            <p:cNvPr id="43" name="Straight Connector 42">
              <a:extLst>
                <a:ext uri="{FF2B5EF4-FFF2-40B4-BE49-F238E27FC236}">
                  <a16:creationId xmlns:a16="http://schemas.microsoft.com/office/drawing/2014/main" id="{0B7A21AD-D182-47DC-B3A2-F9B3E6E61EE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956B4F38-329A-4158-8DA4-014CC9747771}"/>
              </a:ext>
            </a:extLst>
          </p:cNvPr>
          <p:cNvGrpSpPr/>
          <p:nvPr/>
        </p:nvGrpSpPr>
        <p:grpSpPr>
          <a:xfrm>
            <a:off x="6139897" y="1057445"/>
            <a:ext cx="2740449" cy="3554434"/>
            <a:chOff x="-2475976" y="1072518"/>
            <a:chExt cx="2011680" cy="4509503"/>
          </a:xfrm>
        </p:grpSpPr>
        <p:sp>
          <p:nvSpPr>
            <p:cNvPr id="45" name="Rectangle 44">
              <a:extLst>
                <a:ext uri="{FF2B5EF4-FFF2-40B4-BE49-F238E27FC236}">
                  <a16:creationId xmlns:a16="http://schemas.microsoft.com/office/drawing/2014/main" id="{F3808E82-5E42-4839-BBAD-99961134CA80}"/>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Connectivity</a:t>
              </a:r>
              <a:endPar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Network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Ethernet port (“phone jack”)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Wireless connection (“WiFi”)</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Guest wireless connection (limited)</a:t>
              </a:r>
            </a:p>
            <a:p>
              <a:pPr marL="115885" lvl="1" indent="-112710">
                <a:spcBef>
                  <a:spcPts val="3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Remote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Access (via internet)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Edge Networking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WiFi Hotspot</a:t>
              </a:r>
              <a:endPar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p:txBody>
        </p:sp>
        <p:cxnSp>
          <p:nvCxnSpPr>
            <p:cNvPr id="46" name="Straight Connector 45">
              <a:extLst>
                <a:ext uri="{FF2B5EF4-FFF2-40B4-BE49-F238E27FC236}">
                  <a16:creationId xmlns:a16="http://schemas.microsoft.com/office/drawing/2014/main" id="{608FB441-4432-4172-98D0-213541C3303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2A0F3727-7C8C-4F1C-8AFF-A7A52B922519}"/>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359169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372613"/>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tabLst>
                <a:tab pos="4282968" algn="ctr"/>
                <a:tab pos="8284956" algn="r"/>
              </a:tabLst>
            </a:pPr>
            <a:r>
              <a:rPr lang="en-US" sz="1600" b="1" dirty="0">
                <a:solidFill>
                  <a:schemeClr val="tx1"/>
                </a:solidFill>
                <a:latin typeface="Calibri" panose="020F0502020204030204" pitchFamily="34" charset="0"/>
              </a:rPr>
              <a:t>	Business </a:t>
            </a:r>
            <a:r>
              <a:rPr lang="en-US" sz="1600" b="1" dirty="0">
                <a:solidFill>
                  <a:srgbClr val="353C45"/>
                </a:solidFill>
                <a:latin typeface="Calibri" panose="020F0502020204030204" pitchFamily="34" charset="0"/>
              </a:rPr>
              <a:t>	</a:t>
            </a:r>
            <a:r>
              <a:rPr lang="en-US" sz="1600" dirty="0">
                <a:solidFill>
                  <a:srgbClr val="353C45"/>
                </a:solidFill>
                <a:latin typeface="Calibri" panose="020F0502020204030204" pitchFamily="34" charset="0"/>
              </a:rPr>
              <a:t>(</a:t>
            </a:r>
            <a:r>
              <a:rPr lang="en-US" sz="1600" i="1" dirty="0">
                <a:solidFill>
                  <a:srgbClr val="353C45"/>
                </a:solidFill>
                <a:latin typeface="Calibri" panose="020F0502020204030204" pitchFamily="34" charset="0"/>
              </a:rPr>
              <a:t>representative, for generic company</a:t>
            </a:r>
            <a:r>
              <a:rPr lang="en-US" sz="1600" dirty="0">
                <a:solidFill>
                  <a:srgbClr val="353C45"/>
                </a:solidFill>
                <a:latin typeface="Calibri" panose="020F0502020204030204" pitchFamily="34" charset="0"/>
              </a:rPr>
              <a:t>)</a:t>
            </a:r>
            <a:endParaRPr lang="en-US" sz="1600" i="1" dirty="0">
              <a:solidFill>
                <a:srgbClr val="353C45"/>
              </a:solidFill>
              <a:latin typeface="Calibri" panose="020F0502020204030204" pitchFamily="34" charset="0"/>
            </a:endParaRPr>
          </a:p>
        </p:txBody>
      </p:sp>
      <p:grpSp>
        <p:nvGrpSpPr>
          <p:cNvPr id="35" name="Group 34">
            <a:extLst>
              <a:ext uri="{FF2B5EF4-FFF2-40B4-BE49-F238E27FC236}">
                <a16:creationId xmlns:a16="http://schemas.microsoft.com/office/drawing/2014/main" id="{050F31E3-9BDA-494F-BEED-6C1877A03364}"/>
              </a:ext>
            </a:extLst>
          </p:cNvPr>
          <p:cNvGrpSpPr/>
          <p:nvPr/>
        </p:nvGrpSpPr>
        <p:grpSpPr>
          <a:xfrm>
            <a:off x="222525" y="1062232"/>
            <a:ext cx="2100900" cy="3554434"/>
            <a:chOff x="-2475976" y="1072518"/>
            <a:chExt cx="2011680" cy="4509503"/>
          </a:xfrm>
        </p:grpSpPr>
        <p:sp>
          <p:nvSpPr>
            <p:cNvPr id="36" name="Rectangle 35">
              <a:extLst>
                <a:ext uri="{FF2B5EF4-FFF2-40B4-BE49-F238E27FC236}">
                  <a16:creationId xmlns:a16="http://schemas.microsoft.com/office/drawing/2014/main" id="{B5459B4B-BC96-40BC-8E7E-32072B49769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Product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Development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Innovation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Computer-aided design (CAD)</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Simulation visualization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Crowdsourcing</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Requirements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data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Risk and compliance management</a:t>
              </a:r>
            </a:p>
          </p:txBody>
        </p:sp>
        <p:cxnSp>
          <p:nvCxnSpPr>
            <p:cNvPr id="37" name="Straight Connector 36">
              <a:extLst>
                <a:ext uri="{FF2B5EF4-FFF2-40B4-BE49-F238E27FC236}">
                  <a16:creationId xmlns:a16="http://schemas.microsoft.com/office/drawing/2014/main" id="{C4D8AA8D-4016-4E74-9C75-16F60573041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A279602-E33C-45A1-94AA-E9D93FCD16D7}"/>
              </a:ext>
            </a:extLst>
          </p:cNvPr>
          <p:cNvGrpSpPr/>
          <p:nvPr/>
        </p:nvGrpSpPr>
        <p:grpSpPr>
          <a:xfrm>
            <a:off x="2412812" y="1062232"/>
            <a:ext cx="2100900" cy="3554434"/>
            <a:chOff x="-2475976" y="1072518"/>
            <a:chExt cx="2011680" cy="4509503"/>
          </a:xfrm>
        </p:grpSpPr>
        <p:sp>
          <p:nvSpPr>
            <p:cNvPr id="39" name="Rectangle 38">
              <a:extLst>
                <a:ext uri="{FF2B5EF4-FFF2-40B4-BE49-F238E27FC236}">
                  <a16:creationId xmlns:a16="http://schemas.microsoft.com/office/drawing/2014/main" id="{D4000D61-A7E0-4B7D-815B-8D8DF98B604C}"/>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Sales &amp; Marketing</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Voice of the Customer</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Marketing &amp; Advertising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Marketing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Online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Mobile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Ad technology</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Sales Force &amp; Channel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Sales force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Sales enablement &amp; training</a:t>
              </a:r>
            </a:p>
            <a:p>
              <a:pPr marL="285743" lvl="2" indent="-114297">
                <a:buSzPct val="100000"/>
                <a:buFont typeface="Arial" panose="020B0604020202020204" pitchFamily="34" charset="0"/>
                <a:buChar char="•"/>
              </a:pPr>
              <a:r>
                <a:rPr lang="en-US" sz="800" i="1" dirty="0">
                  <a:latin typeface="Calibri" panose="020F0502020204030204" pitchFamily="34" charset="0"/>
                </a:rPr>
                <a:t>Partner relationship management</a:t>
              </a:r>
            </a:p>
            <a:p>
              <a:pPr marL="285743" lvl="2" indent="-114297">
                <a:buSzPct val="100000"/>
                <a:buFont typeface="Arial" panose="020B0604020202020204" pitchFamily="34" charset="0"/>
                <a:buChar char="•"/>
              </a:pPr>
              <a:r>
                <a:rPr lang="en-US" sz="800" i="1" dirty="0">
                  <a:latin typeface="Calibri" panose="020F0502020204030204" pitchFamily="34" charset="0"/>
                </a:rPr>
                <a:t>Pricing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Sales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Commerce solutions</a:t>
              </a:r>
            </a:p>
            <a:p>
              <a:pPr marL="285743" lvl="2" indent="-114297">
                <a:buSzPct val="100000"/>
                <a:buFont typeface="Arial" panose="020B0604020202020204" pitchFamily="34" charset="0"/>
                <a:buChar char="•"/>
              </a:pPr>
              <a:r>
                <a:rPr lang="en-US" sz="800" i="1" dirty="0">
                  <a:latin typeface="Calibri" panose="020F0502020204030204" pitchFamily="34" charset="0"/>
                </a:rPr>
                <a:t>In-store solutions (POS)</a:t>
              </a:r>
            </a:p>
          </p:txBody>
        </p:sp>
        <p:cxnSp>
          <p:nvCxnSpPr>
            <p:cNvPr id="40" name="Straight Connector 39">
              <a:extLst>
                <a:ext uri="{FF2B5EF4-FFF2-40B4-BE49-F238E27FC236}">
                  <a16:creationId xmlns:a16="http://schemas.microsoft.com/office/drawing/2014/main" id="{69DDE21A-89F2-483B-8EDC-3A19392469A9}"/>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BE4DD81-BC63-407F-ABFB-FF8C4F274535}"/>
              </a:ext>
            </a:extLst>
          </p:cNvPr>
          <p:cNvGrpSpPr/>
          <p:nvPr/>
        </p:nvGrpSpPr>
        <p:grpSpPr>
          <a:xfrm>
            <a:off x="4603099" y="1062232"/>
            <a:ext cx="2100900" cy="3554434"/>
            <a:chOff x="-2475976" y="1072518"/>
            <a:chExt cx="2011680" cy="4509503"/>
          </a:xfrm>
        </p:grpSpPr>
        <p:sp>
          <p:nvSpPr>
            <p:cNvPr id="42" name="Rectangle 41">
              <a:extLst>
                <a:ext uri="{FF2B5EF4-FFF2-40B4-BE49-F238E27FC236}">
                  <a16:creationId xmlns:a16="http://schemas.microsoft.com/office/drawing/2014/main" id="{17F8286C-A270-494F-820B-204576A0B397}"/>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Manufacturing &amp; Delivery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Resource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Demand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Supply chain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Manufacturing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Manufacturing process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Quality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Inventory &amp; Warehousing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Inventory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Warehouse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Fleet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Tracking systems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asset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Service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Engagement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Professional services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Educational services</a:t>
              </a:r>
            </a:p>
          </p:txBody>
        </p:sp>
        <p:cxnSp>
          <p:nvCxnSpPr>
            <p:cNvPr id="43" name="Straight Connector 42">
              <a:extLst>
                <a:ext uri="{FF2B5EF4-FFF2-40B4-BE49-F238E27FC236}">
                  <a16:creationId xmlns:a16="http://schemas.microsoft.com/office/drawing/2014/main" id="{848243A0-6CB1-4460-98D3-28AA7D348A4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6869CCA1-2613-428E-9E48-6B2F2884681C}"/>
              </a:ext>
            </a:extLst>
          </p:cNvPr>
          <p:cNvGrpSpPr/>
          <p:nvPr/>
        </p:nvGrpSpPr>
        <p:grpSpPr>
          <a:xfrm>
            <a:off x="6793386" y="1062232"/>
            <a:ext cx="2100900" cy="3554434"/>
            <a:chOff x="-2475976" y="1072518"/>
            <a:chExt cx="2011680" cy="4509503"/>
          </a:xfrm>
        </p:grpSpPr>
        <p:sp>
          <p:nvSpPr>
            <p:cNvPr id="45" name="Rectangle 44">
              <a:extLst>
                <a:ext uri="{FF2B5EF4-FFF2-40B4-BE49-F238E27FC236}">
                  <a16:creationId xmlns:a16="http://schemas.microsoft.com/office/drawing/2014/main" id="{955DB338-A8B6-49B1-AAF5-AD9D88A6ED8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Customer Service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Contract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Invoicing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Payments</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Care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Multi-channel customer communication (ACD, CTI, IVR, Speech Recognition, chat, email, co-browse)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Knowledge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workforce automation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Field service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analytics</a:t>
              </a:r>
            </a:p>
          </p:txBody>
        </p:sp>
        <p:cxnSp>
          <p:nvCxnSpPr>
            <p:cNvPr id="46" name="Straight Connector 45">
              <a:extLst>
                <a:ext uri="{FF2B5EF4-FFF2-40B4-BE49-F238E27FC236}">
                  <a16:creationId xmlns:a16="http://schemas.microsoft.com/office/drawing/2014/main" id="{4A8CF4B4-6668-43BD-9A44-C37A4B743A2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E1B3B3A-DD52-4797-8041-6B697938494B}"/>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853916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Shared &amp; Corporate</a:t>
            </a:r>
            <a:endParaRPr lang="en-US" sz="1600" i="1" dirty="0">
              <a:solidFill>
                <a:srgbClr val="353C45"/>
              </a:solidFill>
              <a:latin typeface="Calibri" panose="020F0502020204030204" pitchFamily="34" charset="0"/>
            </a:endParaRPr>
          </a:p>
        </p:txBody>
      </p:sp>
      <p:sp>
        <p:nvSpPr>
          <p:cNvPr id="20" name="Rectangle 19">
            <a:extLst>
              <a:ext uri="{FF2B5EF4-FFF2-40B4-BE49-F238E27FC236}">
                <a16:creationId xmlns:a16="http://schemas.microsoft.com/office/drawing/2014/main" id="{7522F5D8-14C3-4758-B8BD-FBEEEFEC0D39}"/>
              </a:ext>
            </a:extLst>
          </p:cNvPr>
          <p:cNvSpPr>
            <a:spLocks/>
          </p:cNvSpPr>
          <p:nvPr/>
        </p:nvSpPr>
        <p:spPr>
          <a:xfrm>
            <a:off x="379360" y="1470482"/>
            <a:ext cx="1828800" cy="2468880"/>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oAutofit/>
          </a:bodyPr>
          <a:lstStyle/>
          <a:p>
            <a:pPr marL="115885" lvl="1" indent="-112710">
              <a:buClr>
                <a:srgbClr val="FF661C"/>
              </a:buClr>
              <a:buSzPct val="130000"/>
              <a:buFont typeface="Wingdings" panose="05000000000000000000" pitchFamily="2" charset="2"/>
              <a:buChar char=""/>
            </a:pPr>
            <a:endParaRPr lang="en-US" sz="800" dirty="0">
              <a:latin typeface="Calibri" panose="020F0502020204030204" pitchFamily="34" charset="0"/>
            </a:endParaRPr>
          </a:p>
        </p:txBody>
      </p:sp>
      <p:sp>
        <p:nvSpPr>
          <p:cNvPr id="3" name="TextBox 2">
            <a:extLst>
              <a:ext uri="{FF2B5EF4-FFF2-40B4-BE49-F238E27FC236}">
                <a16:creationId xmlns:a16="http://schemas.microsoft.com/office/drawing/2014/main" id="{4E0B80EE-4F4C-4424-9516-A1C7DAEEF5BD}"/>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8" name="Group 7">
            <a:extLst>
              <a:ext uri="{FF2B5EF4-FFF2-40B4-BE49-F238E27FC236}">
                <a16:creationId xmlns:a16="http://schemas.microsoft.com/office/drawing/2014/main" id="{505CAE05-7619-47BE-9127-905A8D2AE650}"/>
              </a:ext>
            </a:extLst>
          </p:cNvPr>
          <p:cNvGrpSpPr/>
          <p:nvPr/>
        </p:nvGrpSpPr>
        <p:grpSpPr>
          <a:xfrm>
            <a:off x="222525" y="1073171"/>
            <a:ext cx="2100900" cy="1664759"/>
            <a:chOff x="222525" y="2012637"/>
            <a:chExt cx="2100900" cy="1664759"/>
          </a:xfrm>
        </p:grpSpPr>
        <p:sp>
          <p:nvSpPr>
            <p:cNvPr id="54" name="Rectangle 53">
              <a:extLst>
                <a:ext uri="{FF2B5EF4-FFF2-40B4-BE49-F238E27FC236}">
                  <a16:creationId xmlns:a16="http://schemas.microsoft.com/office/drawing/2014/main" id="{FF95300E-DA43-444C-9CA9-6759AF14E5EE}"/>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Finance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Planning &amp; Management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Revenue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Receivable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General Accounting and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Project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Payroll &amp; Time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Payable &amp; Expense Reimbursement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Treasury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Tax</a:t>
              </a:r>
            </a:p>
          </p:txBody>
        </p:sp>
        <p:cxnSp>
          <p:nvCxnSpPr>
            <p:cNvPr id="55" name="Straight Connector 54">
              <a:extLst>
                <a:ext uri="{FF2B5EF4-FFF2-40B4-BE49-F238E27FC236}">
                  <a16:creationId xmlns:a16="http://schemas.microsoft.com/office/drawing/2014/main" id="{FFF866F1-CA57-4AA9-9D13-335F49DFD7ED}"/>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18E0E508-B39E-446F-87B7-B11AB8E234DE}"/>
              </a:ext>
            </a:extLst>
          </p:cNvPr>
          <p:cNvGrpSpPr/>
          <p:nvPr/>
        </p:nvGrpSpPr>
        <p:grpSpPr>
          <a:xfrm>
            <a:off x="2412812" y="1073171"/>
            <a:ext cx="2100900" cy="1664759"/>
            <a:chOff x="2412812" y="2012637"/>
            <a:chExt cx="2100900" cy="1664759"/>
          </a:xfrm>
        </p:grpSpPr>
        <p:sp>
          <p:nvSpPr>
            <p:cNvPr id="57" name="Rectangle 56">
              <a:extLst>
                <a:ext uri="{FF2B5EF4-FFF2-40B4-BE49-F238E27FC236}">
                  <a16:creationId xmlns:a16="http://schemas.microsoft.com/office/drawing/2014/main" id="{41936F5A-4A9D-499E-8880-769D85D83472}"/>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Workforce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Recruitment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Transitions &amp; Separation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Workforce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Performance, Retention &amp; Rewards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Benefits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Development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Communications &amp; Relations</a:t>
              </a:r>
              <a:endParaRPr lang="en-US" sz="900" dirty="0">
                <a:latin typeface="Calibri" panose="020F0502020204030204" pitchFamily="34" charset="0"/>
              </a:endParaRPr>
            </a:p>
          </p:txBody>
        </p:sp>
        <p:cxnSp>
          <p:nvCxnSpPr>
            <p:cNvPr id="58" name="Straight Connector 57">
              <a:extLst>
                <a:ext uri="{FF2B5EF4-FFF2-40B4-BE49-F238E27FC236}">
                  <a16:creationId xmlns:a16="http://schemas.microsoft.com/office/drawing/2014/main" id="{5D657DBF-2D63-407E-A700-9BB39450B8AE}"/>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2BC7142E-59BB-41A6-AF43-9A20F70ED3CA}"/>
              </a:ext>
            </a:extLst>
          </p:cNvPr>
          <p:cNvGrpSpPr/>
          <p:nvPr/>
        </p:nvGrpSpPr>
        <p:grpSpPr>
          <a:xfrm>
            <a:off x="4603099" y="1073171"/>
            <a:ext cx="2100900" cy="1664759"/>
            <a:chOff x="4603099" y="2012637"/>
            <a:chExt cx="2100900" cy="1664759"/>
          </a:xfrm>
        </p:grpSpPr>
        <p:sp>
          <p:nvSpPr>
            <p:cNvPr id="60" name="Rectangle 59">
              <a:extLst>
                <a:ext uri="{FF2B5EF4-FFF2-40B4-BE49-F238E27FC236}">
                  <a16:creationId xmlns:a16="http://schemas.microsoft.com/office/drawing/2014/main" id="{55F80370-7C5B-4E2A-A85A-A3412848FAB3}"/>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Vendor</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Procurement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Sourcing &amp; Procurement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Supplier Management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Management</a:t>
              </a:r>
            </a:p>
          </p:txBody>
        </p:sp>
        <p:cxnSp>
          <p:nvCxnSpPr>
            <p:cNvPr id="61" name="Straight Connector 60">
              <a:extLst>
                <a:ext uri="{FF2B5EF4-FFF2-40B4-BE49-F238E27FC236}">
                  <a16:creationId xmlns:a16="http://schemas.microsoft.com/office/drawing/2014/main" id="{1D2BF9B9-F2D6-41CC-BC04-76CCB8AD09A6}"/>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223D78FC-A7BE-4FE1-8BC0-ECFF9D7006BF}"/>
              </a:ext>
            </a:extLst>
          </p:cNvPr>
          <p:cNvGrpSpPr/>
          <p:nvPr/>
        </p:nvGrpSpPr>
        <p:grpSpPr>
          <a:xfrm>
            <a:off x="6793386" y="1073171"/>
            <a:ext cx="2100900" cy="1664759"/>
            <a:chOff x="6793386" y="2012637"/>
            <a:chExt cx="2100900" cy="1664759"/>
          </a:xfrm>
        </p:grpSpPr>
        <p:sp>
          <p:nvSpPr>
            <p:cNvPr id="63" name="Rectangle 62">
              <a:extLst>
                <a:ext uri="{FF2B5EF4-FFF2-40B4-BE49-F238E27FC236}">
                  <a16:creationId xmlns:a16="http://schemas.microsoft.com/office/drawing/2014/main" id="{52FAE79F-AE5B-4361-B50C-1A0855340269}"/>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Health, Safety, Security &amp; Environment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&amp; Governance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Oversight &amp; Enforcement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Healthcare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Occupational Safety</a:t>
              </a:r>
              <a:endParaRPr lang="en-US" sz="900" dirty="0">
                <a:latin typeface="Calibri" panose="020F0502020204030204" pitchFamily="34" charset="0"/>
              </a:endParaRPr>
            </a:p>
          </p:txBody>
        </p:sp>
        <p:cxnSp>
          <p:nvCxnSpPr>
            <p:cNvPr id="64" name="Straight Connector 63">
              <a:extLst>
                <a:ext uri="{FF2B5EF4-FFF2-40B4-BE49-F238E27FC236}">
                  <a16:creationId xmlns:a16="http://schemas.microsoft.com/office/drawing/2014/main" id="{16AA9589-24A5-4010-B648-AF40343F063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6C157C91-0FDD-4771-98B7-262E07D615CA}"/>
              </a:ext>
            </a:extLst>
          </p:cNvPr>
          <p:cNvGrpSpPr/>
          <p:nvPr/>
        </p:nvGrpSpPr>
        <p:grpSpPr>
          <a:xfrm>
            <a:off x="222525" y="2790808"/>
            <a:ext cx="2100900" cy="1664759"/>
            <a:chOff x="222525" y="2012637"/>
            <a:chExt cx="2100900" cy="1664759"/>
          </a:xfrm>
        </p:grpSpPr>
        <p:sp>
          <p:nvSpPr>
            <p:cNvPr id="74" name="Rectangle 73">
              <a:extLst>
                <a:ext uri="{FF2B5EF4-FFF2-40B4-BE49-F238E27FC236}">
                  <a16:creationId xmlns:a16="http://schemas.microsoft.com/office/drawing/2014/main" id="{9C644121-419A-4164-84A7-9C4A7FC060C9}"/>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Risk, Audit &amp; Compliance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Risk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Breach Management &amp; Remediation</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Business Continuity Planning &amp;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Auditing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Investigations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Records Management</a:t>
              </a:r>
            </a:p>
          </p:txBody>
        </p:sp>
        <p:cxnSp>
          <p:nvCxnSpPr>
            <p:cNvPr id="75" name="Straight Connector 74">
              <a:extLst>
                <a:ext uri="{FF2B5EF4-FFF2-40B4-BE49-F238E27FC236}">
                  <a16:creationId xmlns:a16="http://schemas.microsoft.com/office/drawing/2014/main" id="{5C19AAA2-C994-4E66-BDC8-C61BD9AF7BF7}"/>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02BF54AC-389D-4B7B-9673-B63828BE2A97}"/>
              </a:ext>
            </a:extLst>
          </p:cNvPr>
          <p:cNvGrpSpPr/>
          <p:nvPr/>
        </p:nvGrpSpPr>
        <p:grpSpPr>
          <a:xfrm>
            <a:off x="2412812" y="2790808"/>
            <a:ext cx="2100900" cy="1664759"/>
            <a:chOff x="2412812" y="2012637"/>
            <a:chExt cx="2100900" cy="1664759"/>
          </a:xfrm>
        </p:grpSpPr>
        <p:sp>
          <p:nvSpPr>
            <p:cNvPr id="77" name="Rectangle 76">
              <a:extLst>
                <a:ext uri="{FF2B5EF4-FFF2-40B4-BE49-F238E27FC236}">
                  <a16:creationId xmlns:a16="http://schemas.microsoft.com/office/drawing/2014/main" id="{4D563FE3-A824-41DF-AE5B-04392B77893A}"/>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Legal</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Legal Counsel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Case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Review</a:t>
              </a:r>
            </a:p>
          </p:txBody>
        </p:sp>
        <p:cxnSp>
          <p:nvCxnSpPr>
            <p:cNvPr id="78" name="Straight Connector 77">
              <a:extLst>
                <a:ext uri="{FF2B5EF4-FFF2-40B4-BE49-F238E27FC236}">
                  <a16:creationId xmlns:a16="http://schemas.microsoft.com/office/drawing/2014/main" id="{ABB3E807-C307-42EB-B203-F84D8E4415E5}"/>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FD3CC81-AEDF-4594-AF7A-644513071079}"/>
              </a:ext>
            </a:extLst>
          </p:cNvPr>
          <p:cNvGrpSpPr/>
          <p:nvPr/>
        </p:nvGrpSpPr>
        <p:grpSpPr>
          <a:xfrm>
            <a:off x="4603099" y="2790808"/>
            <a:ext cx="2100900" cy="1664759"/>
            <a:chOff x="4603099" y="2012637"/>
            <a:chExt cx="2100900" cy="1664759"/>
          </a:xfrm>
        </p:grpSpPr>
        <p:sp>
          <p:nvSpPr>
            <p:cNvPr id="81" name="Rectangle 80">
              <a:extLst>
                <a:ext uri="{FF2B5EF4-FFF2-40B4-BE49-F238E27FC236}">
                  <a16:creationId xmlns:a16="http://schemas.microsoft.com/office/drawing/2014/main" id="{246F3DF5-A9C0-452D-8D59-DCF57CAED69C}"/>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Property</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Facility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Development &amp; Space Planning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Workspace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Physical Security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Operations, Maintenance, Repair &amp; Improvements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Fleet Management (non-logistics)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Food &amp; Beverage</a:t>
              </a:r>
            </a:p>
          </p:txBody>
        </p:sp>
        <p:cxnSp>
          <p:nvCxnSpPr>
            <p:cNvPr id="83" name="Straight Connector 82">
              <a:extLst>
                <a:ext uri="{FF2B5EF4-FFF2-40B4-BE49-F238E27FC236}">
                  <a16:creationId xmlns:a16="http://schemas.microsoft.com/office/drawing/2014/main" id="{77B54F01-CFA8-4163-B286-06C3B381956B}"/>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BAA07582-DC5D-4D9C-A729-72C72A29EE35}"/>
              </a:ext>
            </a:extLst>
          </p:cNvPr>
          <p:cNvGrpSpPr/>
          <p:nvPr/>
        </p:nvGrpSpPr>
        <p:grpSpPr>
          <a:xfrm>
            <a:off x="6793386" y="2790808"/>
            <a:ext cx="2100900" cy="1664759"/>
            <a:chOff x="6793386" y="2012637"/>
            <a:chExt cx="2100900" cy="1664759"/>
          </a:xfrm>
        </p:grpSpPr>
        <p:sp>
          <p:nvSpPr>
            <p:cNvPr id="86" name="Rectangle 85">
              <a:extLst>
                <a:ext uri="{FF2B5EF4-FFF2-40B4-BE49-F238E27FC236}">
                  <a16:creationId xmlns:a16="http://schemas.microsoft.com/office/drawing/2014/main" id="{DF1DD6FD-E216-4EE9-B864-B2CD9A470B08}"/>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Corporate</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Communication</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Stakeholder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Government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External Communications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Community Outreach</a:t>
              </a:r>
            </a:p>
          </p:txBody>
        </p:sp>
        <p:cxnSp>
          <p:nvCxnSpPr>
            <p:cNvPr id="87" name="Straight Connector 86">
              <a:extLst>
                <a:ext uri="{FF2B5EF4-FFF2-40B4-BE49-F238E27FC236}">
                  <a16:creationId xmlns:a16="http://schemas.microsoft.com/office/drawing/2014/main" id="{5A7FAA59-4CE2-4481-9E16-BC5ACEEB4E8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61252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Text Placeholder 2"/>
          <p:cNvSpPr>
            <a:spLocks noGrp="1"/>
          </p:cNvSpPr>
          <p:nvPr>
            <p:ph type="body" sz="quarter" idx="10"/>
          </p:nvPr>
        </p:nvSpPr>
        <p:spPr/>
        <p:txBody>
          <a:bodyPr>
            <a:normAutofit lnSpcReduction="10000"/>
          </a:bodyPr>
          <a:lstStyle/>
          <a:p>
            <a:r>
              <a:rPr lang="en-US" dirty="0"/>
              <a:t>Introduction to TBM Taxonomy</a:t>
            </a:r>
          </a:p>
          <a:p>
            <a:r>
              <a:rPr lang="en-US" dirty="0"/>
              <a:t>TBM Taxonomy v4.0</a:t>
            </a:r>
          </a:p>
          <a:p>
            <a:r>
              <a:rPr lang="en-US" dirty="0"/>
              <a:t>TBM Taxonomy v4.0 Annotated</a:t>
            </a:r>
          </a:p>
          <a:p>
            <a:r>
              <a:rPr lang="en-US" dirty="0"/>
              <a:t>Appendix: Conceptual TBM Models</a:t>
            </a:r>
          </a:p>
          <a:p>
            <a:pPr marL="0" indent="0">
              <a:buNone/>
            </a:pPr>
            <a:endParaRPr lang="en-US" dirty="0"/>
          </a:p>
          <a:p>
            <a:pPr marL="0" indent="0">
              <a:buNone/>
            </a:pPr>
            <a:r>
              <a:rPr lang="en-US" sz="1800" dirty="0">
                <a:solidFill>
                  <a:srgbClr val="FF0000"/>
                </a:solidFill>
              </a:rPr>
              <a:t>IMPORTANT NOTICE</a:t>
            </a:r>
            <a:r>
              <a:rPr lang="en-US" sz="1800" dirty="0"/>
              <a:t>: This document provides the graphics and supplementary content that can be found in the TBM Taxonomy v4.0 specifications document, approved by the Standards Committee on December 16, 2020 and endorsed by the TBM Council Board of Directors on December 17, 2020. This is shared for community use, review and feedback. It is subject to change without notice. </a:t>
            </a:r>
          </a:p>
          <a:p>
            <a:pPr marL="0" indent="0">
              <a:buNone/>
            </a:pPr>
            <a:endParaRPr lang="en-US" sz="1800" dirty="0"/>
          </a:p>
          <a:p>
            <a:pPr marL="0" indent="0">
              <a:buNone/>
            </a:pPr>
            <a:r>
              <a:rPr lang="en-US" sz="1800" dirty="0"/>
              <a:t>Please contact us at </a:t>
            </a:r>
            <a:r>
              <a:rPr lang="en-US" sz="1800" dirty="0">
                <a:hlinkClick r:id="rId2"/>
              </a:rPr>
              <a:t>standards@tbmcouncil.org</a:t>
            </a:r>
            <a:r>
              <a:rPr lang="en-US" sz="1800" dirty="0"/>
              <a:t> with any feedback.</a:t>
            </a:r>
          </a:p>
        </p:txBody>
      </p:sp>
    </p:spTree>
    <p:extLst>
      <p:ext uri="{BB962C8B-B14F-4D97-AF65-F5344CB8AC3E}">
        <p14:creationId xmlns:p14="http://schemas.microsoft.com/office/powerpoint/2010/main" val="1952426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F36E-1F50-4CBF-9FD1-D72DA0BAD681}"/>
              </a:ext>
            </a:extLst>
          </p:cNvPr>
          <p:cNvSpPr>
            <a:spLocks noGrp="1"/>
          </p:cNvSpPr>
          <p:nvPr>
            <p:ph type="title"/>
          </p:nvPr>
        </p:nvSpPr>
        <p:spPr/>
        <p:txBody>
          <a:bodyPr/>
          <a:lstStyle/>
          <a:p>
            <a:r>
              <a:rPr lang="en-US" dirty="0"/>
              <a:t>Cost Definitions</a:t>
            </a:r>
            <a:br>
              <a:rPr lang="en-US" dirty="0"/>
            </a:br>
            <a:r>
              <a:rPr lang="en-US" sz="1800" i="1" dirty="0">
                <a:solidFill>
                  <a:schemeClr val="accent4"/>
                </a:solidFill>
              </a:rPr>
              <a:t>Direct / Consumed / Indirect</a:t>
            </a:r>
            <a:endParaRPr lang="en-US" i="1" dirty="0">
              <a:solidFill>
                <a:schemeClr val="accent4"/>
              </a:solidFill>
            </a:endParaRPr>
          </a:p>
        </p:txBody>
      </p:sp>
      <p:sp>
        <p:nvSpPr>
          <p:cNvPr id="3" name="Text Placeholder 2">
            <a:extLst>
              <a:ext uri="{FF2B5EF4-FFF2-40B4-BE49-F238E27FC236}">
                <a16:creationId xmlns:a16="http://schemas.microsoft.com/office/drawing/2014/main" id="{7D88F9DA-19B3-42CB-8B37-C016CFC35305}"/>
              </a:ext>
            </a:extLst>
          </p:cNvPr>
          <p:cNvSpPr>
            <a:spLocks noGrp="1"/>
          </p:cNvSpPr>
          <p:nvPr>
            <p:ph type="body" sz="quarter" idx="10"/>
          </p:nvPr>
        </p:nvSpPr>
        <p:spPr/>
        <p:txBody>
          <a:bodyPr>
            <a:normAutofit fontScale="92500" lnSpcReduction="20000"/>
          </a:bodyPr>
          <a:lstStyle/>
          <a:p>
            <a:pPr>
              <a:spcBef>
                <a:spcPts val="600"/>
              </a:spcBef>
              <a:spcAft>
                <a:spcPts val="600"/>
              </a:spcAft>
            </a:pPr>
            <a:r>
              <a:rPr lang="en-US" sz="1400" b="1" dirty="0"/>
              <a:t>Direct Costs </a:t>
            </a:r>
            <a:r>
              <a:rPr lang="en-US" sz="1400" dirty="0"/>
              <a:t>are those expenditures that sit in someone’s budget (e.g., cost center). The budget owner has control over those expenditures and resources. For example, an application team’s direct costs would include any purchased software licenses, data subscriptions, software developers, and other costs that they have in their budget. </a:t>
            </a:r>
            <a:br>
              <a:rPr lang="en-US" sz="1400" dirty="0"/>
            </a:br>
            <a:br>
              <a:rPr lang="en-US" sz="1400" dirty="0"/>
            </a:br>
            <a:r>
              <a:rPr lang="en-US" sz="1400" dirty="0"/>
              <a:t>These costs should be eliminated, reduced or repurposed when the solution is no longer needed.</a:t>
            </a:r>
          </a:p>
          <a:p>
            <a:pPr>
              <a:spcBef>
                <a:spcPts val="600"/>
              </a:spcBef>
              <a:spcAft>
                <a:spcPts val="600"/>
              </a:spcAft>
            </a:pPr>
            <a:r>
              <a:rPr lang="en-US" sz="1400" b="1" dirty="0"/>
              <a:t>Consumed Costs </a:t>
            </a:r>
            <a:r>
              <a:rPr lang="en-US" sz="1400" dirty="0"/>
              <a:t>are the costs of those resources that are necessary to deliver and operate a solution and can be measured using resource records. For example, the costs of the servers and storage assigned to an application as shown in a CMDB would be considered Consumed Costs. </a:t>
            </a:r>
            <a:br>
              <a:rPr lang="en-US" sz="1400" dirty="0"/>
            </a:br>
            <a:br>
              <a:rPr lang="en-US" sz="1400" dirty="0"/>
            </a:br>
            <a:r>
              <a:rPr lang="en-US" sz="1400" dirty="0"/>
              <a:t>These costs can be eliminated, reduced or repurposed when the solution is retired because the resources can be identified.</a:t>
            </a:r>
            <a:br>
              <a:rPr lang="en-US" sz="1400" dirty="0"/>
            </a:br>
            <a:br>
              <a:rPr lang="en-US" sz="1400" dirty="0"/>
            </a:br>
            <a:r>
              <a:rPr lang="en-US" sz="1300" i="1" dirty="0">
                <a:solidFill>
                  <a:schemeClr val="accent1"/>
                </a:solidFill>
              </a:rPr>
              <a:t>NOTE: Direct and Consumed Costs should be considered controllable by the solution owner over a period of time.</a:t>
            </a:r>
            <a:r>
              <a:rPr lang="en-US" sz="1300" i="1" dirty="0"/>
              <a:t> </a:t>
            </a:r>
            <a:endParaRPr lang="en-US" sz="1400" i="1" dirty="0"/>
          </a:p>
          <a:p>
            <a:pPr>
              <a:spcBef>
                <a:spcPts val="600"/>
              </a:spcBef>
              <a:spcAft>
                <a:spcPts val="600"/>
              </a:spcAft>
            </a:pPr>
            <a:r>
              <a:rPr lang="en-US" sz="1400" b="1" dirty="0"/>
              <a:t>Indirect Costs </a:t>
            </a:r>
            <a:r>
              <a:rPr lang="en-US" sz="1400" dirty="0"/>
              <a:t>are the costs of resources that are needed to deliver and operate a solution but cannot be reasonably identified in resource records. For example, the costs of the help desk used to support an application may not be attributable to a solution via any system of record and are therefore indirect costs.</a:t>
            </a:r>
            <a:br>
              <a:rPr lang="en-US" sz="1400" dirty="0"/>
            </a:br>
            <a:br>
              <a:rPr lang="en-US" sz="1400" dirty="0"/>
            </a:br>
            <a:r>
              <a:rPr lang="en-US" sz="1400" dirty="0"/>
              <a:t>These costs are difficult to eliminate or reduce when the solution is retired because the consumption of those resources is difficult to measure.</a:t>
            </a:r>
          </a:p>
        </p:txBody>
      </p:sp>
    </p:spTree>
    <p:extLst>
      <p:ext uri="{BB962C8B-B14F-4D97-AF65-F5344CB8AC3E}">
        <p14:creationId xmlns:p14="http://schemas.microsoft.com/office/powerpoint/2010/main" val="1587453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B442FD-DF8C-44F4-A2B3-7C9911C6C7E2}"/>
              </a:ext>
            </a:extLst>
          </p:cNvPr>
          <p:cNvSpPr>
            <a:spLocks noGrp="1"/>
          </p:cNvSpPr>
          <p:nvPr>
            <p:ph type="title"/>
          </p:nvPr>
        </p:nvSpPr>
        <p:spPr>
          <a:xfrm>
            <a:off x="3836357" y="2120756"/>
            <a:ext cx="4850446" cy="812433"/>
          </a:xfrm>
        </p:spPr>
        <p:txBody>
          <a:bodyPr/>
          <a:lstStyle/>
          <a:p>
            <a:r>
              <a:rPr lang="en-US" dirty="0"/>
              <a:t>TBM Taxonomy v4.0 Annotated with Changes</a:t>
            </a:r>
          </a:p>
        </p:txBody>
      </p:sp>
    </p:spTree>
    <p:extLst>
      <p:ext uri="{BB962C8B-B14F-4D97-AF65-F5344CB8AC3E}">
        <p14:creationId xmlns:p14="http://schemas.microsoft.com/office/powerpoint/2010/main" val="210143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460789" y="1057428"/>
            <a:ext cx="3748921" cy="3396853"/>
          </a:xfrm>
        </p:spPr>
        <p:txBody>
          <a:bodyPr>
            <a:noAutofit/>
          </a:bodyPr>
          <a:lstStyle/>
          <a:p>
            <a:pPr marL="0" indent="0">
              <a:lnSpc>
                <a:spcPct val="90000"/>
              </a:lnSpc>
              <a:spcBef>
                <a:spcPts val="600"/>
              </a:spcBef>
              <a:buNone/>
            </a:pPr>
            <a:r>
              <a:rPr lang="en-US" sz="2000" dirty="0">
                <a:solidFill>
                  <a:schemeClr val="accent1"/>
                </a:solidFill>
                <a:latin typeface="Calibri" panose="020F0502020204030204" pitchFamily="34" charset="0"/>
              </a:rPr>
              <a:t>Cost Pools Layer</a:t>
            </a:r>
            <a:endParaRPr lang="en-US" sz="2000" b="1" dirty="0">
              <a:latin typeface="Calibri" panose="020F0502020204030204" pitchFamily="34" charset="0"/>
            </a:endParaRPr>
          </a:p>
          <a:p>
            <a:pPr>
              <a:lnSpc>
                <a:spcPct val="90000"/>
              </a:lnSpc>
              <a:spcBef>
                <a:spcPts val="300"/>
              </a:spcBef>
            </a:pPr>
            <a:r>
              <a:rPr lang="en-US" sz="1400" dirty="0">
                <a:latin typeface="Calibri" panose="020F0502020204030204" pitchFamily="34" charset="0"/>
              </a:rPr>
              <a:t>No change</a:t>
            </a:r>
          </a:p>
          <a:p>
            <a:pPr marL="0" indent="0">
              <a:spcBef>
                <a:spcPts val="1800"/>
              </a:spcBef>
              <a:buNone/>
            </a:pPr>
            <a:r>
              <a:rPr lang="en-US" sz="2000" dirty="0">
                <a:solidFill>
                  <a:schemeClr val="accent1"/>
                </a:solidFill>
                <a:latin typeface="Calibri" panose="020F0502020204030204" pitchFamily="34" charset="0"/>
              </a:rPr>
              <a:t>IT Towers Layer</a:t>
            </a:r>
          </a:p>
          <a:p>
            <a:pPr>
              <a:lnSpc>
                <a:spcPct val="90000"/>
              </a:lnSpc>
              <a:spcBef>
                <a:spcPts val="300"/>
              </a:spcBef>
            </a:pPr>
            <a:r>
              <a:rPr lang="en-US" sz="1400" dirty="0">
                <a:latin typeface="Calibri" panose="020F0502020204030204" pitchFamily="34" charset="0"/>
              </a:rPr>
              <a:t>Rename layer to </a:t>
            </a:r>
            <a:r>
              <a:rPr lang="en-US" sz="1400" b="1" dirty="0">
                <a:latin typeface="Calibri" panose="020F0502020204030204" pitchFamily="34" charset="0"/>
              </a:rPr>
              <a:t>Towers</a:t>
            </a:r>
            <a:r>
              <a:rPr lang="en-US" sz="1400" dirty="0">
                <a:latin typeface="Calibri" panose="020F0502020204030204" pitchFamily="34" charset="0"/>
              </a:rPr>
              <a:t> (drop “IT”)</a:t>
            </a:r>
          </a:p>
          <a:p>
            <a:pPr>
              <a:lnSpc>
                <a:spcPct val="90000"/>
              </a:lnSpc>
              <a:spcBef>
                <a:spcPts val="300"/>
              </a:spcBef>
            </a:pPr>
            <a:r>
              <a:rPr lang="en-US" sz="1400" b="1" dirty="0">
                <a:latin typeface="Calibri" panose="020F0502020204030204" pitchFamily="34" charset="0"/>
              </a:rPr>
              <a:t>Platform </a:t>
            </a:r>
            <a:r>
              <a:rPr lang="en-US" sz="1400" dirty="0">
                <a:latin typeface="Calibri" panose="020F0502020204030204" pitchFamily="34" charset="0"/>
              </a:rPr>
              <a:t>tower:  add </a:t>
            </a:r>
            <a:r>
              <a:rPr lang="en-US" sz="1400" b="1" dirty="0">
                <a:latin typeface="Calibri" panose="020F0502020204030204" pitchFamily="34" charset="0"/>
              </a:rPr>
              <a:t>Container Orchestration </a:t>
            </a:r>
            <a:r>
              <a:rPr lang="en-US" sz="1400" dirty="0">
                <a:latin typeface="Calibri" panose="020F0502020204030204" pitchFamily="34" charset="0"/>
              </a:rPr>
              <a:t>and </a:t>
            </a:r>
            <a:r>
              <a:rPr lang="en-US" sz="1400" b="1" dirty="0">
                <a:latin typeface="Calibri" panose="020F0502020204030204" pitchFamily="34" charset="0"/>
              </a:rPr>
              <a:t>Big Data </a:t>
            </a:r>
            <a:r>
              <a:rPr lang="en-US" sz="1400" dirty="0">
                <a:latin typeface="Calibri" panose="020F0502020204030204" pitchFamily="34" charset="0"/>
              </a:rPr>
              <a:t>sub-towers</a:t>
            </a:r>
          </a:p>
          <a:p>
            <a:pPr>
              <a:lnSpc>
                <a:spcPct val="90000"/>
              </a:lnSpc>
              <a:spcBef>
                <a:spcPts val="300"/>
              </a:spcBef>
            </a:pPr>
            <a:r>
              <a:rPr lang="en-US" sz="1400" dirty="0">
                <a:latin typeface="Calibri" panose="020F0502020204030204" pitchFamily="34" charset="0"/>
              </a:rPr>
              <a:t>Dropped “(Windows/Linux)” from Servers</a:t>
            </a:r>
          </a:p>
          <a:p>
            <a:pPr marL="0" indent="0">
              <a:lnSpc>
                <a:spcPct val="90000"/>
              </a:lnSpc>
              <a:spcBef>
                <a:spcPts val="1800"/>
              </a:spcBef>
              <a:buNone/>
            </a:pPr>
            <a:r>
              <a:rPr lang="en-US" sz="2000" dirty="0">
                <a:solidFill>
                  <a:schemeClr val="accent1"/>
                </a:solidFill>
                <a:latin typeface="Calibri" panose="020F0502020204030204" pitchFamily="34" charset="0"/>
              </a:rPr>
              <a:t>Business Layer</a:t>
            </a:r>
            <a:endParaRPr lang="en-US" sz="2000" b="1" dirty="0">
              <a:latin typeface="Calibri" panose="020F0502020204030204" pitchFamily="34" charset="0"/>
            </a:endParaRPr>
          </a:p>
          <a:p>
            <a:pPr>
              <a:lnSpc>
                <a:spcPct val="90000"/>
              </a:lnSpc>
              <a:spcBef>
                <a:spcPts val="300"/>
              </a:spcBef>
            </a:pPr>
            <a:r>
              <a:rPr lang="en-US" sz="1400" b="1" dirty="0">
                <a:latin typeface="Calibri" panose="020F0502020204030204" pitchFamily="34" charset="0"/>
              </a:rPr>
              <a:t>Business Units: </a:t>
            </a:r>
            <a:r>
              <a:rPr lang="en-US" sz="1400" dirty="0">
                <a:latin typeface="Calibri" panose="020F0502020204030204" pitchFamily="34" charset="0"/>
              </a:rPr>
              <a:t>breakout Revenue and Non-Revenue Generating sub-categories</a:t>
            </a:r>
          </a:p>
          <a:p>
            <a:pPr>
              <a:lnSpc>
                <a:spcPct val="90000"/>
              </a:lnSpc>
              <a:spcBef>
                <a:spcPts val="300"/>
              </a:spcBef>
            </a:pPr>
            <a:r>
              <a:rPr lang="en-US" sz="1400" b="1" dirty="0">
                <a:latin typeface="Calibri" panose="020F0502020204030204" pitchFamily="34" charset="0"/>
              </a:rPr>
              <a:t>Business Capabilities: </a:t>
            </a:r>
            <a:r>
              <a:rPr lang="en-US" sz="1400" dirty="0">
                <a:latin typeface="Calibri" panose="020F0502020204030204" pitchFamily="34" charset="0"/>
              </a:rPr>
              <a:t>changed to </a:t>
            </a:r>
            <a:r>
              <a:rPr lang="en-US" sz="1400" b="1" dirty="0">
                <a:latin typeface="Calibri" panose="020F0502020204030204" pitchFamily="34" charset="0"/>
              </a:rPr>
              <a:t>Business Architecture</a:t>
            </a:r>
            <a:r>
              <a:rPr lang="en-US" sz="1400" dirty="0">
                <a:latin typeface="Calibri" panose="020F0502020204030204" pitchFamily="34" charset="0"/>
              </a:rPr>
              <a:t> with Business Process and Business Capabilities sub-categories</a:t>
            </a:r>
          </a:p>
          <a:p>
            <a:pPr>
              <a:lnSpc>
                <a:spcPct val="90000"/>
              </a:lnSpc>
              <a:spcBef>
                <a:spcPts val="300"/>
              </a:spcBef>
            </a:pPr>
            <a:r>
              <a:rPr lang="en-US" sz="1400" dirty="0">
                <a:latin typeface="Calibri" panose="020F0502020204030204" pitchFamily="34" charset="0"/>
              </a:rPr>
              <a:t>Added </a:t>
            </a:r>
            <a:r>
              <a:rPr lang="en-US" sz="1400" b="1" dirty="0">
                <a:latin typeface="Calibri" panose="020F0502020204030204" pitchFamily="34" charset="0"/>
              </a:rPr>
              <a:t>Customers &amp; Partners </a:t>
            </a:r>
            <a:r>
              <a:rPr lang="en-US" sz="1400" dirty="0">
                <a:latin typeface="Calibri" panose="020F0502020204030204" pitchFamily="34" charset="0"/>
              </a:rPr>
              <a:t>with Product Line and Digital Platform sub-categories</a:t>
            </a:r>
          </a:p>
          <a:p>
            <a:pPr>
              <a:lnSpc>
                <a:spcPct val="90000"/>
              </a:lnSpc>
              <a:spcBef>
                <a:spcPts val="300"/>
              </a:spcBef>
            </a:pPr>
            <a:endParaRPr lang="en-US" sz="1400" b="1" dirty="0">
              <a:latin typeface="Calibri" panose="020F0502020204030204" pitchFamily="34" charset="0"/>
            </a:endParaRPr>
          </a:p>
          <a:p>
            <a:pPr marL="0" indent="0">
              <a:lnSpc>
                <a:spcPct val="90000"/>
              </a:lnSpc>
              <a:spcBef>
                <a:spcPts val="300"/>
              </a:spcBef>
              <a:buNone/>
            </a:pPr>
            <a:endParaRPr lang="en-US" sz="1400" dirty="0">
              <a:latin typeface="Calibri" panose="020F0502020204030204" pitchFamily="34" charset="0"/>
            </a:endParaRPr>
          </a:p>
          <a:p>
            <a:pPr lvl="1">
              <a:lnSpc>
                <a:spcPct val="90000"/>
              </a:lnSpc>
              <a:spcBef>
                <a:spcPts val="300"/>
              </a:spcBef>
            </a:pPr>
            <a:endParaRPr lang="en-US" sz="1200" dirty="0">
              <a:latin typeface="Calibri" panose="020F0502020204030204" pitchFamily="34" charset="0"/>
            </a:endParaRPr>
          </a:p>
          <a:p>
            <a:pPr>
              <a:lnSpc>
                <a:spcPct val="90000"/>
              </a:lnSpc>
              <a:spcBef>
                <a:spcPts val="300"/>
              </a:spcBef>
            </a:pPr>
            <a:endParaRPr lang="en-US" sz="1600" dirty="0">
              <a:latin typeface="Calibri" panose="020F0502020204030204" pitchFamily="34" charset="0"/>
            </a:endParaRPr>
          </a:p>
          <a:p>
            <a:pPr marL="0" indent="0">
              <a:lnSpc>
                <a:spcPct val="90000"/>
              </a:lnSpc>
              <a:spcBef>
                <a:spcPts val="900"/>
              </a:spcBef>
              <a:buNone/>
            </a:pPr>
            <a:endParaRPr lang="en-US" sz="1400" dirty="0">
              <a:latin typeface="Calibri" panose="020F0502020204030204" pitchFamily="34" charset="0"/>
            </a:endParaRPr>
          </a:p>
          <a:p>
            <a:pPr marL="0" indent="0">
              <a:lnSpc>
                <a:spcPct val="90000"/>
              </a:lnSpc>
              <a:spcBef>
                <a:spcPts val="900"/>
              </a:spcBef>
              <a:buNone/>
            </a:pPr>
            <a:endParaRPr lang="en-US" sz="1400" b="1" dirty="0">
              <a:latin typeface="Calibri" panose="020F0502020204030204" pitchFamily="34" charset="0"/>
            </a:endParaRPr>
          </a:p>
          <a:p>
            <a:pPr marL="0" indent="0">
              <a:lnSpc>
                <a:spcPct val="90000"/>
              </a:lnSpc>
              <a:spcBef>
                <a:spcPts val="900"/>
              </a:spcBef>
              <a:buNone/>
            </a:pPr>
            <a:endParaRPr lang="en-US" sz="1400" b="1" dirty="0">
              <a:latin typeface="Calibri" panose="020F0502020204030204" pitchFamily="34" charset="0"/>
            </a:endParaRPr>
          </a:p>
          <a:p>
            <a:pPr marL="0" indent="0">
              <a:spcBef>
                <a:spcPts val="1800"/>
              </a:spcBef>
              <a:buNone/>
            </a:pPr>
            <a:endParaRPr lang="en-US" sz="2400" b="1" dirty="0">
              <a:solidFill>
                <a:schemeClr val="accent1"/>
              </a:solidFill>
              <a:latin typeface="Calibri" panose="020F0502020204030204" pitchFamily="34" charset="0"/>
            </a:endParaRPr>
          </a:p>
        </p:txBody>
      </p:sp>
      <p:sp>
        <p:nvSpPr>
          <p:cNvPr id="6" name="Content Placeholder 5"/>
          <p:cNvSpPr>
            <a:spLocks noGrp="1"/>
          </p:cNvSpPr>
          <p:nvPr>
            <p:ph sz="quarter" idx="17"/>
          </p:nvPr>
        </p:nvSpPr>
        <p:spPr>
          <a:xfrm>
            <a:off x="4842163" y="1061014"/>
            <a:ext cx="3625935" cy="3343123"/>
          </a:xfrm>
        </p:spPr>
        <p:txBody>
          <a:bodyPr vert="horz" lIns="0" tIns="0" rIns="0" bIns="0" rtlCol="0">
            <a:noAutofit/>
          </a:bodyPr>
          <a:lstStyle/>
          <a:p>
            <a:pPr marL="0" indent="0">
              <a:spcBef>
                <a:spcPts val="600"/>
              </a:spcBef>
              <a:buNone/>
            </a:pPr>
            <a:r>
              <a:rPr lang="en-US" sz="2000" dirty="0">
                <a:solidFill>
                  <a:schemeClr val="accent1"/>
                </a:solidFill>
                <a:latin typeface="Calibri" panose="020F0502020204030204" pitchFamily="34" charset="0"/>
              </a:rPr>
              <a:t>Products &amp; Services Layer</a:t>
            </a:r>
          </a:p>
          <a:p>
            <a:pPr>
              <a:lnSpc>
                <a:spcPct val="90000"/>
              </a:lnSpc>
              <a:spcBef>
                <a:spcPts val="600"/>
              </a:spcBef>
            </a:pPr>
            <a:r>
              <a:rPr lang="en-US" sz="1400" dirty="0">
                <a:latin typeface="Calibri" panose="020F0502020204030204" pitchFamily="34" charset="0"/>
              </a:rPr>
              <a:t>Rename layer to </a:t>
            </a:r>
            <a:r>
              <a:rPr lang="en-US" sz="1400" b="1" dirty="0">
                <a:latin typeface="Calibri" panose="020F0502020204030204" pitchFamily="34" charset="0"/>
              </a:rPr>
              <a:t>“Solutions” </a:t>
            </a:r>
            <a:r>
              <a:rPr lang="en-US" sz="1400" dirty="0">
                <a:latin typeface="Calibri" panose="020F0502020204030204" pitchFamily="34" charset="0"/>
              </a:rPr>
              <a:t>and add elements for Applications, Products and Services.</a:t>
            </a:r>
            <a:endParaRPr lang="en-US" sz="1400" b="1" dirty="0">
              <a:latin typeface="Calibri" panose="020F0502020204030204" pitchFamily="34" charset="0"/>
            </a:endParaRPr>
          </a:p>
          <a:p>
            <a:pPr>
              <a:lnSpc>
                <a:spcPct val="90000"/>
              </a:lnSpc>
              <a:spcBef>
                <a:spcPts val="600"/>
              </a:spcBef>
            </a:pPr>
            <a:r>
              <a:rPr lang="en-US" sz="1400" b="1" dirty="0">
                <a:latin typeface="Calibri" panose="020F0502020204030204" pitchFamily="34" charset="0"/>
              </a:rPr>
              <a:t>Service Category naming:  </a:t>
            </a:r>
            <a:r>
              <a:rPr lang="en-US" sz="1400" dirty="0">
                <a:latin typeface="Calibri" panose="020F0502020204030204" pitchFamily="34" charset="0"/>
              </a:rPr>
              <a:t>Remove “Services” from category names; compatible with Agile/Product views  </a:t>
            </a:r>
          </a:p>
          <a:p>
            <a:pPr>
              <a:lnSpc>
                <a:spcPct val="90000"/>
              </a:lnSpc>
              <a:spcBef>
                <a:spcPts val="600"/>
              </a:spcBef>
            </a:pPr>
            <a:r>
              <a:rPr lang="en-US" sz="1400" b="1" dirty="0">
                <a:latin typeface="Calibri" panose="020F0502020204030204" pitchFamily="34" charset="0"/>
              </a:rPr>
              <a:t>Platform &gt; Application</a:t>
            </a:r>
          </a:p>
          <a:p>
            <a:pPr lvl="1">
              <a:lnSpc>
                <a:spcPct val="90000"/>
              </a:lnSpc>
              <a:spcBef>
                <a:spcPts val="300"/>
              </a:spcBef>
            </a:pPr>
            <a:r>
              <a:rPr lang="en-US" sz="1200" dirty="0">
                <a:latin typeface="Calibri" panose="020F0502020204030204" pitchFamily="34" charset="0"/>
              </a:rPr>
              <a:t>Add new </a:t>
            </a:r>
            <a:r>
              <a:rPr lang="en-US" sz="1200" b="1" dirty="0">
                <a:latin typeface="Calibri" panose="020F0502020204030204" pitchFamily="34" charset="0"/>
              </a:rPr>
              <a:t>Development Platform </a:t>
            </a:r>
            <a:r>
              <a:rPr lang="en-US" sz="1200" dirty="0">
                <a:latin typeface="Calibri" panose="020F0502020204030204" pitchFamily="34" charset="0"/>
              </a:rPr>
              <a:t>service </a:t>
            </a:r>
          </a:p>
          <a:p>
            <a:pPr>
              <a:lnSpc>
                <a:spcPct val="90000"/>
              </a:lnSpc>
              <a:spcBef>
                <a:spcPts val="600"/>
              </a:spcBef>
            </a:pPr>
            <a:r>
              <a:rPr lang="en-US" sz="1400" b="1" dirty="0">
                <a:latin typeface="Calibri" panose="020F0502020204030204" pitchFamily="34" charset="0"/>
              </a:rPr>
              <a:t>Delivery &gt; Development</a:t>
            </a:r>
          </a:p>
          <a:p>
            <a:pPr lvl="1">
              <a:lnSpc>
                <a:spcPct val="90000"/>
              </a:lnSpc>
              <a:spcBef>
                <a:spcPts val="300"/>
              </a:spcBef>
            </a:pPr>
            <a:r>
              <a:rPr lang="en-US" sz="1200" dirty="0">
                <a:latin typeface="Calibri" panose="020F0502020204030204" pitchFamily="34" charset="0"/>
              </a:rPr>
              <a:t>Add new </a:t>
            </a:r>
            <a:r>
              <a:rPr lang="en-US" sz="1200" b="1" dirty="0">
                <a:latin typeface="Calibri" panose="020F0502020204030204" pitchFamily="34" charset="0"/>
              </a:rPr>
              <a:t>Modernization &amp; Migration </a:t>
            </a:r>
            <a:r>
              <a:rPr lang="en-US" sz="1200" dirty="0">
                <a:latin typeface="Calibri" panose="020F0502020204030204" pitchFamily="34" charset="0"/>
              </a:rPr>
              <a:t>service </a:t>
            </a:r>
          </a:p>
          <a:p>
            <a:pPr>
              <a:lnSpc>
                <a:spcPct val="90000"/>
              </a:lnSpc>
              <a:spcBef>
                <a:spcPts val="600"/>
              </a:spcBef>
            </a:pPr>
            <a:r>
              <a:rPr lang="en-US" sz="1400" b="1" dirty="0">
                <a:latin typeface="Calibri" panose="020F0502020204030204" pitchFamily="34" charset="0"/>
              </a:rPr>
              <a:t>End User</a:t>
            </a:r>
          </a:p>
          <a:p>
            <a:pPr lvl="1">
              <a:lnSpc>
                <a:spcPct val="90000"/>
              </a:lnSpc>
              <a:spcBef>
                <a:spcPts val="300"/>
              </a:spcBef>
            </a:pPr>
            <a:r>
              <a:rPr lang="en-US" sz="1200" dirty="0">
                <a:latin typeface="Calibri" panose="020F0502020204030204" pitchFamily="34" charset="0"/>
              </a:rPr>
              <a:t>Rename category to </a:t>
            </a:r>
            <a:r>
              <a:rPr lang="en-US" sz="1200" b="1" dirty="0">
                <a:latin typeface="Calibri" panose="020F0502020204030204" pitchFamily="34" charset="0"/>
              </a:rPr>
              <a:t>Workplace</a:t>
            </a:r>
            <a:endParaRPr lang="en-US" sz="1400" b="1" dirty="0">
              <a:latin typeface="Calibri" panose="020F0502020204030204" pitchFamily="34" charset="0"/>
            </a:endParaRPr>
          </a:p>
          <a:p>
            <a:pPr>
              <a:lnSpc>
                <a:spcPct val="90000"/>
              </a:lnSpc>
              <a:spcBef>
                <a:spcPts val="600"/>
              </a:spcBef>
            </a:pPr>
            <a:r>
              <a:rPr lang="en-US" sz="1400" b="1" dirty="0">
                <a:latin typeface="Calibri" panose="020F0502020204030204" pitchFamily="34" charset="0"/>
              </a:rPr>
              <a:t>Offerings (across all services)</a:t>
            </a:r>
          </a:p>
          <a:p>
            <a:pPr lvl="1">
              <a:lnSpc>
                <a:spcPct val="90000"/>
              </a:lnSpc>
              <a:spcBef>
                <a:spcPts val="300"/>
              </a:spcBef>
            </a:pPr>
            <a:r>
              <a:rPr lang="en-US" sz="1200" dirty="0">
                <a:latin typeface="Calibri" panose="020F0502020204030204" pitchFamily="34" charset="0"/>
              </a:rPr>
              <a:t>Add newer, representative offerings </a:t>
            </a:r>
          </a:p>
        </p:txBody>
      </p:sp>
      <p:sp>
        <p:nvSpPr>
          <p:cNvPr id="2" name="Title 1"/>
          <p:cNvSpPr>
            <a:spLocks noGrp="1"/>
          </p:cNvSpPr>
          <p:nvPr>
            <p:ph type="title"/>
          </p:nvPr>
        </p:nvSpPr>
        <p:spPr/>
        <p:txBody>
          <a:bodyPr/>
          <a:lstStyle/>
          <a:p>
            <a:r>
              <a:rPr lang="en-US" dirty="0"/>
              <a:t>TBM Taxonomy V4.0 (Final Draft)</a:t>
            </a:r>
            <a:br>
              <a:rPr lang="en-US" dirty="0"/>
            </a:br>
            <a:r>
              <a:rPr lang="en-US" sz="2000" i="1" dirty="0"/>
              <a:t>Summary of Changes</a:t>
            </a:r>
            <a:endParaRPr lang="en-US" i="1" dirty="0"/>
          </a:p>
        </p:txBody>
      </p:sp>
      <p:grpSp>
        <p:nvGrpSpPr>
          <p:cNvPr id="7" name="Group 6">
            <a:extLst>
              <a:ext uri="{FF2B5EF4-FFF2-40B4-BE49-F238E27FC236}">
                <a16:creationId xmlns:a16="http://schemas.microsoft.com/office/drawing/2014/main" id="{2CEF9727-A3D7-4CBA-B188-17B41A817479}"/>
              </a:ext>
            </a:extLst>
          </p:cNvPr>
          <p:cNvGrpSpPr/>
          <p:nvPr/>
        </p:nvGrpSpPr>
        <p:grpSpPr>
          <a:xfrm>
            <a:off x="7950581" y="158237"/>
            <a:ext cx="1035033" cy="225263"/>
            <a:chOff x="7811694" y="1345559"/>
            <a:chExt cx="1035033" cy="225262"/>
          </a:xfrm>
        </p:grpSpPr>
        <p:pic>
          <p:nvPicPr>
            <p:cNvPr id="8" name="Picture 7">
              <a:extLst>
                <a:ext uri="{FF2B5EF4-FFF2-40B4-BE49-F238E27FC236}">
                  <a16:creationId xmlns:a16="http://schemas.microsoft.com/office/drawing/2014/main" id="{9CEF95FF-E0AF-46B7-B969-C403881D5E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9" name="TextBox 8">
              <a:extLst>
                <a:ext uri="{FF2B5EF4-FFF2-40B4-BE49-F238E27FC236}">
                  <a16:creationId xmlns:a16="http://schemas.microsoft.com/office/drawing/2014/main" id="{FDF4C496-219B-4DEB-AF57-24643FC4F8A3}"/>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Tree>
    <p:extLst>
      <p:ext uri="{BB962C8B-B14F-4D97-AF65-F5344CB8AC3E}">
        <p14:creationId xmlns:p14="http://schemas.microsoft.com/office/powerpoint/2010/main" val="277872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55A2FCB7-7CA9-4F5B-8CC7-3BAAF3CE21AB}"/>
              </a:ext>
            </a:extLst>
          </p:cNvPr>
          <p:cNvGrpSpPr/>
          <p:nvPr/>
        </p:nvGrpSpPr>
        <p:grpSpPr>
          <a:xfrm>
            <a:off x="7923533" y="158237"/>
            <a:ext cx="1035033" cy="225263"/>
            <a:chOff x="7811694" y="1345559"/>
            <a:chExt cx="1035033" cy="225262"/>
          </a:xfrm>
        </p:grpSpPr>
        <p:pic>
          <p:nvPicPr>
            <p:cNvPr id="99" name="Picture 98">
              <a:extLst>
                <a:ext uri="{FF2B5EF4-FFF2-40B4-BE49-F238E27FC236}">
                  <a16:creationId xmlns:a16="http://schemas.microsoft.com/office/drawing/2014/main" id="{60BFE3DE-5B1E-45A0-B039-551886C5DE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108" name="TextBox 107">
              <a:extLst>
                <a:ext uri="{FF2B5EF4-FFF2-40B4-BE49-F238E27FC236}">
                  <a16:creationId xmlns:a16="http://schemas.microsoft.com/office/drawing/2014/main" id="{1E16F182-998A-4FB3-90C1-E924D3E80E79}"/>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cxnSp>
        <p:nvCxnSpPr>
          <p:cNvPr id="85" name="Straight Arrow Connector 84">
            <a:extLst>
              <a:ext uri="{FF2B5EF4-FFF2-40B4-BE49-F238E27FC236}">
                <a16:creationId xmlns:a16="http://schemas.microsoft.com/office/drawing/2014/main" id="{5A43E821-C6F3-48B1-A371-F443BE178E95}"/>
              </a:ext>
            </a:extLst>
          </p:cNvPr>
          <p:cNvCxnSpPr/>
          <p:nvPr/>
        </p:nvCxnSpPr>
        <p:spPr>
          <a:xfrm flipV="1">
            <a:off x="8158606" y="829800"/>
            <a:ext cx="0" cy="3810557"/>
          </a:xfrm>
          <a:prstGeom prst="straightConnector1">
            <a:avLst/>
          </a:prstGeom>
          <a:noFill/>
          <a:ln w="28575" cap="flat" cmpd="sng" algn="ctr">
            <a:solidFill>
              <a:schemeClr val="tx1">
                <a:lumMod val="90000"/>
                <a:lumOff val="10000"/>
              </a:schemeClr>
            </a:solidFill>
            <a:prstDash val="solid"/>
            <a:miter lim="800000"/>
            <a:headEnd type="triangle" w="lg" len="lg"/>
            <a:tailEnd type="triangle" w="lg" len="lg"/>
          </a:ln>
          <a:effectLst/>
        </p:spPr>
      </p:cxnSp>
      <p:grpSp>
        <p:nvGrpSpPr>
          <p:cNvPr id="86" name="Group 85">
            <a:extLst>
              <a:ext uri="{FF2B5EF4-FFF2-40B4-BE49-F238E27FC236}">
                <a16:creationId xmlns:a16="http://schemas.microsoft.com/office/drawing/2014/main" id="{5525ABB8-9328-40D4-A5A5-0EADC01089CF}"/>
              </a:ext>
            </a:extLst>
          </p:cNvPr>
          <p:cNvGrpSpPr/>
          <p:nvPr/>
        </p:nvGrpSpPr>
        <p:grpSpPr>
          <a:xfrm rot="5400000">
            <a:off x="6505226" y="2578091"/>
            <a:ext cx="3557349" cy="277009"/>
            <a:chOff x="3914060" y="-3078189"/>
            <a:chExt cx="5901690" cy="510802"/>
          </a:xfrm>
        </p:grpSpPr>
        <p:sp>
          <p:nvSpPr>
            <p:cNvPr id="123" name="TextBox 122">
              <a:extLst>
                <a:ext uri="{FF2B5EF4-FFF2-40B4-BE49-F238E27FC236}">
                  <a16:creationId xmlns:a16="http://schemas.microsoft.com/office/drawing/2014/main" id="{DBC4864D-A937-4531-B599-E30187DD6CB2}"/>
                </a:ext>
              </a:extLst>
            </p:cNvPr>
            <p:cNvSpPr txBox="1"/>
            <p:nvPr/>
          </p:nvSpPr>
          <p:spPr>
            <a:xfrm>
              <a:off x="3914060" y="-3078171"/>
              <a:ext cx="1812970" cy="510784"/>
            </a:xfrm>
            <a:prstGeom prst="rect">
              <a:avLst/>
            </a:prstGeom>
            <a:noFill/>
          </p:spPr>
          <p:txBody>
            <a:bodyPr wrap="none" rtlCol="0">
              <a:spAutoFit/>
            </a:bodyPr>
            <a:lstStyle/>
            <a:p>
              <a:pPr algn="ctr"/>
              <a:r>
                <a:rPr lang="en-US" sz="1200" b="1" dirty="0">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Business View</a:t>
              </a:r>
            </a:p>
          </p:txBody>
        </p:sp>
        <p:sp>
          <p:nvSpPr>
            <p:cNvPr id="124" name="TextBox 123">
              <a:extLst>
                <a:ext uri="{FF2B5EF4-FFF2-40B4-BE49-F238E27FC236}">
                  <a16:creationId xmlns:a16="http://schemas.microsoft.com/office/drawing/2014/main" id="{0A998FB4-B278-4473-8C76-B0DB0E27B0BC}"/>
                </a:ext>
              </a:extLst>
            </p:cNvPr>
            <p:cNvSpPr txBox="1"/>
            <p:nvPr/>
          </p:nvSpPr>
          <p:spPr>
            <a:xfrm>
              <a:off x="8101180" y="-3078189"/>
              <a:ext cx="1714570" cy="510784"/>
            </a:xfrm>
            <a:prstGeom prst="rect">
              <a:avLst/>
            </a:prstGeom>
            <a:noFill/>
          </p:spPr>
          <p:txBody>
            <a:bodyPr wrap="none" rtlCol="0">
              <a:spAutoFit/>
            </a:bodyPr>
            <a:lstStyle/>
            <a:p>
              <a:pPr algn="ctr"/>
              <a:r>
                <a:rPr lang="en-US" sz="1200" b="1" dirty="0">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Finance View</a:t>
              </a:r>
            </a:p>
          </p:txBody>
        </p:sp>
        <p:sp>
          <p:nvSpPr>
            <p:cNvPr id="125" name="TextBox 124">
              <a:extLst>
                <a:ext uri="{FF2B5EF4-FFF2-40B4-BE49-F238E27FC236}">
                  <a16:creationId xmlns:a16="http://schemas.microsoft.com/office/drawing/2014/main" id="{E1DF6A4A-6370-422C-8554-F22206B8865A}"/>
                </a:ext>
              </a:extLst>
            </p:cNvPr>
            <p:cNvSpPr txBox="1"/>
            <p:nvPr/>
          </p:nvSpPr>
          <p:spPr>
            <a:xfrm>
              <a:off x="6369427" y="-3078171"/>
              <a:ext cx="1094931" cy="510784"/>
            </a:xfrm>
            <a:prstGeom prst="rect">
              <a:avLst/>
            </a:prstGeom>
            <a:noFill/>
          </p:spPr>
          <p:txBody>
            <a:bodyPr wrap="none" rtlCol="0">
              <a:spAutoFit/>
            </a:bodyPr>
            <a:lstStyle/>
            <a:p>
              <a:pPr algn="ctr"/>
              <a:r>
                <a:rPr lang="en-US" sz="1200" b="1" dirty="0">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IT View</a:t>
              </a:r>
            </a:p>
          </p:txBody>
        </p:sp>
      </p:grpSp>
      <p:grpSp>
        <p:nvGrpSpPr>
          <p:cNvPr id="21" name="Group 20">
            <a:extLst>
              <a:ext uri="{FF2B5EF4-FFF2-40B4-BE49-F238E27FC236}">
                <a16:creationId xmlns:a16="http://schemas.microsoft.com/office/drawing/2014/main" id="{FE59913C-5CC0-4EDC-8B74-BFE97C1C4BBE}"/>
              </a:ext>
            </a:extLst>
          </p:cNvPr>
          <p:cNvGrpSpPr/>
          <p:nvPr/>
        </p:nvGrpSpPr>
        <p:grpSpPr>
          <a:xfrm>
            <a:off x="1326380" y="3930855"/>
            <a:ext cx="6737045" cy="713171"/>
            <a:chOff x="1326380" y="3930855"/>
            <a:chExt cx="6737045" cy="713171"/>
          </a:xfrm>
        </p:grpSpPr>
        <p:sp>
          <p:nvSpPr>
            <p:cNvPr id="62" name="Rectangle 419">
              <a:extLst>
                <a:ext uri="{FF2B5EF4-FFF2-40B4-BE49-F238E27FC236}">
                  <a16:creationId xmlns:a16="http://schemas.microsoft.com/office/drawing/2014/main" id="{D7609EDC-37A6-4A3D-95D4-0F9DC7F4A2BB}"/>
                </a:ext>
              </a:extLst>
            </p:cNvPr>
            <p:cNvSpPr/>
            <p:nvPr/>
          </p:nvSpPr>
          <p:spPr>
            <a:xfrm>
              <a:off x="1326380" y="3930855"/>
              <a:ext cx="6737045" cy="713171"/>
            </a:xfrm>
            <a:prstGeom prst="rect">
              <a:avLst/>
            </a:prstGeom>
            <a:solidFill>
              <a:srgbClr val="4F81B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Cost Pools</a:t>
              </a:r>
            </a:p>
          </p:txBody>
        </p:sp>
        <p:sp>
          <p:nvSpPr>
            <p:cNvPr id="63" name="Rectangle 459">
              <a:extLst>
                <a:ext uri="{FF2B5EF4-FFF2-40B4-BE49-F238E27FC236}">
                  <a16:creationId xmlns:a16="http://schemas.microsoft.com/office/drawing/2014/main" id="{D72AA767-AE10-4885-B038-E5EE1269DA3E}"/>
                </a:ext>
              </a:extLst>
            </p:cNvPr>
            <p:cNvSpPr>
              <a:spLocks/>
            </p:cNvSpPr>
            <p:nvPr/>
          </p:nvSpPr>
          <p:spPr>
            <a:xfrm rot="10800000" flipV="1">
              <a:off x="727984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4" name="Rectangle 456">
              <a:extLst>
                <a:ext uri="{FF2B5EF4-FFF2-40B4-BE49-F238E27FC236}">
                  <a16:creationId xmlns:a16="http://schemas.microsoft.com/office/drawing/2014/main" id="{A9D311AE-6E1A-44AB-B5D0-9D35B3F65997}"/>
                </a:ext>
              </a:extLst>
            </p:cNvPr>
            <p:cNvSpPr>
              <a:spLocks/>
            </p:cNvSpPr>
            <p:nvPr/>
          </p:nvSpPr>
          <p:spPr>
            <a:xfrm rot="10800000" flipV="1">
              <a:off x="581130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Telecom</a:t>
              </a:r>
            </a:p>
          </p:txBody>
        </p:sp>
        <p:sp>
          <p:nvSpPr>
            <p:cNvPr id="65" name="Rectangle 453">
              <a:extLst>
                <a:ext uri="{FF2B5EF4-FFF2-40B4-BE49-F238E27FC236}">
                  <a16:creationId xmlns:a16="http://schemas.microsoft.com/office/drawing/2014/main" id="{F786B058-7A2E-4C15-A610-CFDA8A9ACA34}"/>
                </a:ext>
              </a:extLst>
            </p:cNvPr>
            <p:cNvSpPr>
              <a:spLocks/>
            </p:cNvSpPr>
            <p:nvPr/>
          </p:nvSpPr>
          <p:spPr>
            <a:xfrm rot="10800000" flipV="1">
              <a:off x="507703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Facilities</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&amp; Power</a:t>
              </a:r>
            </a:p>
          </p:txBody>
        </p:sp>
        <p:sp>
          <p:nvSpPr>
            <p:cNvPr id="66" name="Rectangle 450">
              <a:extLst>
                <a:ext uri="{FF2B5EF4-FFF2-40B4-BE49-F238E27FC236}">
                  <a16:creationId xmlns:a16="http://schemas.microsoft.com/office/drawing/2014/main" id="{BD04A7E7-D628-414C-8EBE-673375E05312}"/>
                </a:ext>
              </a:extLst>
            </p:cNvPr>
            <p:cNvSpPr>
              <a:spLocks/>
            </p:cNvSpPr>
            <p:nvPr/>
          </p:nvSpPr>
          <p:spPr>
            <a:xfrm rot="10800000" flipV="1">
              <a:off x="287421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Outside</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7" name="Rectangle 444">
              <a:extLst>
                <a:ext uri="{FF2B5EF4-FFF2-40B4-BE49-F238E27FC236}">
                  <a16:creationId xmlns:a16="http://schemas.microsoft.com/office/drawing/2014/main" id="{B600DED6-671D-4468-A888-B8265BE4C580}"/>
                </a:ext>
              </a:extLst>
            </p:cNvPr>
            <p:cNvSpPr>
              <a:spLocks/>
            </p:cNvSpPr>
            <p:nvPr/>
          </p:nvSpPr>
          <p:spPr>
            <a:xfrm rot="10800000" flipV="1">
              <a:off x="140567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8" name="Rectangle 438">
              <a:extLst>
                <a:ext uri="{FF2B5EF4-FFF2-40B4-BE49-F238E27FC236}">
                  <a16:creationId xmlns:a16="http://schemas.microsoft.com/office/drawing/2014/main" id="{CE00E893-7D50-4CC7-A4B0-3F2EEFBD0BB3}"/>
                </a:ext>
              </a:extLst>
            </p:cNvPr>
            <p:cNvSpPr>
              <a:spLocks/>
            </p:cNvSpPr>
            <p:nvPr/>
          </p:nvSpPr>
          <p:spPr>
            <a:xfrm rot="10800000" flipV="1">
              <a:off x="213994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External</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111" name="Rectangle 447">
              <a:extLst>
                <a:ext uri="{FF2B5EF4-FFF2-40B4-BE49-F238E27FC236}">
                  <a16:creationId xmlns:a16="http://schemas.microsoft.com/office/drawing/2014/main" id="{3503019F-6471-4D1A-ACD7-E91B53A029AC}"/>
                </a:ext>
              </a:extLst>
            </p:cNvPr>
            <p:cNvSpPr>
              <a:spLocks/>
            </p:cNvSpPr>
            <p:nvPr/>
          </p:nvSpPr>
          <p:spPr>
            <a:xfrm rot="10800000" flipV="1">
              <a:off x="4342761"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Software</a:t>
              </a:r>
            </a:p>
          </p:txBody>
        </p:sp>
        <p:sp>
          <p:nvSpPr>
            <p:cNvPr id="112" name="Rectangle 441">
              <a:extLst>
                <a:ext uri="{FF2B5EF4-FFF2-40B4-BE49-F238E27FC236}">
                  <a16:creationId xmlns:a16="http://schemas.microsoft.com/office/drawing/2014/main" id="{031E7167-AC4A-44C2-B3EF-0E9BDC0A15C3}"/>
                </a:ext>
              </a:extLst>
            </p:cNvPr>
            <p:cNvSpPr>
              <a:spLocks/>
            </p:cNvSpPr>
            <p:nvPr/>
          </p:nvSpPr>
          <p:spPr>
            <a:xfrm rot="10800000" flipV="1">
              <a:off x="360848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Hardware</a:t>
              </a:r>
            </a:p>
          </p:txBody>
        </p:sp>
        <p:sp>
          <p:nvSpPr>
            <p:cNvPr id="113" name="Rectangle 459">
              <a:extLst>
                <a:ext uri="{FF2B5EF4-FFF2-40B4-BE49-F238E27FC236}">
                  <a16:creationId xmlns:a16="http://schemas.microsoft.com/office/drawing/2014/main" id="{7BDE6D13-FF60-4628-811D-2B013FEC854F}"/>
                </a:ext>
              </a:extLst>
            </p:cNvPr>
            <p:cNvSpPr>
              <a:spLocks/>
            </p:cNvSpPr>
            <p:nvPr/>
          </p:nvSpPr>
          <p:spPr>
            <a:xfrm rot="10800000" flipV="1">
              <a:off x="654557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Other</a:t>
              </a:r>
            </a:p>
          </p:txBody>
        </p:sp>
      </p:grpSp>
      <p:grpSp>
        <p:nvGrpSpPr>
          <p:cNvPr id="20" name="Group 19">
            <a:extLst>
              <a:ext uri="{FF2B5EF4-FFF2-40B4-BE49-F238E27FC236}">
                <a16:creationId xmlns:a16="http://schemas.microsoft.com/office/drawing/2014/main" id="{0B16C0E9-7399-4658-B2E7-46906F346E9E}"/>
              </a:ext>
            </a:extLst>
          </p:cNvPr>
          <p:cNvGrpSpPr/>
          <p:nvPr/>
        </p:nvGrpSpPr>
        <p:grpSpPr>
          <a:xfrm>
            <a:off x="1326380" y="2811236"/>
            <a:ext cx="6737044" cy="1073174"/>
            <a:chOff x="1326380" y="2818640"/>
            <a:chExt cx="6737044" cy="1073174"/>
          </a:xfrm>
        </p:grpSpPr>
        <p:sp>
          <p:nvSpPr>
            <p:cNvPr id="72" name="Rectangle 99">
              <a:extLst>
                <a:ext uri="{FF2B5EF4-FFF2-40B4-BE49-F238E27FC236}">
                  <a16:creationId xmlns:a16="http://schemas.microsoft.com/office/drawing/2014/main" id="{2524C121-D2D2-4BC8-AD6C-A7B0AF2E1A6A}"/>
                </a:ext>
              </a:extLst>
            </p:cNvPr>
            <p:cNvSpPr/>
            <p:nvPr/>
          </p:nvSpPr>
          <p:spPr>
            <a:xfrm>
              <a:off x="1326380" y="2818640"/>
              <a:ext cx="6737044" cy="1073174"/>
            </a:xfrm>
            <a:prstGeom prst="rect">
              <a:avLst/>
            </a:prstGeom>
            <a:solidFill>
              <a:srgbClr val="1F497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2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Towers</a:t>
              </a:r>
            </a:p>
          </p:txBody>
        </p:sp>
        <p:sp>
          <p:nvSpPr>
            <p:cNvPr id="73" name="Rectangle 155">
              <a:extLst>
                <a:ext uri="{FF2B5EF4-FFF2-40B4-BE49-F238E27FC236}">
                  <a16:creationId xmlns:a16="http://schemas.microsoft.com/office/drawing/2014/main" id="{2D2C5051-8F28-4B19-9964-F72EDBC6C20D}"/>
                </a:ext>
              </a:extLst>
            </p:cNvPr>
            <p:cNvSpPr>
              <a:spLocks/>
            </p:cNvSpPr>
            <p:nvPr/>
          </p:nvSpPr>
          <p:spPr>
            <a:xfrm rot="10800000" flipV="1">
              <a:off x="174553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End User</a:t>
              </a:r>
            </a:p>
          </p:txBody>
        </p:sp>
        <p:sp>
          <p:nvSpPr>
            <p:cNvPr id="74" name="Rectangle 133">
              <a:extLst>
                <a:ext uri="{FF2B5EF4-FFF2-40B4-BE49-F238E27FC236}">
                  <a16:creationId xmlns:a16="http://schemas.microsoft.com/office/drawing/2014/main" id="{576D983C-0B2E-450F-862D-428ED13EF7D6}"/>
                </a:ext>
              </a:extLst>
            </p:cNvPr>
            <p:cNvSpPr>
              <a:spLocks/>
            </p:cNvSpPr>
            <p:nvPr/>
          </p:nvSpPr>
          <p:spPr>
            <a:xfrm rot="10800000" flipV="1">
              <a:off x="2951511"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Application</a:t>
              </a:r>
            </a:p>
          </p:txBody>
        </p:sp>
        <p:sp>
          <p:nvSpPr>
            <p:cNvPr id="75" name="Rectangle 382">
              <a:extLst>
                <a:ext uri="{FF2B5EF4-FFF2-40B4-BE49-F238E27FC236}">
                  <a16:creationId xmlns:a16="http://schemas.microsoft.com/office/drawing/2014/main" id="{F885D056-B618-47D4-A546-587954D7C2A4}"/>
                </a:ext>
              </a:extLst>
            </p:cNvPr>
            <p:cNvSpPr>
              <a:spLocks/>
            </p:cNvSpPr>
            <p:nvPr/>
          </p:nvSpPr>
          <p:spPr>
            <a:xfrm rot="10800000" flipV="1">
              <a:off x="4157484"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76" name="Rectangle 379">
              <a:extLst>
                <a:ext uri="{FF2B5EF4-FFF2-40B4-BE49-F238E27FC236}">
                  <a16:creationId xmlns:a16="http://schemas.microsoft.com/office/drawing/2014/main" id="{DFF6D8A1-A992-4D5B-9A02-3CAFB8D91947}"/>
                </a:ext>
              </a:extLst>
            </p:cNvPr>
            <p:cNvSpPr>
              <a:spLocks/>
            </p:cNvSpPr>
            <p:nvPr/>
          </p:nvSpPr>
          <p:spPr>
            <a:xfrm rot="10800000" flipV="1">
              <a:off x="656942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IT</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Management</a:t>
              </a:r>
            </a:p>
          </p:txBody>
        </p:sp>
        <p:sp>
          <p:nvSpPr>
            <p:cNvPr id="77" name="Rectangle 376">
              <a:extLst>
                <a:ext uri="{FF2B5EF4-FFF2-40B4-BE49-F238E27FC236}">
                  <a16:creationId xmlns:a16="http://schemas.microsoft.com/office/drawing/2014/main" id="{652124A2-5941-4A32-9933-D3C8B3CB0515}"/>
                </a:ext>
              </a:extLst>
            </p:cNvPr>
            <p:cNvSpPr>
              <a:spLocks/>
            </p:cNvSpPr>
            <p:nvPr/>
          </p:nvSpPr>
          <p:spPr>
            <a:xfrm rot="10800000" flipV="1">
              <a:off x="5363456"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Security &amp; Compliance</a:t>
              </a:r>
            </a:p>
          </p:txBody>
        </p:sp>
        <p:sp>
          <p:nvSpPr>
            <p:cNvPr id="78" name="Rectangle 370">
              <a:extLst>
                <a:ext uri="{FF2B5EF4-FFF2-40B4-BE49-F238E27FC236}">
                  <a16:creationId xmlns:a16="http://schemas.microsoft.com/office/drawing/2014/main" id="{1FC524BA-A78A-4C50-8CFE-C0F31C326357}"/>
                </a:ext>
              </a:extLst>
            </p:cNvPr>
            <p:cNvSpPr>
              <a:spLocks/>
            </p:cNvSpPr>
            <p:nvPr/>
          </p:nvSpPr>
          <p:spPr>
            <a:xfrm rot="10800000" flipV="1">
              <a:off x="6959809"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Output</a:t>
              </a:r>
            </a:p>
          </p:txBody>
        </p:sp>
        <p:sp>
          <p:nvSpPr>
            <p:cNvPr id="79" name="Rectangle 367">
              <a:extLst>
                <a:ext uri="{FF2B5EF4-FFF2-40B4-BE49-F238E27FC236}">
                  <a16:creationId xmlns:a16="http://schemas.microsoft.com/office/drawing/2014/main" id="{28D24F9A-BEB3-4AEA-B816-E9E8EB247C5F}"/>
                </a:ext>
              </a:extLst>
            </p:cNvPr>
            <p:cNvSpPr>
              <a:spLocks/>
            </p:cNvSpPr>
            <p:nvPr/>
          </p:nvSpPr>
          <p:spPr>
            <a:xfrm rot="10800000" flipV="1">
              <a:off x="5848981"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80" name="Rectangle 357">
              <a:extLst>
                <a:ext uri="{FF2B5EF4-FFF2-40B4-BE49-F238E27FC236}">
                  <a16:creationId xmlns:a16="http://schemas.microsoft.com/office/drawing/2014/main" id="{D058639E-711B-4D79-9F70-51283A1738FB}"/>
                </a:ext>
              </a:extLst>
            </p:cNvPr>
            <p:cNvSpPr>
              <a:spLocks/>
            </p:cNvSpPr>
            <p:nvPr/>
          </p:nvSpPr>
          <p:spPr>
            <a:xfrm rot="10800000" flipV="1">
              <a:off x="4738154"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Storage</a:t>
              </a:r>
            </a:p>
          </p:txBody>
        </p:sp>
        <p:sp>
          <p:nvSpPr>
            <p:cNvPr id="81" name="Rectangle 112">
              <a:extLst>
                <a:ext uri="{FF2B5EF4-FFF2-40B4-BE49-F238E27FC236}">
                  <a16:creationId xmlns:a16="http://schemas.microsoft.com/office/drawing/2014/main" id="{154EF20B-DA45-4F1E-ADD8-48E295499527}"/>
                </a:ext>
              </a:extLst>
            </p:cNvPr>
            <p:cNvSpPr>
              <a:spLocks/>
            </p:cNvSpPr>
            <p:nvPr/>
          </p:nvSpPr>
          <p:spPr>
            <a:xfrm rot="10800000" flipV="1">
              <a:off x="3627327"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Compute</a:t>
              </a:r>
            </a:p>
          </p:txBody>
        </p:sp>
        <p:sp>
          <p:nvSpPr>
            <p:cNvPr id="82" name="Rectangle 353">
              <a:extLst>
                <a:ext uri="{FF2B5EF4-FFF2-40B4-BE49-F238E27FC236}">
                  <a16:creationId xmlns:a16="http://schemas.microsoft.com/office/drawing/2014/main" id="{2818CDBE-25B2-4C70-9966-CE3783F249EF}"/>
                </a:ext>
              </a:extLst>
            </p:cNvPr>
            <p:cNvSpPr>
              <a:spLocks/>
            </p:cNvSpPr>
            <p:nvPr/>
          </p:nvSpPr>
          <p:spPr>
            <a:xfrm rot="10800000" flipV="1">
              <a:off x="1405673"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Data Center</a:t>
              </a:r>
            </a:p>
          </p:txBody>
        </p:sp>
        <p:sp>
          <p:nvSpPr>
            <p:cNvPr id="121" name="Rectangle 353">
              <a:extLst>
                <a:ext uri="{FF2B5EF4-FFF2-40B4-BE49-F238E27FC236}">
                  <a16:creationId xmlns:a16="http://schemas.microsoft.com/office/drawing/2014/main" id="{4A041544-2C2B-4BBA-9539-490CBA92E050}"/>
                </a:ext>
              </a:extLst>
            </p:cNvPr>
            <p:cNvSpPr>
              <a:spLocks/>
            </p:cNvSpPr>
            <p:nvPr/>
          </p:nvSpPr>
          <p:spPr>
            <a:xfrm rot="10800000" flipV="1">
              <a:off x="2516500"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Network</a:t>
              </a:r>
            </a:p>
          </p:txBody>
        </p:sp>
      </p:grpSp>
      <p:sp>
        <p:nvSpPr>
          <p:cNvPr id="2" name="Title 1"/>
          <p:cNvSpPr>
            <a:spLocks noGrp="1"/>
          </p:cNvSpPr>
          <p:nvPr>
            <p:ph type="title"/>
          </p:nvPr>
        </p:nvSpPr>
        <p:spPr/>
        <p:txBody>
          <a:bodyPr/>
          <a:lstStyle/>
          <a:p>
            <a:r>
              <a:rPr lang="en-US" dirty="0"/>
              <a:t>TBM Taxonomy V4.0 </a:t>
            </a:r>
            <a:r>
              <a:rPr lang="en-US" dirty="0">
                <a:solidFill>
                  <a:srgbClr val="FF0000"/>
                </a:solidFill>
              </a:rPr>
              <a:t>DRAFT</a:t>
            </a:r>
          </a:p>
        </p:txBody>
      </p:sp>
      <p:grpSp>
        <p:nvGrpSpPr>
          <p:cNvPr id="24" name="Group 23">
            <a:extLst>
              <a:ext uri="{FF2B5EF4-FFF2-40B4-BE49-F238E27FC236}">
                <a16:creationId xmlns:a16="http://schemas.microsoft.com/office/drawing/2014/main" id="{DDFAEEDD-64DC-40D9-BA7D-E577B64AEF64}"/>
              </a:ext>
            </a:extLst>
          </p:cNvPr>
          <p:cNvGrpSpPr/>
          <p:nvPr/>
        </p:nvGrpSpPr>
        <p:grpSpPr>
          <a:xfrm>
            <a:off x="1326423" y="1576071"/>
            <a:ext cx="6736868" cy="1188720"/>
            <a:chOff x="1326423" y="1576071"/>
            <a:chExt cx="6736868" cy="1188720"/>
          </a:xfrm>
        </p:grpSpPr>
        <p:sp>
          <p:nvSpPr>
            <p:cNvPr id="83" name="Rectangle 82">
              <a:extLst>
                <a:ext uri="{FF2B5EF4-FFF2-40B4-BE49-F238E27FC236}">
                  <a16:creationId xmlns:a16="http://schemas.microsoft.com/office/drawing/2014/main" id="{719796A9-6246-454B-BB9B-61366044C9DD}"/>
                </a:ext>
              </a:extLst>
            </p:cNvPr>
            <p:cNvSpPr/>
            <p:nvPr/>
          </p:nvSpPr>
          <p:spPr>
            <a:xfrm>
              <a:off x="1326423" y="1576071"/>
              <a:ext cx="6736868" cy="1188720"/>
            </a:xfrm>
            <a:prstGeom prst="rect">
              <a:avLst/>
            </a:prstGeom>
            <a:solidFill>
              <a:srgbClr val="558ED5"/>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Solutions</a:t>
              </a:r>
            </a:p>
          </p:txBody>
        </p:sp>
        <p:grpSp>
          <p:nvGrpSpPr>
            <p:cNvPr id="19" name="Group 18">
              <a:extLst>
                <a:ext uri="{FF2B5EF4-FFF2-40B4-BE49-F238E27FC236}">
                  <a16:creationId xmlns:a16="http://schemas.microsoft.com/office/drawing/2014/main" id="{97DE3090-82CF-4DC4-9FBE-285DC07EA8FF}"/>
                </a:ext>
              </a:extLst>
            </p:cNvPr>
            <p:cNvGrpSpPr/>
            <p:nvPr/>
          </p:nvGrpSpPr>
          <p:grpSpPr>
            <a:xfrm>
              <a:off x="1405674" y="2408145"/>
              <a:ext cx="6559972" cy="292609"/>
              <a:chOff x="1405674" y="2411773"/>
              <a:chExt cx="6559972" cy="292609"/>
            </a:xfrm>
          </p:grpSpPr>
          <p:sp>
            <p:nvSpPr>
              <p:cNvPr id="87" name="Rectangle 155">
                <a:extLst>
                  <a:ext uri="{FF2B5EF4-FFF2-40B4-BE49-F238E27FC236}">
                    <a16:creationId xmlns:a16="http://schemas.microsoft.com/office/drawing/2014/main" id="{AD4CD450-1DC5-464C-AFFA-B73293216DAB}"/>
                  </a:ext>
                </a:extLst>
              </p:cNvPr>
              <p:cNvSpPr>
                <a:spLocks/>
              </p:cNvSpPr>
              <p:nvPr/>
            </p:nvSpPr>
            <p:spPr>
              <a:xfrm rot="10800000" flipV="1">
                <a:off x="140567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88" name="Rectangle 133">
                <a:extLst>
                  <a:ext uri="{FF2B5EF4-FFF2-40B4-BE49-F238E27FC236}">
                    <a16:creationId xmlns:a16="http://schemas.microsoft.com/office/drawing/2014/main" id="{2622721A-82A6-4A8D-9E3E-DCD0556641DE}"/>
                  </a:ext>
                </a:extLst>
              </p:cNvPr>
              <p:cNvSpPr>
                <a:spLocks/>
              </p:cNvSpPr>
              <p:nvPr/>
            </p:nvSpPr>
            <p:spPr>
              <a:xfrm rot="10800000" flipV="1">
                <a:off x="362038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89" name="Rectangle 382">
                <a:extLst>
                  <a:ext uri="{FF2B5EF4-FFF2-40B4-BE49-F238E27FC236}">
                    <a16:creationId xmlns:a16="http://schemas.microsoft.com/office/drawing/2014/main" id="{09E7BA6B-162B-4BE2-8042-506BE57173D8}"/>
                  </a:ext>
                </a:extLst>
              </p:cNvPr>
              <p:cNvSpPr>
                <a:spLocks/>
              </p:cNvSpPr>
              <p:nvPr/>
            </p:nvSpPr>
            <p:spPr>
              <a:xfrm rot="10800000" flipV="1">
                <a:off x="5835094" y="2411774"/>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Infrastructure</a:t>
                </a:r>
              </a:p>
            </p:txBody>
          </p:sp>
        </p:grpSp>
        <p:grpSp>
          <p:nvGrpSpPr>
            <p:cNvPr id="18" name="Group 17">
              <a:extLst>
                <a:ext uri="{FF2B5EF4-FFF2-40B4-BE49-F238E27FC236}">
                  <a16:creationId xmlns:a16="http://schemas.microsoft.com/office/drawing/2014/main" id="{FF94725A-03E9-4FC6-BE6A-05BDB7539AC4}"/>
                </a:ext>
              </a:extLst>
            </p:cNvPr>
            <p:cNvGrpSpPr/>
            <p:nvPr/>
          </p:nvGrpSpPr>
          <p:grpSpPr>
            <a:xfrm>
              <a:off x="1405674" y="2049633"/>
              <a:ext cx="6559972" cy="295955"/>
              <a:chOff x="1405674" y="2036381"/>
              <a:chExt cx="6559972" cy="295955"/>
            </a:xfrm>
          </p:grpSpPr>
          <p:sp>
            <p:nvSpPr>
              <p:cNvPr id="90" name="Rectangle 112">
                <a:extLst>
                  <a:ext uri="{FF2B5EF4-FFF2-40B4-BE49-F238E27FC236}">
                    <a16:creationId xmlns:a16="http://schemas.microsoft.com/office/drawing/2014/main" id="{28178AAA-1A90-42C7-BD6B-7B49FE5CAD5F}"/>
                  </a:ext>
                </a:extLst>
              </p:cNvPr>
              <p:cNvSpPr>
                <a:spLocks/>
              </p:cNvSpPr>
              <p:nvPr/>
            </p:nvSpPr>
            <p:spPr>
              <a:xfrm rot="10800000" flipV="1">
                <a:off x="5835094" y="2036382"/>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Shared &amp; Corporate</a:t>
                </a:r>
              </a:p>
            </p:txBody>
          </p:sp>
          <p:sp>
            <p:nvSpPr>
              <p:cNvPr id="91" name="Rectangle 353">
                <a:extLst>
                  <a:ext uri="{FF2B5EF4-FFF2-40B4-BE49-F238E27FC236}">
                    <a16:creationId xmlns:a16="http://schemas.microsoft.com/office/drawing/2014/main" id="{F4311075-B793-46D0-A4C1-1A69070FCEE3}"/>
                  </a:ext>
                </a:extLst>
              </p:cNvPr>
              <p:cNvSpPr>
                <a:spLocks/>
              </p:cNvSpPr>
              <p:nvPr/>
            </p:nvSpPr>
            <p:spPr>
              <a:xfrm rot="10800000" flipV="1">
                <a:off x="1405674" y="2039728"/>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Workplace</a:t>
                </a:r>
              </a:p>
            </p:txBody>
          </p:sp>
          <p:sp>
            <p:nvSpPr>
              <p:cNvPr id="122" name="Rectangle 112">
                <a:extLst>
                  <a:ext uri="{FF2B5EF4-FFF2-40B4-BE49-F238E27FC236}">
                    <a16:creationId xmlns:a16="http://schemas.microsoft.com/office/drawing/2014/main" id="{5AC00DF1-1B85-4152-A400-094FD9192123}"/>
                  </a:ext>
                </a:extLst>
              </p:cNvPr>
              <p:cNvSpPr>
                <a:spLocks/>
              </p:cNvSpPr>
              <p:nvPr/>
            </p:nvSpPr>
            <p:spPr>
              <a:xfrm rot="10800000" flipV="1">
                <a:off x="3620384" y="2036381"/>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latin typeface="Calibri" panose="020F0502020204030204" pitchFamily="34" charset="0"/>
                    <a:ea typeface="Roboto Condensed" panose="02000000000000000000" pitchFamily="2" charset="0"/>
                    <a:cs typeface="Calibri" panose="020F0502020204030204" pitchFamily="34" charset="0"/>
                  </a:rPr>
                  <a:t>Business</a:t>
                </a:r>
              </a:p>
            </p:txBody>
          </p:sp>
        </p:grpSp>
        <p:grpSp>
          <p:nvGrpSpPr>
            <p:cNvPr id="17" name="Group 16">
              <a:extLst>
                <a:ext uri="{FF2B5EF4-FFF2-40B4-BE49-F238E27FC236}">
                  <a16:creationId xmlns:a16="http://schemas.microsoft.com/office/drawing/2014/main" id="{DE55B438-ECE0-4357-9655-6BA0AF25BCCF}"/>
                </a:ext>
              </a:extLst>
            </p:cNvPr>
            <p:cNvGrpSpPr/>
            <p:nvPr/>
          </p:nvGrpSpPr>
          <p:grpSpPr>
            <a:xfrm>
              <a:off x="2924145" y="1822068"/>
              <a:ext cx="3541424" cy="151294"/>
              <a:chOff x="2739506" y="1811520"/>
              <a:chExt cx="3541424" cy="151294"/>
            </a:xfrm>
          </p:grpSpPr>
          <p:sp>
            <p:nvSpPr>
              <p:cNvPr id="5" name="Rectangle 4">
                <a:extLst>
                  <a:ext uri="{FF2B5EF4-FFF2-40B4-BE49-F238E27FC236}">
                    <a16:creationId xmlns:a16="http://schemas.microsoft.com/office/drawing/2014/main" id="{02446204-0FD0-40CE-A5B5-6658FC39E108}"/>
                  </a:ext>
                </a:extLst>
              </p:cNvPr>
              <p:cNvSpPr/>
              <p:nvPr/>
            </p:nvSpPr>
            <p:spPr>
              <a:xfrm>
                <a:off x="2739506"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dirty="0">
                    <a:solidFill>
                      <a:srgbClr val="FF0000"/>
                    </a:solidFill>
                    <a:latin typeface="Calibri" panose="020F0502020204030204" pitchFamily="34" charset="0"/>
                    <a:cs typeface="Calibri" panose="020F0502020204030204" pitchFamily="34" charset="0"/>
                  </a:rPr>
                  <a:t>Applications</a:t>
                </a:r>
              </a:p>
            </p:txBody>
          </p:sp>
          <p:sp>
            <p:nvSpPr>
              <p:cNvPr id="6" name="Rectangle 5">
                <a:extLst>
                  <a:ext uri="{FF2B5EF4-FFF2-40B4-BE49-F238E27FC236}">
                    <a16:creationId xmlns:a16="http://schemas.microsoft.com/office/drawing/2014/main" id="{63BA3E41-F70E-485E-9862-E9C8B43E0E6B}"/>
                  </a:ext>
                </a:extLst>
              </p:cNvPr>
              <p:cNvSpPr/>
              <p:nvPr/>
            </p:nvSpPr>
            <p:spPr>
              <a:xfrm>
                <a:off x="3961578"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dirty="0">
                    <a:solidFill>
                      <a:srgbClr val="FF0000"/>
                    </a:solidFill>
                    <a:latin typeface="Calibri" panose="020F0502020204030204" pitchFamily="34" charset="0"/>
                    <a:cs typeface="Calibri" panose="020F0502020204030204" pitchFamily="34" charset="0"/>
                  </a:rPr>
                  <a:t>Products</a:t>
                </a:r>
              </a:p>
            </p:txBody>
          </p:sp>
          <p:sp>
            <p:nvSpPr>
              <p:cNvPr id="7" name="Rectangle 6">
                <a:extLst>
                  <a:ext uri="{FF2B5EF4-FFF2-40B4-BE49-F238E27FC236}">
                    <a16:creationId xmlns:a16="http://schemas.microsoft.com/office/drawing/2014/main" id="{B8102489-A914-4C17-A87A-949CE5550A66}"/>
                  </a:ext>
                </a:extLst>
              </p:cNvPr>
              <p:cNvSpPr/>
              <p:nvPr/>
            </p:nvSpPr>
            <p:spPr>
              <a:xfrm>
                <a:off x="5183650"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dirty="0">
                    <a:solidFill>
                      <a:srgbClr val="FF0000"/>
                    </a:solidFill>
                    <a:latin typeface="Calibri" panose="020F0502020204030204" pitchFamily="34" charset="0"/>
                    <a:cs typeface="Calibri" panose="020F0502020204030204" pitchFamily="34" charset="0"/>
                  </a:rPr>
                  <a:t>Services</a:t>
                </a:r>
              </a:p>
            </p:txBody>
          </p:sp>
        </p:grpSp>
      </p:grpSp>
      <p:grpSp>
        <p:nvGrpSpPr>
          <p:cNvPr id="23" name="Group 22">
            <a:extLst>
              <a:ext uri="{FF2B5EF4-FFF2-40B4-BE49-F238E27FC236}">
                <a16:creationId xmlns:a16="http://schemas.microsoft.com/office/drawing/2014/main" id="{5E4CDEE7-1923-4A22-8F51-4E65C96DEED0}"/>
              </a:ext>
            </a:extLst>
          </p:cNvPr>
          <p:cNvGrpSpPr/>
          <p:nvPr/>
        </p:nvGrpSpPr>
        <p:grpSpPr>
          <a:xfrm>
            <a:off x="1326379" y="829800"/>
            <a:ext cx="6736912" cy="699826"/>
            <a:chOff x="1326379" y="829800"/>
            <a:chExt cx="6736912" cy="699826"/>
          </a:xfrm>
        </p:grpSpPr>
        <p:grpSp>
          <p:nvGrpSpPr>
            <p:cNvPr id="16" name="Group 15">
              <a:extLst>
                <a:ext uri="{FF2B5EF4-FFF2-40B4-BE49-F238E27FC236}">
                  <a16:creationId xmlns:a16="http://schemas.microsoft.com/office/drawing/2014/main" id="{D45833EE-2095-4056-B83B-F7EBA5A8C1D9}"/>
                </a:ext>
              </a:extLst>
            </p:cNvPr>
            <p:cNvGrpSpPr/>
            <p:nvPr/>
          </p:nvGrpSpPr>
          <p:grpSpPr>
            <a:xfrm>
              <a:off x="1326379" y="829800"/>
              <a:ext cx="2167128" cy="699826"/>
              <a:chOff x="1326379" y="829800"/>
              <a:chExt cx="2167128" cy="699826"/>
            </a:xfrm>
          </p:grpSpPr>
          <p:sp>
            <p:nvSpPr>
              <p:cNvPr id="84" name="Rectangle 18">
                <a:extLst>
                  <a:ext uri="{FF2B5EF4-FFF2-40B4-BE49-F238E27FC236}">
                    <a16:creationId xmlns:a16="http://schemas.microsoft.com/office/drawing/2014/main" id="{3943FD06-57C8-40DE-9D8E-25FE2E912090}"/>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Business Units</a:t>
                </a:r>
              </a:p>
            </p:txBody>
          </p:sp>
          <p:sp>
            <p:nvSpPr>
              <p:cNvPr id="118" name="Rectangle 5">
                <a:extLst>
                  <a:ext uri="{FF2B5EF4-FFF2-40B4-BE49-F238E27FC236}">
                    <a16:creationId xmlns:a16="http://schemas.microsoft.com/office/drawing/2014/main" id="{019AFD63-D357-4131-ADE1-06AD3C1A2122}"/>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Non-Revenue Generating</a:t>
                </a:r>
              </a:p>
            </p:txBody>
          </p:sp>
          <p:sp>
            <p:nvSpPr>
              <p:cNvPr id="119" name="Rectangle 11">
                <a:extLst>
                  <a:ext uri="{FF2B5EF4-FFF2-40B4-BE49-F238E27FC236}">
                    <a16:creationId xmlns:a16="http://schemas.microsoft.com/office/drawing/2014/main" id="{94B7F0CE-6BDE-4F00-BEA5-DDA78866D902}"/>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Revenue Generating </a:t>
                </a:r>
              </a:p>
            </p:txBody>
          </p:sp>
        </p:grpSp>
        <p:grpSp>
          <p:nvGrpSpPr>
            <p:cNvPr id="100" name="Group 99">
              <a:extLst>
                <a:ext uri="{FF2B5EF4-FFF2-40B4-BE49-F238E27FC236}">
                  <a16:creationId xmlns:a16="http://schemas.microsoft.com/office/drawing/2014/main" id="{3A70C45C-C5FD-48F1-A74B-41E7CDA9F9E6}"/>
                </a:ext>
              </a:extLst>
            </p:cNvPr>
            <p:cNvGrpSpPr/>
            <p:nvPr/>
          </p:nvGrpSpPr>
          <p:grpSpPr>
            <a:xfrm>
              <a:off x="3611271" y="829800"/>
              <a:ext cx="2167128" cy="699826"/>
              <a:chOff x="1326379" y="829800"/>
              <a:chExt cx="2167128" cy="699826"/>
            </a:xfrm>
          </p:grpSpPr>
          <p:sp>
            <p:nvSpPr>
              <p:cNvPr id="101" name="Rectangle 18">
                <a:extLst>
                  <a:ext uri="{FF2B5EF4-FFF2-40B4-BE49-F238E27FC236}">
                    <a16:creationId xmlns:a16="http://schemas.microsoft.com/office/drawing/2014/main" id="{54179980-3FE5-4B78-A857-0AE8DDB0390F}"/>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Architecture</a:t>
                </a:r>
              </a:p>
            </p:txBody>
          </p:sp>
          <p:sp>
            <p:nvSpPr>
              <p:cNvPr id="102" name="Rectangle 5">
                <a:extLst>
                  <a:ext uri="{FF2B5EF4-FFF2-40B4-BE49-F238E27FC236}">
                    <a16:creationId xmlns:a16="http://schemas.microsoft.com/office/drawing/2014/main" id="{CF9BDFAA-7FCA-4944-AF33-9C4A5233714C}"/>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Capabilities</a:t>
                </a:r>
              </a:p>
            </p:txBody>
          </p:sp>
          <p:sp>
            <p:nvSpPr>
              <p:cNvPr id="103" name="Rectangle 11">
                <a:extLst>
                  <a:ext uri="{FF2B5EF4-FFF2-40B4-BE49-F238E27FC236}">
                    <a16:creationId xmlns:a16="http://schemas.microsoft.com/office/drawing/2014/main" id="{D9518684-EA29-44C3-BB43-38BCC8CE4AFB}"/>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Business Processes</a:t>
                </a:r>
              </a:p>
            </p:txBody>
          </p:sp>
        </p:grpSp>
        <p:grpSp>
          <p:nvGrpSpPr>
            <p:cNvPr id="104" name="Group 103">
              <a:extLst>
                <a:ext uri="{FF2B5EF4-FFF2-40B4-BE49-F238E27FC236}">
                  <a16:creationId xmlns:a16="http://schemas.microsoft.com/office/drawing/2014/main" id="{A3BD1B7E-BEF9-4F45-954C-6020D100DA03}"/>
                </a:ext>
              </a:extLst>
            </p:cNvPr>
            <p:cNvGrpSpPr/>
            <p:nvPr/>
          </p:nvGrpSpPr>
          <p:grpSpPr>
            <a:xfrm>
              <a:off x="5896163" y="829800"/>
              <a:ext cx="2167128" cy="699826"/>
              <a:chOff x="1326379" y="829800"/>
              <a:chExt cx="2167128" cy="699826"/>
            </a:xfrm>
          </p:grpSpPr>
          <p:sp>
            <p:nvSpPr>
              <p:cNvPr id="105" name="Rectangle 18">
                <a:extLst>
                  <a:ext uri="{FF2B5EF4-FFF2-40B4-BE49-F238E27FC236}">
                    <a16:creationId xmlns:a16="http://schemas.microsoft.com/office/drawing/2014/main" id="{DC401B27-741A-4B7A-99AA-ECF83950FD1C}"/>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Customers &amp; Partners</a:t>
                </a:r>
              </a:p>
            </p:txBody>
          </p:sp>
          <p:sp>
            <p:nvSpPr>
              <p:cNvPr id="106" name="Rectangle 5">
                <a:extLst>
                  <a:ext uri="{FF2B5EF4-FFF2-40B4-BE49-F238E27FC236}">
                    <a16:creationId xmlns:a16="http://schemas.microsoft.com/office/drawing/2014/main" id="{19633E78-2CD9-497F-B14A-E7B831A0F0B2}"/>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Digital Platforms</a:t>
                </a:r>
              </a:p>
            </p:txBody>
          </p:sp>
          <p:sp>
            <p:nvSpPr>
              <p:cNvPr id="107" name="Rectangle 11">
                <a:extLst>
                  <a:ext uri="{FF2B5EF4-FFF2-40B4-BE49-F238E27FC236}">
                    <a16:creationId xmlns:a16="http://schemas.microsoft.com/office/drawing/2014/main" id="{652C6BF7-8CDA-4253-83B8-8FBBC29CD4C8}"/>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Product </a:t>
                </a:r>
              </a:p>
              <a:p>
                <a:pPr algn="ctr" defTabSz="914378">
                  <a:lnSpc>
                    <a:spcPct val="85000"/>
                  </a:lnSpc>
                  <a:defRPr/>
                </a:pPr>
                <a:r>
                  <a:rPr lang="en-US" sz="1100" b="1" kern="0" dirty="0">
                    <a:solidFill>
                      <a:srgbClr val="FF0000"/>
                    </a:solidFill>
                    <a:latin typeface="Calibri" panose="020F0502020204030204" pitchFamily="34" charset="0"/>
                    <a:ea typeface="Roboto Condensed" panose="02000000000000000000" pitchFamily="2" charset="0"/>
                    <a:cs typeface="Calibri" panose="020F0502020204030204" pitchFamily="34" charset="0"/>
                  </a:rPr>
                  <a:t>Lines</a:t>
                </a:r>
              </a:p>
            </p:txBody>
          </p:sp>
        </p:grpSp>
      </p:grpSp>
      <p:sp>
        <p:nvSpPr>
          <p:cNvPr id="8" name="TextBox 7">
            <a:extLst>
              <a:ext uri="{FF2B5EF4-FFF2-40B4-BE49-F238E27FC236}">
                <a16:creationId xmlns:a16="http://schemas.microsoft.com/office/drawing/2014/main" id="{FA725BF8-29EE-4F9B-B32D-81826968C271}"/>
              </a:ext>
            </a:extLst>
          </p:cNvPr>
          <p:cNvSpPr txBox="1"/>
          <p:nvPr/>
        </p:nvSpPr>
        <p:spPr>
          <a:xfrm>
            <a:off x="259149" y="4552846"/>
            <a:ext cx="3548798" cy="307777"/>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p>
            <a:r>
              <a:rPr lang="en-US" sz="800" b="1" dirty="0"/>
              <a:t>All changes appear in </a:t>
            </a:r>
            <a:r>
              <a:rPr lang="en-US" sz="800" b="1" dirty="0">
                <a:solidFill>
                  <a:srgbClr val="FF0000"/>
                </a:solidFill>
              </a:rPr>
              <a:t>red text </a:t>
            </a:r>
            <a:r>
              <a:rPr lang="en-US" sz="800" b="1" dirty="0"/>
              <a:t>and are described in following slides.</a:t>
            </a:r>
            <a:endParaRPr lang="en-US" sz="800" b="1" i="1" dirty="0"/>
          </a:p>
        </p:txBody>
      </p:sp>
    </p:spTree>
    <p:custDataLst>
      <p:tags r:id="rId1"/>
    </p:custDataLst>
    <p:extLst>
      <p:ext uri="{BB962C8B-B14F-4D97-AF65-F5344CB8AC3E}">
        <p14:creationId xmlns:p14="http://schemas.microsoft.com/office/powerpoint/2010/main" val="3822609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COST POOLS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4" name="TextBox 3">
            <a:extLst>
              <a:ext uri="{FF2B5EF4-FFF2-40B4-BE49-F238E27FC236}">
                <a16:creationId xmlns:a16="http://schemas.microsoft.com/office/drawing/2014/main" id="{94F7C8F3-F320-4DD2-9D1A-FDBC0DD19070}"/>
              </a:ext>
            </a:extLst>
          </p:cNvPr>
          <p:cNvSpPr txBox="1"/>
          <p:nvPr/>
        </p:nvSpPr>
        <p:spPr>
          <a:xfrm>
            <a:off x="218502" y="130466"/>
            <a:ext cx="986167"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No changes</a:t>
            </a:r>
          </a:p>
        </p:txBody>
      </p:sp>
      <p:sp>
        <p:nvSpPr>
          <p:cNvPr id="92" name="Rectangle 91">
            <a:extLst>
              <a:ext uri="{FF2B5EF4-FFF2-40B4-BE49-F238E27FC236}">
                <a16:creationId xmlns:a16="http://schemas.microsoft.com/office/drawing/2014/main" id="{4754E5C2-FF96-455F-AE42-DD19EFD85A3F}"/>
              </a:ext>
            </a:extLst>
          </p:cNvPr>
          <p:cNvSpPr/>
          <p:nvPr/>
        </p:nvSpPr>
        <p:spPr>
          <a:xfrm>
            <a:off x="160647" y="772397"/>
            <a:ext cx="8815205" cy="293856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defTabSz="914378">
              <a:defRPr/>
            </a:pPr>
            <a:endParaRPr lang="en-US" sz="1600" b="1" dirty="0">
              <a:solidFill>
                <a:srgbClr val="FFFFFF"/>
              </a:solidFill>
              <a:latin typeface="Calibri" panose="020F0502020204030204" pitchFamily="34" charset="0"/>
            </a:endParaRPr>
          </a:p>
        </p:txBody>
      </p:sp>
      <p:sp>
        <p:nvSpPr>
          <p:cNvPr id="93" name="Rectangle 92">
            <a:extLst>
              <a:ext uri="{FF2B5EF4-FFF2-40B4-BE49-F238E27FC236}">
                <a16:creationId xmlns:a16="http://schemas.microsoft.com/office/drawing/2014/main" id="{90B28AEA-9C7B-4682-963F-44A3D2989992}"/>
              </a:ext>
            </a:extLst>
          </p:cNvPr>
          <p:cNvSpPr/>
          <p:nvPr/>
        </p:nvSpPr>
        <p:spPr>
          <a:xfrm>
            <a:off x="66653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INTERNAL LABOR</a:t>
            </a:r>
          </a:p>
        </p:txBody>
      </p:sp>
      <p:sp>
        <p:nvSpPr>
          <p:cNvPr id="102" name="Rectangle 101">
            <a:extLst>
              <a:ext uri="{FF2B5EF4-FFF2-40B4-BE49-F238E27FC236}">
                <a16:creationId xmlns:a16="http://schemas.microsoft.com/office/drawing/2014/main" id="{F518DB9E-F6B8-4461-A86E-CB41A2560269}"/>
              </a:ext>
            </a:extLst>
          </p:cNvPr>
          <p:cNvSpPr/>
          <p:nvPr/>
        </p:nvSpPr>
        <p:spPr>
          <a:xfrm>
            <a:off x="250584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OUTSIDE</a:t>
            </a:r>
          </a:p>
          <a:p>
            <a:pPr algn="ctr" defTabSz="914378">
              <a:defRPr/>
            </a:pPr>
            <a:r>
              <a:rPr lang="en-US" sz="1100" b="1" dirty="0">
                <a:solidFill>
                  <a:srgbClr val="353C45"/>
                </a:solidFill>
                <a:latin typeface="Calibri" panose="020F0502020204030204" pitchFamily="34" charset="0"/>
              </a:rPr>
              <a:t>SERVICES</a:t>
            </a:r>
          </a:p>
        </p:txBody>
      </p:sp>
      <p:sp>
        <p:nvSpPr>
          <p:cNvPr id="105" name="Rectangle 104">
            <a:extLst>
              <a:ext uri="{FF2B5EF4-FFF2-40B4-BE49-F238E27FC236}">
                <a16:creationId xmlns:a16="http://schemas.microsoft.com/office/drawing/2014/main" id="{7AA770AA-45B5-409B-9050-E099651C4DE6}"/>
              </a:ext>
            </a:extLst>
          </p:cNvPr>
          <p:cNvSpPr/>
          <p:nvPr/>
        </p:nvSpPr>
        <p:spPr>
          <a:xfrm>
            <a:off x="3425496"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HARDWARE</a:t>
            </a:r>
          </a:p>
        </p:txBody>
      </p:sp>
      <p:sp>
        <p:nvSpPr>
          <p:cNvPr id="106" name="Rectangle 105">
            <a:extLst>
              <a:ext uri="{FF2B5EF4-FFF2-40B4-BE49-F238E27FC236}">
                <a16:creationId xmlns:a16="http://schemas.microsoft.com/office/drawing/2014/main" id="{64D1AE89-563D-4DE2-9043-797052C67064}"/>
              </a:ext>
            </a:extLst>
          </p:cNvPr>
          <p:cNvSpPr/>
          <p:nvPr/>
        </p:nvSpPr>
        <p:spPr>
          <a:xfrm>
            <a:off x="4345150"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SOFTWARE</a:t>
            </a:r>
          </a:p>
        </p:txBody>
      </p:sp>
      <p:sp>
        <p:nvSpPr>
          <p:cNvPr id="115" name="Rectangle 114">
            <a:extLst>
              <a:ext uri="{FF2B5EF4-FFF2-40B4-BE49-F238E27FC236}">
                <a16:creationId xmlns:a16="http://schemas.microsoft.com/office/drawing/2014/main" id="{3DB3A93D-E16B-4195-87DC-B335D1377B74}"/>
              </a:ext>
            </a:extLst>
          </p:cNvPr>
          <p:cNvSpPr/>
          <p:nvPr/>
        </p:nvSpPr>
        <p:spPr>
          <a:xfrm>
            <a:off x="526480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FACILITIES</a:t>
            </a:r>
          </a:p>
          <a:p>
            <a:pPr algn="ctr" defTabSz="914378">
              <a:defRPr/>
            </a:pPr>
            <a:r>
              <a:rPr lang="en-US" sz="1100" b="1" dirty="0">
                <a:solidFill>
                  <a:srgbClr val="353C45"/>
                </a:solidFill>
                <a:latin typeface="Calibri" panose="020F0502020204030204" pitchFamily="34" charset="0"/>
              </a:rPr>
              <a:t>&amp; POWER</a:t>
            </a:r>
          </a:p>
        </p:txBody>
      </p:sp>
      <p:sp>
        <p:nvSpPr>
          <p:cNvPr id="116" name="Rectangle 115">
            <a:extLst>
              <a:ext uri="{FF2B5EF4-FFF2-40B4-BE49-F238E27FC236}">
                <a16:creationId xmlns:a16="http://schemas.microsoft.com/office/drawing/2014/main" id="{D2FDAD04-7A05-4DC9-BE0B-B0DDC4B48E92}"/>
              </a:ext>
            </a:extLst>
          </p:cNvPr>
          <p:cNvSpPr/>
          <p:nvPr/>
        </p:nvSpPr>
        <p:spPr>
          <a:xfrm>
            <a:off x="618445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TELECOM</a:t>
            </a:r>
          </a:p>
        </p:txBody>
      </p:sp>
      <p:sp>
        <p:nvSpPr>
          <p:cNvPr id="117" name="Rectangle 116">
            <a:extLst>
              <a:ext uri="{FF2B5EF4-FFF2-40B4-BE49-F238E27FC236}">
                <a16:creationId xmlns:a16="http://schemas.microsoft.com/office/drawing/2014/main" id="{AD6F11D9-027F-42FD-B383-8D561003F24F}"/>
              </a:ext>
            </a:extLst>
          </p:cNvPr>
          <p:cNvSpPr/>
          <p:nvPr/>
        </p:nvSpPr>
        <p:spPr>
          <a:xfrm>
            <a:off x="66653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18" name="Rectangle 117">
            <a:extLst>
              <a:ext uri="{FF2B5EF4-FFF2-40B4-BE49-F238E27FC236}">
                <a16:creationId xmlns:a16="http://schemas.microsoft.com/office/drawing/2014/main" id="{05F6EE4E-4A0D-47AD-8BF5-8A7883BFBC0A}"/>
              </a:ext>
            </a:extLst>
          </p:cNvPr>
          <p:cNvSpPr/>
          <p:nvPr/>
        </p:nvSpPr>
        <p:spPr>
          <a:xfrm>
            <a:off x="250584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Consulting</a:t>
            </a:r>
          </a:p>
        </p:txBody>
      </p:sp>
      <p:sp>
        <p:nvSpPr>
          <p:cNvPr id="119" name="Rectangle 118">
            <a:extLst>
              <a:ext uri="{FF2B5EF4-FFF2-40B4-BE49-F238E27FC236}">
                <a16:creationId xmlns:a16="http://schemas.microsoft.com/office/drawing/2014/main" id="{25914889-3C10-4F37-BF40-CE811CDE8B46}"/>
              </a:ext>
            </a:extLst>
          </p:cNvPr>
          <p:cNvSpPr/>
          <p:nvPr/>
        </p:nvSpPr>
        <p:spPr>
          <a:xfrm>
            <a:off x="618445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0" name="Rectangle 119">
            <a:extLst>
              <a:ext uri="{FF2B5EF4-FFF2-40B4-BE49-F238E27FC236}">
                <a16:creationId xmlns:a16="http://schemas.microsoft.com/office/drawing/2014/main" id="{B0599CC3-3957-467C-8248-3A958635B221}"/>
              </a:ext>
            </a:extLst>
          </p:cNvPr>
          <p:cNvSpPr/>
          <p:nvPr/>
        </p:nvSpPr>
        <p:spPr>
          <a:xfrm>
            <a:off x="158618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2" name="Rectangle 121">
            <a:extLst>
              <a:ext uri="{FF2B5EF4-FFF2-40B4-BE49-F238E27FC236}">
                <a16:creationId xmlns:a16="http://schemas.microsoft.com/office/drawing/2014/main" id="{67397517-A674-45DC-9BA2-6EB7B91D484B}"/>
              </a:ext>
            </a:extLst>
          </p:cNvPr>
          <p:cNvSpPr/>
          <p:nvPr/>
        </p:nvSpPr>
        <p:spPr>
          <a:xfrm>
            <a:off x="4345150"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dirty="0">
                <a:solidFill>
                  <a:srgbClr val="353C45"/>
                </a:solidFill>
                <a:latin typeface="Calibri" panose="020F0502020204030204" pitchFamily="34" charset="0"/>
              </a:rPr>
              <a:t>Licensing</a:t>
            </a:r>
          </a:p>
        </p:txBody>
      </p:sp>
      <p:sp>
        <p:nvSpPr>
          <p:cNvPr id="123" name="Rectangle 122">
            <a:extLst>
              <a:ext uri="{FF2B5EF4-FFF2-40B4-BE49-F238E27FC236}">
                <a16:creationId xmlns:a16="http://schemas.microsoft.com/office/drawing/2014/main" id="{4611FC1D-B847-4B62-B635-7D3051D82C90}"/>
              </a:ext>
            </a:extLst>
          </p:cNvPr>
          <p:cNvSpPr/>
          <p:nvPr/>
        </p:nvSpPr>
        <p:spPr>
          <a:xfrm>
            <a:off x="3425496"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dirty="0">
                <a:solidFill>
                  <a:srgbClr val="353C45"/>
                </a:solidFill>
                <a:latin typeface="Calibri" panose="020F0502020204030204" pitchFamily="34" charset="0"/>
              </a:rPr>
              <a:t>Lease</a:t>
            </a:r>
          </a:p>
        </p:txBody>
      </p:sp>
      <p:sp>
        <p:nvSpPr>
          <p:cNvPr id="124" name="Rectangle 123">
            <a:extLst>
              <a:ext uri="{FF2B5EF4-FFF2-40B4-BE49-F238E27FC236}">
                <a16:creationId xmlns:a16="http://schemas.microsoft.com/office/drawing/2014/main" id="{D02B828D-1033-4533-97C9-3A412EB003F7}"/>
              </a:ext>
            </a:extLst>
          </p:cNvPr>
          <p:cNvSpPr/>
          <p:nvPr/>
        </p:nvSpPr>
        <p:spPr>
          <a:xfrm>
            <a:off x="2505842"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Managed Service Provider</a:t>
            </a:r>
          </a:p>
        </p:txBody>
      </p:sp>
      <p:sp>
        <p:nvSpPr>
          <p:cNvPr id="125" name="Rectangle 124">
            <a:extLst>
              <a:ext uri="{FF2B5EF4-FFF2-40B4-BE49-F238E27FC236}">
                <a16:creationId xmlns:a16="http://schemas.microsoft.com/office/drawing/2014/main" id="{82C03758-C56A-4530-9CB6-AC476D0CEB21}"/>
              </a:ext>
            </a:extLst>
          </p:cNvPr>
          <p:cNvSpPr/>
          <p:nvPr/>
        </p:nvSpPr>
        <p:spPr>
          <a:xfrm>
            <a:off x="5264804"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Lease</a:t>
            </a:r>
          </a:p>
        </p:txBody>
      </p:sp>
      <p:sp>
        <p:nvSpPr>
          <p:cNvPr id="126" name="Rectangle 125">
            <a:extLst>
              <a:ext uri="{FF2B5EF4-FFF2-40B4-BE49-F238E27FC236}">
                <a16:creationId xmlns:a16="http://schemas.microsoft.com/office/drawing/2014/main" id="{66628774-EEB2-4988-9C9E-1D976380A0D2}"/>
              </a:ext>
            </a:extLst>
          </p:cNvPr>
          <p:cNvSpPr/>
          <p:nvPr/>
        </p:nvSpPr>
        <p:spPr>
          <a:xfrm>
            <a:off x="434515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7" name="Rectangle 126">
            <a:extLst>
              <a:ext uri="{FF2B5EF4-FFF2-40B4-BE49-F238E27FC236}">
                <a16:creationId xmlns:a16="http://schemas.microsoft.com/office/drawing/2014/main" id="{637DB78C-6925-4C5B-BC71-7E7DA80FF7A5}"/>
              </a:ext>
            </a:extLst>
          </p:cNvPr>
          <p:cNvSpPr/>
          <p:nvPr/>
        </p:nvSpPr>
        <p:spPr>
          <a:xfrm>
            <a:off x="3425496"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8" name="Rectangle 127">
            <a:extLst>
              <a:ext uri="{FF2B5EF4-FFF2-40B4-BE49-F238E27FC236}">
                <a16:creationId xmlns:a16="http://schemas.microsoft.com/office/drawing/2014/main" id="{ABAC1B4F-35ED-4707-88E7-FF0180F9115F}"/>
              </a:ext>
            </a:extLst>
          </p:cNvPr>
          <p:cNvSpPr/>
          <p:nvPr/>
        </p:nvSpPr>
        <p:spPr>
          <a:xfrm>
            <a:off x="526480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9" name="Rectangle 128">
            <a:extLst>
              <a:ext uri="{FF2B5EF4-FFF2-40B4-BE49-F238E27FC236}">
                <a16:creationId xmlns:a16="http://schemas.microsoft.com/office/drawing/2014/main" id="{FABFFD03-9DE1-4B72-915A-F9456A99F9CA}"/>
              </a:ext>
            </a:extLst>
          </p:cNvPr>
          <p:cNvSpPr/>
          <p:nvPr/>
        </p:nvSpPr>
        <p:spPr>
          <a:xfrm>
            <a:off x="4345150"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Maintenance &amp; Support</a:t>
            </a:r>
          </a:p>
        </p:txBody>
      </p:sp>
      <p:sp>
        <p:nvSpPr>
          <p:cNvPr id="130" name="Rectangle 129">
            <a:extLst>
              <a:ext uri="{FF2B5EF4-FFF2-40B4-BE49-F238E27FC236}">
                <a16:creationId xmlns:a16="http://schemas.microsoft.com/office/drawing/2014/main" id="{C6BE8459-8D6D-4683-8F40-555A8CB2C97F}"/>
              </a:ext>
            </a:extLst>
          </p:cNvPr>
          <p:cNvSpPr/>
          <p:nvPr/>
        </p:nvSpPr>
        <p:spPr>
          <a:xfrm>
            <a:off x="3425496"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Maintenance &amp; Support</a:t>
            </a:r>
          </a:p>
        </p:txBody>
      </p:sp>
      <p:sp>
        <p:nvSpPr>
          <p:cNvPr id="131" name="Rectangle 130">
            <a:extLst>
              <a:ext uri="{FF2B5EF4-FFF2-40B4-BE49-F238E27FC236}">
                <a16:creationId xmlns:a16="http://schemas.microsoft.com/office/drawing/2014/main" id="{AC808EB6-AFBC-4855-90C7-4AEB7BF9D891}"/>
              </a:ext>
            </a:extLst>
          </p:cNvPr>
          <p:cNvSpPr/>
          <p:nvPr/>
        </p:nvSpPr>
        <p:spPr>
          <a:xfrm>
            <a:off x="5264804"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Maintenance &amp; Support</a:t>
            </a:r>
          </a:p>
        </p:txBody>
      </p:sp>
      <p:sp>
        <p:nvSpPr>
          <p:cNvPr id="132" name="Rectangle 131">
            <a:extLst>
              <a:ext uri="{FF2B5EF4-FFF2-40B4-BE49-F238E27FC236}">
                <a16:creationId xmlns:a16="http://schemas.microsoft.com/office/drawing/2014/main" id="{CD6B999C-6EC6-4B58-9DB6-2DD38CA58C02}"/>
              </a:ext>
            </a:extLst>
          </p:cNvPr>
          <p:cNvSpPr/>
          <p:nvPr/>
        </p:nvSpPr>
        <p:spPr>
          <a:xfrm>
            <a:off x="158618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EXTERNAL LABOR</a:t>
            </a:r>
          </a:p>
        </p:txBody>
      </p:sp>
      <p:sp>
        <p:nvSpPr>
          <p:cNvPr id="133" name="Rectangle 132">
            <a:extLst>
              <a:ext uri="{FF2B5EF4-FFF2-40B4-BE49-F238E27FC236}">
                <a16:creationId xmlns:a16="http://schemas.microsoft.com/office/drawing/2014/main" id="{6C056C98-E7B1-41ED-8B72-9BBC266048D0}"/>
              </a:ext>
            </a:extLst>
          </p:cNvPr>
          <p:cNvSpPr/>
          <p:nvPr/>
        </p:nvSpPr>
        <p:spPr>
          <a:xfrm>
            <a:off x="2505842"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Cloud Service Provider</a:t>
            </a:r>
          </a:p>
        </p:txBody>
      </p:sp>
      <p:sp>
        <p:nvSpPr>
          <p:cNvPr id="134" name="Rectangle 133">
            <a:extLst>
              <a:ext uri="{FF2B5EF4-FFF2-40B4-BE49-F238E27FC236}">
                <a16:creationId xmlns:a16="http://schemas.microsoft.com/office/drawing/2014/main" id="{F7DFAA59-6FEB-4CCD-B71E-0B76E5EC3BD9}"/>
              </a:ext>
            </a:extLst>
          </p:cNvPr>
          <p:cNvSpPr/>
          <p:nvPr/>
        </p:nvSpPr>
        <p:spPr>
          <a:xfrm>
            <a:off x="710411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OTHER</a:t>
            </a:r>
          </a:p>
        </p:txBody>
      </p:sp>
      <p:sp>
        <p:nvSpPr>
          <p:cNvPr id="135" name="Rectangle 134">
            <a:extLst>
              <a:ext uri="{FF2B5EF4-FFF2-40B4-BE49-F238E27FC236}">
                <a16:creationId xmlns:a16="http://schemas.microsoft.com/office/drawing/2014/main" id="{B66AAC3C-54D6-4B82-9E0D-B754B24E0A14}"/>
              </a:ext>
            </a:extLst>
          </p:cNvPr>
          <p:cNvSpPr/>
          <p:nvPr/>
        </p:nvSpPr>
        <p:spPr>
          <a:xfrm>
            <a:off x="710411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Other</a:t>
            </a:r>
          </a:p>
        </p:txBody>
      </p:sp>
      <p:cxnSp>
        <p:nvCxnSpPr>
          <p:cNvPr id="136" name="Straight Connector 135">
            <a:extLst>
              <a:ext uri="{FF2B5EF4-FFF2-40B4-BE49-F238E27FC236}">
                <a16:creationId xmlns:a16="http://schemas.microsoft.com/office/drawing/2014/main" id="{2CA18FDA-B68E-4938-B081-72982AE44C35}"/>
              </a:ext>
            </a:extLst>
          </p:cNvPr>
          <p:cNvCxnSpPr/>
          <p:nvPr/>
        </p:nvCxnSpPr>
        <p:spPr>
          <a:xfrm>
            <a:off x="66653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1841D47-CC09-4C85-8DE4-AA1DE4232E30}"/>
              </a:ext>
            </a:extLst>
          </p:cNvPr>
          <p:cNvCxnSpPr/>
          <p:nvPr/>
        </p:nvCxnSpPr>
        <p:spPr>
          <a:xfrm>
            <a:off x="158618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EC526A8-6687-4FA7-9740-BD7347C5EC5E}"/>
              </a:ext>
            </a:extLst>
          </p:cNvPr>
          <p:cNvCxnSpPr/>
          <p:nvPr/>
        </p:nvCxnSpPr>
        <p:spPr>
          <a:xfrm>
            <a:off x="250584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0466B46E-8263-4B04-A65F-02ACD06F88DA}"/>
              </a:ext>
            </a:extLst>
          </p:cNvPr>
          <p:cNvCxnSpPr/>
          <p:nvPr/>
        </p:nvCxnSpPr>
        <p:spPr>
          <a:xfrm>
            <a:off x="3425496"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6809C95-E384-4D51-8A08-1E1A828E3B04}"/>
              </a:ext>
            </a:extLst>
          </p:cNvPr>
          <p:cNvCxnSpPr/>
          <p:nvPr/>
        </p:nvCxnSpPr>
        <p:spPr>
          <a:xfrm>
            <a:off x="434515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D4ACB3FA-D78D-47E3-8C59-32987EBDDC1B}"/>
              </a:ext>
            </a:extLst>
          </p:cNvPr>
          <p:cNvCxnSpPr/>
          <p:nvPr/>
        </p:nvCxnSpPr>
        <p:spPr>
          <a:xfrm>
            <a:off x="526480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7A16752-1C73-4488-BE33-2423D6EAF2D1}"/>
              </a:ext>
            </a:extLst>
          </p:cNvPr>
          <p:cNvCxnSpPr/>
          <p:nvPr/>
        </p:nvCxnSpPr>
        <p:spPr>
          <a:xfrm>
            <a:off x="618445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67D263B-48D6-4352-94B7-C37B76A61EDA}"/>
              </a:ext>
            </a:extLst>
          </p:cNvPr>
          <p:cNvCxnSpPr/>
          <p:nvPr/>
        </p:nvCxnSpPr>
        <p:spPr>
          <a:xfrm>
            <a:off x="710411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45" name="Rectangle 144">
            <a:extLst>
              <a:ext uri="{FF2B5EF4-FFF2-40B4-BE49-F238E27FC236}">
                <a16:creationId xmlns:a16="http://schemas.microsoft.com/office/drawing/2014/main" id="{90C0CCD6-6B56-4F6A-A626-D840A817906C}"/>
              </a:ext>
            </a:extLst>
          </p:cNvPr>
          <p:cNvSpPr/>
          <p:nvPr/>
        </p:nvSpPr>
        <p:spPr>
          <a:xfrm>
            <a:off x="3425496"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Depreciation &amp; Amortization</a:t>
            </a:r>
          </a:p>
        </p:txBody>
      </p:sp>
      <p:sp>
        <p:nvSpPr>
          <p:cNvPr id="146" name="Rectangle 145">
            <a:extLst>
              <a:ext uri="{FF2B5EF4-FFF2-40B4-BE49-F238E27FC236}">
                <a16:creationId xmlns:a16="http://schemas.microsoft.com/office/drawing/2014/main" id="{1E1BEE12-AF01-4988-9458-5A5FCB757B60}"/>
              </a:ext>
            </a:extLst>
          </p:cNvPr>
          <p:cNvSpPr/>
          <p:nvPr/>
        </p:nvSpPr>
        <p:spPr>
          <a:xfrm>
            <a:off x="4345150"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Depreciation &amp; Amortization</a:t>
            </a:r>
          </a:p>
        </p:txBody>
      </p:sp>
      <p:sp>
        <p:nvSpPr>
          <p:cNvPr id="147" name="Rectangle 146">
            <a:extLst>
              <a:ext uri="{FF2B5EF4-FFF2-40B4-BE49-F238E27FC236}">
                <a16:creationId xmlns:a16="http://schemas.microsoft.com/office/drawing/2014/main" id="{7031BCF6-5D42-4F09-856E-6A455A2BCFC1}"/>
              </a:ext>
            </a:extLst>
          </p:cNvPr>
          <p:cNvSpPr/>
          <p:nvPr/>
        </p:nvSpPr>
        <p:spPr>
          <a:xfrm>
            <a:off x="5264804"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Depreciation &amp; Amortization</a:t>
            </a:r>
          </a:p>
        </p:txBody>
      </p:sp>
      <p:sp>
        <p:nvSpPr>
          <p:cNvPr id="148" name="Rectangle 147">
            <a:extLst>
              <a:ext uri="{FF2B5EF4-FFF2-40B4-BE49-F238E27FC236}">
                <a16:creationId xmlns:a16="http://schemas.microsoft.com/office/drawing/2014/main" id="{9F7AFD2B-DABF-49EF-A5FC-5631570DC61B}"/>
              </a:ext>
            </a:extLst>
          </p:cNvPr>
          <p:cNvSpPr/>
          <p:nvPr/>
        </p:nvSpPr>
        <p:spPr>
          <a:xfrm>
            <a:off x="6184458"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Depreciation &amp; Amortization</a:t>
            </a:r>
          </a:p>
        </p:txBody>
      </p:sp>
      <p:sp>
        <p:nvSpPr>
          <p:cNvPr id="149" name="Rectangle 148">
            <a:extLst>
              <a:ext uri="{FF2B5EF4-FFF2-40B4-BE49-F238E27FC236}">
                <a16:creationId xmlns:a16="http://schemas.microsoft.com/office/drawing/2014/main" id="{AA9CF9D5-6637-4B4E-8D27-786E5503F263}"/>
              </a:ext>
            </a:extLst>
          </p:cNvPr>
          <p:cNvSpPr/>
          <p:nvPr/>
        </p:nvSpPr>
        <p:spPr>
          <a:xfrm>
            <a:off x="6184458"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Lease</a:t>
            </a:r>
          </a:p>
        </p:txBody>
      </p:sp>
      <p:sp>
        <p:nvSpPr>
          <p:cNvPr id="150" name="Rectangle 149">
            <a:extLst>
              <a:ext uri="{FF2B5EF4-FFF2-40B4-BE49-F238E27FC236}">
                <a16:creationId xmlns:a16="http://schemas.microsoft.com/office/drawing/2014/main" id="{27F95E65-7559-4BDB-A13C-46B85977EF4F}"/>
              </a:ext>
            </a:extLst>
          </p:cNvPr>
          <p:cNvSpPr/>
          <p:nvPr/>
        </p:nvSpPr>
        <p:spPr>
          <a:xfrm>
            <a:off x="6184458"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Maintenance &amp; Support</a:t>
            </a:r>
          </a:p>
        </p:txBody>
      </p:sp>
      <p:sp>
        <p:nvSpPr>
          <p:cNvPr id="151" name="Rectangle 150">
            <a:extLst>
              <a:ext uri="{FF2B5EF4-FFF2-40B4-BE49-F238E27FC236}">
                <a16:creationId xmlns:a16="http://schemas.microsoft.com/office/drawing/2014/main" id="{A88A92E6-2135-4E0A-9433-7BB219F8B77F}"/>
              </a:ext>
            </a:extLst>
          </p:cNvPr>
          <p:cNvSpPr/>
          <p:nvPr/>
        </p:nvSpPr>
        <p:spPr>
          <a:xfrm>
            <a:off x="66653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2" name="Rectangle 151">
            <a:extLst>
              <a:ext uri="{FF2B5EF4-FFF2-40B4-BE49-F238E27FC236}">
                <a16:creationId xmlns:a16="http://schemas.microsoft.com/office/drawing/2014/main" id="{7F07E27A-25F2-44FB-B471-7673331E423B}"/>
              </a:ext>
            </a:extLst>
          </p:cNvPr>
          <p:cNvSpPr/>
          <p:nvPr/>
        </p:nvSpPr>
        <p:spPr>
          <a:xfrm>
            <a:off x="158618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3" name="Rectangle 152">
            <a:extLst>
              <a:ext uri="{FF2B5EF4-FFF2-40B4-BE49-F238E27FC236}">
                <a16:creationId xmlns:a16="http://schemas.microsoft.com/office/drawing/2014/main" id="{19DC3C5D-5AB8-48D0-83E3-D5437478C1D3}"/>
              </a:ext>
            </a:extLst>
          </p:cNvPr>
          <p:cNvSpPr/>
          <p:nvPr/>
        </p:nvSpPr>
        <p:spPr>
          <a:xfrm>
            <a:off x="2505842"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4" name="Rectangle 153">
            <a:extLst>
              <a:ext uri="{FF2B5EF4-FFF2-40B4-BE49-F238E27FC236}">
                <a16:creationId xmlns:a16="http://schemas.microsoft.com/office/drawing/2014/main" id="{E0436DCC-F3FE-4A0E-987A-3976C18B46B0}"/>
              </a:ext>
            </a:extLst>
          </p:cNvPr>
          <p:cNvSpPr/>
          <p:nvPr/>
        </p:nvSpPr>
        <p:spPr>
          <a:xfrm>
            <a:off x="3425496"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5" name="Rectangle 154">
            <a:extLst>
              <a:ext uri="{FF2B5EF4-FFF2-40B4-BE49-F238E27FC236}">
                <a16:creationId xmlns:a16="http://schemas.microsoft.com/office/drawing/2014/main" id="{A9A1159C-ED87-4C1E-9828-0B2B16926527}"/>
              </a:ext>
            </a:extLst>
          </p:cNvPr>
          <p:cNvSpPr/>
          <p:nvPr/>
        </p:nvSpPr>
        <p:spPr>
          <a:xfrm>
            <a:off x="4345150"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6" name="Rectangle 155">
            <a:extLst>
              <a:ext uri="{FF2B5EF4-FFF2-40B4-BE49-F238E27FC236}">
                <a16:creationId xmlns:a16="http://schemas.microsoft.com/office/drawing/2014/main" id="{A3C2B8A5-05DE-48D9-8A99-4A19673E0FD1}"/>
              </a:ext>
            </a:extLst>
          </p:cNvPr>
          <p:cNvSpPr/>
          <p:nvPr/>
        </p:nvSpPr>
        <p:spPr>
          <a:xfrm>
            <a:off x="526480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7" name="Rectangle 156">
            <a:extLst>
              <a:ext uri="{FF2B5EF4-FFF2-40B4-BE49-F238E27FC236}">
                <a16:creationId xmlns:a16="http://schemas.microsoft.com/office/drawing/2014/main" id="{A87E4E3A-9E19-480E-B3AB-9E014C353614}"/>
              </a:ext>
            </a:extLst>
          </p:cNvPr>
          <p:cNvSpPr/>
          <p:nvPr/>
        </p:nvSpPr>
        <p:spPr>
          <a:xfrm>
            <a:off x="618445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cxnSp>
        <p:nvCxnSpPr>
          <p:cNvPr id="158" name="Straight Connector 157">
            <a:extLst>
              <a:ext uri="{FF2B5EF4-FFF2-40B4-BE49-F238E27FC236}">
                <a16:creationId xmlns:a16="http://schemas.microsoft.com/office/drawing/2014/main" id="{A2049FB9-2A47-43AC-8335-ED2D891BA336}"/>
              </a:ext>
            </a:extLst>
          </p:cNvPr>
          <p:cNvCxnSpPr/>
          <p:nvPr/>
        </p:nvCxnSpPr>
        <p:spPr>
          <a:xfrm>
            <a:off x="666534" y="3287688"/>
            <a:ext cx="8233626" cy="0"/>
          </a:xfrm>
          <a:prstGeom prst="line">
            <a:avLst/>
          </a:prstGeom>
          <a:ln w="12700">
            <a:solidFill>
              <a:srgbClr val="353C45"/>
            </a:solidFill>
            <a:prstDash val="dash"/>
            <a:miter lim="800000"/>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2881C60E-610D-42E6-BF71-FC084FB60A7E}"/>
              </a:ext>
            </a:extLst>
          </p:cNvPr>
          <p:cNvSpPr txBox="1"/>
          <p:nvPr/>
        </p:nvSpPr>
        <p:spPr>
          <a:xfrm rot="16200000">
            <a:off x="151483" y="3506297"/>
            <a:ext cx="375841" cy="216982"/>
          </a:xfrm>
          <a:prstGeom prst="rect">
            <a:avLst/>
          </a:prstGeom>
          <a:noFill/>
        </p:spPr>
        <p:txBody>
          <a:bodyPr wrap="square" lIns="45720" rIns="45720" rtlCol="0">
            <a:spAutoFit/>
          </a:bodyPr>
          <a:lstStyle/>
          <a:p>
            <a:pPr algn="ctr" defTabSz="914378">
              <a:lnSpc>
                <a:spcPct val="90000"/>
              </a:lnSpc>
              <a:defRPr/>
            </a:pPr>
            <a:r>
              <a:rPr lang="en-US" sz="900" i="1" dirty="0">
                <a:solidFill>
                  <a:srgbClr val="1E1F21"/>
                </a:solidFill>
                <a:latin typeface="Calibri" panose="020F0502020204030204" pitchFamily="34" charset="0"/>
              </a:rPr>
              <a:t>CapEx</a:t>
            </a:r>
          </a:p>
        </p:txBody>
      </p:sp>
      <p:sp>
        <p:nvSpPr>
          <p:cNvPr id="160" name="Left Brace 159">
            <a:extLst>
              <a:ext uri="{FF2B5EF4-FFF2-40B4-BE49-F238E27FC236}">
                <a16:creationId xmlns:a16="http://schemas.microsoft.com/office/drawing/2014/main" id="{97A15BEA-F456-4675-A4DF-BB261F91A430}"/>
              </a:ext>
            </a:extLst>
          </p:cNvPr>
          <p:cNvSpPr/>
          <p:nvPr/>
        </p:nvSpPr>
        <p:spPr>
          <a:xfrm>
            <a:off x="449178" y="1400528"/>
            <a:ext cx="147588" cy="1754643"/>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dirty="0">
              <a:solidFill>
                <a:srgbClr val="1E1F21"/>
              </a:solidFill>
              <a:latin typeface="Calibri" panose="020F0502020204030204" pitchFamily="34" charset="0"/>
            </a:endParaRPr>
          </a:p>
        </p:txBody>
      </p:sp>
      <p:sp>
        <p:nvSpPr>
          <p:cNvPr id="161" name="Left Brace 160">
            <a:extLst>
              <a:ext uri="{FF2B5EF4-FFF2-40B4-BE49-F238E27FC236}">
                <a16:creationId xmlns:a16="http://schemas.microsoft.com/office/drawing/2014/main" id="{DF95F7BB-CE9E-4533-B2B9-0D4B17E0DF63}"/>
              </a:ext>
            </a:extLst>
          </p:cNvPr>
          <p:cNvSpPr/>
          <p:nvPr/>
        </p:nvSpPr>
        <p:spPr>
          <a:xfrm>
            <a:off x="469243" y="3426868"/>
            <a:ext cx="125156" cy="339284"/>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dirty="0">
              <a:solidFill>
                <a:srgbClr val="1E1F21"/>
              </a:solidFill>
              <a:latin typeface="Calibri" panose="020F0502020204030204" pitchFamily="34" charset="0"/>
            </a:endParaRPr>
          </a:p>
        </p:txBody>
      </p:sp>
      <p:sp>
        <p:nvSpPr>
          <p:cNvPr id="162" name="TextBox 161">
            <a:extLst>
              <a:ext uri="{FF2B5EF4-FFF2-40B4-BE49-F238E27FC236}">
                <a16:creationId xmlns:a16="http://schemas.microsoft.com/office/drawing/2014/main" id="{97DFDDE3-F322-4CB4-9064-7253C9CCAF13}"/>
              </a:ext>
            </a:extLst>
          </p:cNvPr>
          <p:cNvSpPr txBox="1"/>
          <p:nvPr/>
        </p:nvSpPr>
        <p:spPr>
          <a:xfrm rot="16200000">
            <a:off x="-257394" y="2125313"/>
            <a:ext cx="1193596" cy="216982"/>
          </a:xfrm>
          <a:prstGeom prst="rect">
            <a:avLst/>
          </a:prstGeom>
          <a:noFill/>
        </p:spPr>
        <p:txBody>
          <a:bodyPr wrap="none" lIns="45720" rIns="45720" rtlCol="0">
            <a:spAutoFit/>
          </a:bodyPr>
          <a:lstStyle/>
          <a:p>
            <a:pPr algn="ctr" defTabSz="914378">
              <a:lnSpc>
                <a:spcPct val="90000"/>
              </a:lnSpc>
              <a:defRPr/>
            </a:pPr>
            <a:r>
              <a:rPr lang="en-US" sz="900" i="1" dirty="0">
                <a:solidFill>
                  <a:srgbClr val="1E1F21"/>
                </a:solidFill>
                <a:latin typeface="Calibri" panose="020F0502020204030204" pitchFamily="34" charset="0"/>
              </a:rPr>
              <a:t>Operating Expenditures</a:t>
            </a:r>
          </a:p>
        </p:txBody>
      </p:sp>
      <p:sp>
        <p:nvSpPr>
          <p:cNvPr id="163" name="Rectangle 162">
            <a:extLst>
              <a:ext uri="{FF2B5EF4-FFF2-40B4-BE49-F238E27FC236}">
                <a16:creationId xmlns:a16="http://schemas.microsoft.com/office/drawing/2014/main" id="{36EA0D0F-BD03-406C-8E14-DBB6E6D5D167}"/>
              </a:ext>
            </a:extLst>
          </p:cNvPr>
          <p:cNvSpPr/>
          <p:nvPr/>
        </p:nvSpPr>
        <p:spPr>
          <a:xfrm>
            <a:off x="802377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by Shared </a:t>
            </a:r>
          </a:p>
          <a:p>
            <a:pPr algn="ctr" defTabSz="914378">
              <a:lnSpc>
                <a:spcPct val="90000"/>
              </a:lnSpc>
              <a:defRPr/>
            </a:pPr>
            <a:r>
              <a:rPr lang="en-US" sz="900" dirty="0">
                <a:solidFill>
                  <a:srgbClr val="353C45"/>
                </a:solidFill>
                <a:latin typeface="Calibri" panose="020F0502020204030204" pitchFamily="34" charset="0"/>
              </a:rPr>
              <a:t>Service*</a:t>
            </a:r>
          </a:p>
        </p:txBody>
      </p:sp>
      <p:sp>
        <p:nvSpPr>
          <p:cNvPr id="164" name="Rectangle 163">
            <a:extLst>
              <a:ext uri="{FF2B5EF4-FFF2-40B4-BE49-F238E27FC236}">
                <a16:creationId xmlns:a16="http://schemas.microsoft.com/office/drawing/2014/main" id="{67D5D099-C67E-4CD9-9976-400E0CE3C49B}"/>
              </a:ext>
            </a:extLst>
          </p:cNvPr>
          <p:cNvSpPr/>
          <p:nvPr/>
        </p:nvSpPr>
        <p:spPr>
          <a:xfrm>
            <a:off x="8023767"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1E1F21"/>
                </a:solidFill>
                <a:latin typeface="Calibri" panose="020F0502020204030204" pitchFamily="34" charset="0"/>
              </a:rPr>
              <a:t>INTERNAL SERVICES</a:t>
            </a:r>
          </a:p>
        </p:txBody>
      </p:sp>
      <p:cxnSp>
        <p:nvCxnSpPr>
          <p:cNvPr id="165" name="Straight Connector 164">
            <a:extLst>
              <a:ext uri="{FF2B5EF4-FFF2-40B4-BE49-F238E27FC236}">
                <a16:creationId xmlns:a16="http://schemas.microsoft.com/office/drawing/2014/main" id="{6502B371-E3B6-482E-9489-89FD992A9894}"/>
              </a:ext>
            </a:extLst>
          </p:cNvPr>
          <p:cNvCxnSpPr/>
          <p:nvPr/>
        </p:nvCxnSpPr>
        <p:spPr>
          <a:xfrm>
            <a:off x="802377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06930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TOWERS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15" name="Rectangle 14"/>
          <p:cNvSpPr/>
          <p:nvPr/>
        </p:nvSpPr>
        <p:spPr>
          <a:xfrm>
            <a:off x="27498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DATA</a:t>
            </a:r>
          </a:p>
          <a:p>
            <a:pPr algn="ctr"/>
            <a:r>
              <a:rPr lang="en-US" sz="800" b="1" dirty="0">
                <a:solidFill>
                  <a:srgbClr val="353C45"/>
                </a:solidFill>
                <a:latin typeface="Calibri" panose="020F0502020204030204" pitchFamily="34" charset="0"/>
              </a:rPr>
              <a:t>CENTER</a:t>
            </a:r>
          </a:p>
        </p:txBody>
      </p:sp>
      <p:sp>
        <p:nvSpPr>
          <p:cNvPr id="16" name="Rectangle 15"/>
          <p:cNvSpPr/>
          <p:nvPr/>
        </p:nvSpPr>
        <p:spPr>
          <a:xfrm>
            <a:off x="1847187"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STORAGE</a:t>
            </a:r>
          </a:p>
        </p:txBody>
      </p:sp>
      <p:sp>
        <p:nvSpPr>
          <p:cNvPr id="18" name="Rectangle 17"/>
          <p:cNvSpPr/>
          <p:nvPr/>
        </p:nvSpPr>
        <p:spPr>
          <a:xfrm>
            <a:off x="4991591"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END USER</a:t>
            </a:r>
          </a:p>
        </p:txBody>
      </p:sp>
      <p:sp>
        <p:nvSpPr>
          <p:cNvPr id="19" name="Rectangle 18"/>
          <p:cNvSpPr/>
          <p:nvPr/>
        </p:nvSpPr>
        <p:spPr>
          <a:xfrm>
            <a:off x="6563793"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DELIVERY</a:t>
            </a:r>
          </a:p>
        </p:txBody>
      </p:sp>
      <p:sp>
        <p:nvSpPr>
          <p:cNvPr id="32" name="Rectangle 31"/>
          <p:cNvSpPr/>
          <p:nvPr/>
        </p:nvSpPr>
        <p:spPr>
          <a:xfrm>
            <a:off x="5777692"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APPLICATION</a:t>
            </a:r>
          </a:p>
        </p:txBody>
      </p:sp>
      <p:sp>
        <p:nvSpPr>
          <p:cNvPr id="37" name="Rectangle 36"/>
          <p:cNvSpPr/>
          <p:nvPr/>
        </p:nvSpPr>
        <p:spPr>
          <a:xfrm>
            <a:off x="4205490"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OUTPUT</a:t>
            </a:r>
          </a:p>
        </p:txBody>
      </p:sp>
      <p:sp>
        <p:nvSpPr>
          <p:cNvPr id="42" name="Rectangle 41"/>
          <p:cNvSpPr/>
          <p:nvPr/>
        </p:nvSpPr>
        <p:spPr>
          <a:xfrm>
            <a:off x="2633288"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NETWORK</a:t>
            </a:r>
          </a:p>
        </p:txBody>
      </p:sp>
      <p:sp>
        <p:nvSpPr>
          <p:cNvPr id="51" name="Rectangle 50"/>
          <p:cNvSpPr/>
          <p:nvPr/>
        </p:nvSpPr>
        <p:spPr>
          <a:xfrm>
            <a:off x="1061086"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endParaRPr lang="en-US" sz="800" b="1" dirty="0">
              <a:solidFill>
                <a:srgbClr val="353C45"/>
              </a:solidFill>
              <a:latin typeface="Calibri" panose="020F0502020204030204" pitchFamily="34" charset="0"/>
            </a:endParaRPr>
          </a:p>
          <a:p>
            <a:pPr algn="ctr"/>
            <a:r>
              <a:rPr lang="en-US" sz="800" b="1" dirty="0">
                <a:solidFill>
                  <a:srgbClr val="353C45"/>
                </a:solidFill>
                <a:latin typeface="Calibri" panose="020F0502020204030204" pitchFamily="34" charset="0"/>
              </a:rPr>
              <a:t>COMPUTE</a:t>
            </a:r>
          </a:p>
        </p:txBody>
      </p:sp>
      <p:sp>
        <p:nvSpPr>
          <p:cNvPr id="59" name="Rectangle 58"/>
          <p:cNvSpPr/>
          <p:nvPr/>
        </p:nvSpPr>
        <p:spPr>
          <a:xfrm>
            <a:off x="7349894"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SECURITY &amp;</a:t>
            </a:r>
          </a:p>
          <a:p>
            <a:pPr algn="ctr"/>
            <a:r>
              <a:rPr lang="en-US" sz="800" b="1" dirty="0">
                <a:solidFill>
                  <a:srgbClr val="353C45"/>
                </a:solidFill>
                <a:latin typeface="Calibri" panose="020F0502020204030204" pitchFamily="34" charset="0"/>
              </a:rPr>
              <a:t> COMPLIANCE</a:t>
            </a:r>
          </a:p>
        </p:txBody>
      </p:sp>
      <p:sp>
        <p:nvSpPr>
          <p:cNvPr id="64" name="Rectangle 63"/>
          <p:cNvSpPr/>
          <p:nvPr/>
        </p:nvSpPr>
        <p:spPr>
          <a:xfrm>
            <a:off x="813599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IT</a:t>
            </a:r>
          </a:p>
          <a:p>
            <a:pPr algn="ctr"/>
            <a:r>
              <a:rPr lang="en-US" sz="800" b="1" dirty="0">
                <a:solidFill>
                  <a:srgbClr val="353C45"/>
                </a:solidFill>
                <a:latin typeface="Calibri" panose="020F0502020204030204" pitchFamily="34" charset="0"/>
              </a:rPr>
              <a:t>MANAGEMENT</a:t>
            </a:r>
          </a:p>
        </p:txBody>
      </p:sp>
      <p:cxnSp>
        <p:nvCxnSpPr>
          <p:cNvPr id="3" name="Straight Connector 2"/>
          <p:cNvCxnSpPr/>
          <p:nvPr/>
        </p:nvCxnSpPr>
        <p:spPr>
          <a:xfrm>
            <a:off x="24693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61365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40256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19146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98037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76928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55818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34709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813599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03584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109" name="Rectangle 108"/>
          <p:cNvSpPr/>
          <p:nvPr/>
        </p:nvSpPr>
        <p:spPr>
          <a:xfrm>
            <a:off x="3419389" y="829209"/>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PLATFORM</a:t>
            </a:r>
          </a:p>
        </p:txBody>
      </p:sp>
      <p:cxnSp>
        <p:nvCxnSpPr>
          <p:cNvPr id="110" name="Straight Connector 109"/>
          <p:cNvCxnSpPr/>
          <p:nvPr/>
        </p:nvCxnSpPr>
        <p:spPr>
          <a:xfrm>
            <a:off x="182475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5427DA8F-BF69-401E-918A-E5C9FDB89AAA}"/>
              </a:ext>
            </a:extLst>
          </p:cNvPr>
          <p:cNvGrpSpPr/>
          <p:nvPr/>
        </p:nvGrpSpPr>
        <p:grpSpPr>
          <a:xfrm>
            <a:off x="246939" y="1281494"/>
            <a:ext cx="8620576" cy="2668767"/>
            <a:chOff x="246939" y="1281494"/>
            <a:chExt cx="8620576" cy="1882531"/>
          </a:xfrm>
        </p:grpSpPr>
        <p:sp>
          <p:nvSpPr>
            <p:cNvPr id="21" name="Rectangle 20"/>
            <p:cNvSpPr/>
            <p:nvPr/>
          </p:nvSpPr>
          <p:spPr>
            <a:xfrm>
              <a:off x="248089"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Enterprise </a:t>
              </a:r>
            </a:p>
            <a:p>
              <a:pPr algn="ctr">
                <a:lnSpc>
                  <a:spcPct val="85000"/>
                </a:lnSpc>
              </a:pPr>
              <a:r>
                <a:rPr lang="en-US" sz="700" dirty="0">
                  <a:solidFill>
                    <a:srgbClr val="353C45"/>
                  </a:solidFill>
                  <a:latin typeface="Calibri" panose="020F0502020204030204" pitchFamily="34" charset="0"/>
                </a:rPr>
                <a:t>Data Center</a:t>
              </a:r>
            </a:p>
          </p:txBody>
        </p:sp>
        <p:sp>
          <p:nvSpPr>
            <p:cNvPr id="22" name="Rectangle 21"/>
            <p:cNvSpPr/>
            <p:nvPr/>
          </p:nvSpPr>
          <p:spPr>
            <a:xfrm>
              <a:off x="1825671" y="1281494"/>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Online Storage</a:t>
              </a:r>
            </a:p>
          </p:txBody>
        </p:sp>
        <p:sp>
          <p:nvSpPr>
            <p:cNvPr id="25" name="Rectangle 24"/>
            <p:cNvSpPr/>
            <p:nvPr/>
          </p:nvSpPr>
          <p:spPr>
            <a:xfrm>
              <a:off x="6558417"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IT Service</a:t>
              </a:r>
            </a:p>
            <a:p>
              <a:pPr algn="ctr">
                <a:lnSpc>
                  <a:spcPct val="85000"/>
                </a:lnSpc>
              </a:pPr>
              <a:r>
                <a:rPr lang="en-US" sz="700" dirty="0">
                  <a:solidFill>
                    <a:srgbClr val="353C45"/>
                  </a:solidFill>
                  <a:latin typeface="Calibri" panose="020F0502020204030204" pitchFamily="34" charset="0"/>
                </a:rPr>
                <a:t>Management</a:t>
              </a:r>
            </a:p>
          </p:txBody>
        </p:sp>
        <p:sp>
          <p:nvSpPr>
            <p:cNvPr id="28" name="Rectangle 27"/>
            <p:cNvSpPr/>
            <p:nvPr/>
          </p:nvSpPr>
          <p:spPr>
            <a:xfrm>
              <a:off x="1825671"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Offline Storage</a:t>
              </a:r>
            </a:p>
          </p:txBody>
        </p:sp>
        <p:sp>
          <p:nvSpPr>
            <p:cNvPr id="31" name="Rectangle 30"/>
            <p:cNvSpPr/>
            <p:nvPr/>
          </p:nvSpPr>
          <p:spPr>
            <a:xfrm>
              <a:off x="6558417"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Operations </a:t>
              </a:r>
            </a:p>
            <a:p>
              <a:pPr algn="ctr">
                <a:lnSpc>
                  <a:spcPct val="85000"/>
                </a:lnSpc>
              </a:pPr>
              <a:r>
                <a:rPr lang="en-US" sz="700" dirty="0">
                  <a:solidFill>
                    <a:srgbClr val="353C45"/>
                  </a:solidFill>
                  <a:latin typeface="Calibri" panose="020F0502020204030204" pitchFamily="34" charset="0"/>
                </a:rPr>
                <a:t>Center</a:t>
              </a:r>
            </a:p>
          </p:txBody>
        </p:sp>
        <p:sp>
          <p:nvSpPr>
            <p:cNvPr id="49" name="Rectangle 48"/>
            <p:cNvSpPr/>
            <p:nvPr/>
          </p:nvSpPr>
          <p:spPr>
            <a:xfrm>
              <a:off x="7347208"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Disaster Recovery</a:t>
              </a:r>
            </a:p>
          </p:txBody>
        </p:sp>
        <p:sp>
          <p:nvSpPr>
            <p:cNvPr id="33" name="Rectangle 32"/>
            <p:cNvSpPr/>
            <p:nvPr/>
          </p:nvSpPr>
          <p:spPr>
            <a:xfrm>
              <a:off x="6558417"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Program, Product  </a:t>
              </a:r>
            </a:p>
            <a:p>
              <a:pPr algn="ctr">
                <a:lnSpc>
                  <a:spcPct val="85000"/>
                </a:lnSpc>
              </a:pPr>
              <a:r>
                <a:rPr lang="en-US" sz="700" dirty="0">
                  <a:solidFill>
                    <a:srgbClr val="353C45"/>
                  </a:solidFill>
                  <a:latin typeface="Calibri" panose="020F0502020204030204" pitchFamily="34" charset="0"/>
                </a:rPr>
                <a:t>&amp; Project Management</a:t>
              </a:r>
            </a:p>
          </p:txBody>
        </p:sp>
        <p:sp>
          <p:nvSpPr>
            <p:cNvPr id="38" name="Rectangle 37"/>
            <p:cNvSpPr/>
            <p:nvPr/>
          </p:nvSpPr>
          <p:spPr>
            <a:xfrm>
              <a:off x="4192044"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Central </a:t>
              </a:r>
            </a:p>
            <a:p>
              <a:pPr algn="ctr">
                <a:lnSpc>
                  <a:spcPct val="85000"/>
                </a:lnSpc>
              </a:pPr>
              <a:r>
                <a:rPr lang="en-US" sz="700" dirty="0">
                  <a:solidFill>
                    <a:srgbClr val="353C45"/>
                  </a:solidFill>
                  <a:latin typeface="Calibri" panose="020F0502020204030204" pitchFamily="34" charset="0"/>
                </a:rPr>
                <a:t>Print</a:t>
              </a:r>
            </a:p>
          </p:txBody>
        </p:sp>
        <p:sp>
          <p:nvSpPr>
            <p:cNvPr id="43" name="Rectangle 42"/>
            <p:cNvSpPr/>
            <p:nvPr/>
          </p:nvSpPr>
          <p:spPr>
            <a:xfrm>
              <a:off x="2614462" y="1281494"/>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LAN/WAN</a:t>
              </a:r>
            </a:p>
          </p:txBody>
        </p:sp>
        <p:sp>
          <p:nvSpPr>
            <p:cNvPr id="44" name="Rectangle 43"/>
            <p:cNvSpPr/>
            <p:nvPr/>
          </p:nvSpPr>
          <p:spPr>
            <a:xfrm>
              <a:off x="2614462"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Voice</a:t>
              </a:r>
            </a:p>
          </p:txBody>
        </p:sp>
        <p:sp>
          <p:nvSpPr>
            <p:cNvPr id="54" name="Rectangle 53"/>
            <p:cNvSpPr/>
            <p:nvPr/>
          </p:nvSpPr>
          <p:spPr>
            <a:xfrm>
              <a:off x="1036880"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Servers</a:t>
              </a:r>
            </a:p>
          </p:txBody>
        </p:sp>
        <p:sp>
          <p:nvSpPr>
            <p:cNvPr id="56" name="Rectangle 55"/>
            <p:cNvSpPr/>
            <p:nvPr/>
          </p:nvSpPr>
          <p:spPr>
            <a:xfrm>
              <a:off x="1036880" y="1556346"/>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Unix</a:t>
              </a:r>
            </a:p>
          </p:txBody>
        </p:sp>
        <p:sp>
          <p:nvSpPr>
            <p:cNvPr id="57" name="Rectangle 56"/>
            <p:cNvSpPr/>
            <p:nvPr/>
          </p:nvSpPr>
          <p:spPr>
            <a:xfrm>
              <a:off x="3403253"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Mainframe Middleware</a:t>
              </a:r>
            </a:p>
          </p:txBody>
        </p:sp>
        <p:sp>
          <p:nvSpPr>
            <p:cNvPr id="60" name="Rectangle 59"/>
            <p:cNvSpPr/>
            <p:nvPr/>
          </p:nvSpPr>
          <p:spPr>
            <a:xfrm>
              <a:off x="7347208"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Security </a:t>
              </a:r>
            </a:p>
          </p:txBody>
        </p:sp>
        <p:sp>
          <p:nvSpPr>
            <p:cNvPr id="61" name="Rectangle 60"/>
            <p:cNvSpPr/>
            <p:nvPr/>
          </p:nvSpPr>
          <p:spPr>
            <a:xfrm>
              <a:off x="7347208"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Compliance</a:t>
              </a:r>
            </a:p>
          </p:txBody>
        </p:sp>
        <p:sp>
          <p:nvSpPr>
            <p:cNvPr id="65" name="Rectangle 64"/>
            <p:cNvSpPr/>
            <p:nvPr/>
          </p:nvSpPr>
          <p:spPr>
            <a:xfrm>
              <a:off x="8135995"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650" dirty="0">
                  <a:solidFill>
                    <a:srgbClr val="353C45"/>
                  </a:solidFill>
                  <a:latin typeface="Calibri" panose="020F0502020204030204" pitchFamily="34" charset="0"/>
                </a:rPr>
                <a:t>IT Management &amp; Strategic Planning</a:t>
              </a:r>
            </a:p>
          </p:txBody>
        </p:sp>
        <p:sp>
          <p:nvSpPr>
            <p:cNvPr id="66" name="Rectangle 65"/>
            <p:cNvSpPr/>
            <p:nvPr/>
          </p:nvSpPr>
          <p:spPr>
            <a:xfrm>
              <a:off x="8135995"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Enterprise Architecture</a:t>
              </a:r>
            </a:p>
          </p:txBody>
        </p:sp>
        <p:sp>
          <p:nvSpPr>
            <p:cNvPr id="67" name="Rectangle 66"/>
            <p:cNvSpPr/>
            <p:nvPr/>
          </p:nvSpPr>
          <p:spPr>
            <a:xfrm>
              <a:off x="8135995"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IT Finance</a:t>
              </a:r>
            </a:p>
          </p:txBody>
        </p:sp>
        <p:sp>
          <p:nvSpPr>
            <p:cNvPr id="68" name="Rectangle 67"/>
            <p:cNvSpPr/>
            <p:nvPr/>
          </p:nvSpPr>
          <p:spPr>
            <a:xfrm>
              <a:off x="8135995"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IT Vendor </a:t>
              </a:r>
            </a:p>
            <a:p>
              <a:pPr algn="ctr">
                <a:lnSpc>
                  <a:spcPct val="85000"/>
                </a:lnSpc>
              </a:pPr>
              <a:r>
                <a:rPr lang="en-US" sz="700" dirty="0">
                  <a:solidFill>
                    <a:srgbClr val="353C45"/>
                  </a:solidFill>
                  <a:latin typeface="Calibri" panose="020F0502020204030204" pitchFamily="34" charset="0"/>
                </a:rPr>
                <a:t>Management</a:t>
              </a:r>
            </a:p>
          </p:txBody>
        </p:sp>
        <p:sp>
          <p:nvSpPr>
            <p:cNvPr id="55" name="Rectangle 54"/>
            <p:cNvSpPr/>
            <p:nvPr/>
          </p:nvSpPr>
          <p:spPr>
            <a:xfrm>
              <a:off x="4980835"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Workspace</a:t>
              </a:r>
            </a:p>
          </p:txBody>
        </p:sp>
        <p:sp>
          <p:nvSpPr>
            <p:cNvPr id="62" name="Rectangle 61"/>
            <p:cNvSpPr/>
            <p:nvPr/>
          </p:nvSpPr>
          <p:spPr>
            <a:xfrm>
              <a:off x="4980835" y="1565311"/>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Mobile </a:t>
              </a:r>
            </a:p>
            <a:p>
              <a:pPr algn="ctr">
                <a:lnSpc>
                  <a:spcPct val="85000"/>
                </a:lnSpc>
              </a:pPr>
              <a:r>
                <a:rPr lang="en-US" sz="700" dirty="0">
                  <a:solidFill>
                    <a:srgbClr val="353C45"/>
                  </a:solidFill>
                  <a:latin typeface="Calibri" panose="020F0502020204030204" pitchFamily="34" charset="0"/>
                </a:rPr>
                <a:t>Devices</a:t>
              </a:r>
            </a:p>
          </p:txBody>
        </p:sp>
        <p:sp>
          <p:nvSpPr>
            <p:cNvPr id="63" name="Rectangle 62"/>
            <p:cNvSpPr/>
            <p:nvPr/>
          </p:nvSpPr>
          <p:spPr>
            <a:xfrm>
              <a:off x="4980835"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End User</a:t>
              </a:r>
              <a:br>
                <a:rPr lang="en-US" sz="700" dirty="0">
                  <a:solidFill>
                    <a:srgbClr val="353C45"/>
                  </a:solidFill>
                  <a:latin typeface="Calibri" panose="020F0502020204030204" pitchFamily="34" charset="0"/>
                </a:rPr>
              </a:br>
              <a:r>
                <a:rPr lang="en-US" sz="700" dirty="0">
                  <a:solidFill>
                    <a:srgbClr val="353C45"/>
                  </a:solidFill>
                  <a:latin typeface="Calibri" panose="020F0502020204030204" pitchFamily="34" charset="0"/>
                </a:rPr>
                <a:t>Software</a:t>
              </a:r>
            </a:p>
          </p:txBody>
        </p:sp>
        <p:sp>
          <p:nvSpPr>
            <p:cNvPr id="70" name="Rectangle 69"/>
            <p:cNvSpPr/>
            <p:nvPr/>
          </p:nvSpPr>
          <p:spPr>
            <a:xfrm>
              <a:off x="4980835" y="2380902"/>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Conferencing </a:t>
              </a:r>
            </a:p>
            <a:p>
              <a:pPr algn="ctr">
                <a:lnSpc>
                  <a:spcPct val="85000"/>
                </a:lnSpc>
              </a:pPr>
              <a:r>
                <a:rPr lang="en-US" sz="700" dirty="0">
                  <a:solidFill>
                    <a:srgbClr val="353C45"/>
                  </a:solidFill>
                  <a:latin typeface="Calibri" panose="020F0502020204030204" pitchFamily="34" charset="0"/>
                </a:rPr>
                <a:t>&amp; AV</a:t>
              </a:r>
            </a:p>
          </p:txBody>
        </p:sp>
        <p:sp>
          <p:nvSpPr>
            <p:cNvPr id="77" name="Rectangle 76"/>
            <p:cNvSpPr/>
            <p:nvPr/>
          </p:nvSpPr>
          <p:spPr>
            <a:xfrm>
              <a:off x="1036880" y="2106050"/>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Converged Infrastructure</a:t>
              </a:r>
            </a:p>
          </p:txBody>
        </p:sp>
        <p:sp>
          <p:nvSpPr>
            <p:cNvPr id="78" name="Rectangle 77"/>
            <p:cNvSpPr/>
            <p:nvPr/>
          </p:nvSpPr>
          <p:spPr>
            <a:xfrm>
              <a:off x="3403253" y="1833123"/>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Mainframe Database</a:t>
              </a:r>
            </a:p>
          </p:txBody>
        </p:sp>
        <p:sp>
          <p:nvSpPr>
            <p:cNvPr id="79" name="Rectangle 78"/>
            <p:cNvSpPr/>
            <p:nvPr/>
          </p:nvSpPr>
          <p:spPr>
            <a:xfrm>
              <a:off x="1036880"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Midrange</a:t>
              </a:r>
            </a:p>
          </p:txBody>
        </p:sp>
        <p:sp>
          <p:nvSpPr>
            <p:cNvPr id="83" name="Rectangle 82"/>
            <p:cNvSpPr/>
            <p:nvPr/>
          </p:nvSpPr>
          <p:spPr>
            <a:xfrm>
              <a:off x="1825671" y="1831198"/>
              <a:ext cx="731520"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Mainframe </a:t>
              </a:r>
            </a:p>
            <a:p>
              <a:pPr algn="ctr">
                <a:lnSpc>
                  <a:spcPct val="85000"/>
                </a:lnSpc>
              </a:pPr>
              <a:r>
                <a:rPr lang="en-US" sz="700" dirty="0">
                  <a:solidFill>
                    <a:srgbClr val="353C45"/>
                  </a:solidFill>
                  <a:latin typeface="Calibri" panose="020F0502020204030204" pitchFamily="34" charset="0"/>
                </a:rPr>
                <a:t>Online Storage</a:t>
              </a:r>
            </a:p>
          </p:txBody>
        </p:sp>
        <p:sp>
          <p:nvSpPr>
            <p:cNvPr id="84" name="Rectangle 83"/>
            <p:cNvSpPr/>
            <p:nvPr/>
          </p:nvSpPr>
          <p:spPr>
            <a:xfrm>
              <a:off x="1825671" y="2106051"/>
              <a:ext cx="731520" cy="22860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Mainframe </a:t>
              </a:r>
            </a:p>
            <a:p>
              <a:pPr algn="ctr">
                <a:lnSpc>
                  <a:spcPct val="85000"/>
                </a:lnSpc>
              </a:pPr>
              <a:r>
                <a:rPr lang="en-US" sz="700" dirty="0">
                  <a:solidFill>
                    <a:srgbClr val="353C45"/>
                  </a:solidFill>
                  <a:latin typeface="Calibri" panose="020F0502020204030204" pitchFamily="34" charset="0"/>
                </a:rPr>
                <a:t>Offline Storage</a:t>
              </a:r>
            </a:p>
          </p:txBody>
        </p:sp>
        <p:sp>
          <p:nvSpPr>
            <p:cNvPr id="87" name="Rectangle 86"/>
            <p:cNvSpPr/>
            <p:nvPr/>
          </p:nvSpPr>
          <p:spPr>
            <a:xfrm>
              <a:off x="1036880" y="2380902"/>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Mainframe</a:t>
              </a:r>
            </a:p>
          </p:txBody>
        </p:sp>
        <p:sp>
          <p:nvSpPr>
            <p:cNvPr id="81" name="Rectangle 80"/>
            <p:cNvSpPr/>
            <p:nvPr/>
          </p:nvSpPr>
          <p:spPr>
            <a:xfrm>
              <a:off x="246939"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Other </a:t>
              </a:r>
            </a:p>
            <a:p>
              <a:pPr algn="ctr">
                <a:lnSpc>
                  <a:spcPct val="85000"/>
                </a:lnSpc>
              </a:pPr>
              <a:r>
                <a:rPr lang="en-US" sz="700" dirty="0">
                  <a:solidFill>
                    <a:srgbClr val="353C45"/>
                  </a:solidFill>
                  <a:latin typeface="Calibri" panose="020F0502020204030204" pitchFamily="34" charset="0"/>
                </a:rPr>
                <a:t>Facilities</a:t>
              </a:r>
            </a:p>
          </p:txBody>
        </p:sp>
        <p:sp>
          <p:nvSpPr>
            <p:cNvPr id="90" name="Rectangle 89"/>
            <p:cNvSpPr/>
            <p:nvPr/>
          </p:nvSpPr>
          <p:spPr>
            <a:xfrm>
              <a:off x="5769626"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Application Development</a:t>
              </a:r>
            </a:p>
          </p:txBody>
        </p:sp>
        <p:sp>
          <p:nvSpPr>
            <p:cNvPr id="91" name="Rectangle 90"/>
            <p:cNvSpPr/>
            <p:nvPr/>
          </p:nvSpPr>
          <p:spPr>
            <a:xfrm>
              <a:off x="5769626"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Application Support </a:t>
              </a:r>
            </a:p>
            <a:p>
              <a:pPr algn="ctr">
                <a:lnSpc>
                  <a:spcPct val="85000"/>
                </a:lnSpc>
              </a:pPr>
              <a:r>
                <a:rPr lang="en-US" sz="700" dirty="0">
                  <a:solidFill>
                    <a:srgbClr val="353C45"/>
                  </a:solidFill>
                  <a:latin typeface="Calibri" panose="020F0502020204030204" pitchFamily="34" charset="0"/>
                </a:rPr>
                <a:t>&amp; Operations</a:t>
              </a:r>
            </a:p>
          </p:txBody>
        </p:sp>
        <p:sp>
          <p:nvSpPr>
            <p:cNvPr id="58" name="Rectangle 57"/>
            <p:cNvSpPr/>
            <p:nvPr/>
          </p:nvSpPr>
          <p:spPr>
            <a:xfrm>
              <a:off x="3403253" y="128149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Database</a:t>
              </a:r>
            </a:p>
          </p:txBody>
        </p:sp>
        <p:sp>
          <p:nvSpPr>
            <p:cNvPr id="107" name="Rectangle 106"/>
            <p:cNvSpPr/>
            <p:nvPr/>
          </p:nvSpPr>
          <p:spPr>
            <a:xfrm>
              <a:off x="3403253" y="1556346"/>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Middleware</a:t>
              </a:r>
            </a:p>
          </p:txBody>
        </p:sp>
        <p:sp>
          <p:nvSpPr>
            <p:cNvPr id="111" name="Rectangle 110"/>
            <p:cNvSpPr/>
            <p:nvPr/>
          </p:nvSpPr>
          <p:spPr>
            <a:xfrm>
              <a:off x="4980835"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IT Help</a:t>
              </a:r>
            </a:p>
            <a:p>
              <a:pPr algn="ctr">
                <a:lnSpc>
                  <a:spcPct val="85000"/>
                </a:lnSpc>
              </a:pPr>
              <a:r>
                <a:rPr lang="en-US" sz="700" dirty="0">
                  <a:solidFill>
                    <a:srgbClr val="353C45"/>
                  </a:solidFill>
                  <a:latin typeface="Calibri" panose="020F0502020204030204" pitchFamily="34" charset="0"/>
                </a:rPr>
                <a:t>Desk</a:t>
              </a:r>
            </a:p>
          </p:txBody>
        </p:sp>
        <p:sp>
          <p:nvSpPr>
            <p:cNvPr id="112" name="Rectangle 111"/>
            <p:cNvSpPr/>
            <p:nvPr/>
          </p:nvSpPr>
          <p:spPr>
            <a:xfrm>
              <a:off x="4980835" y="2935425"/>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Deskside</a:t>
              </a:r>
            </a:p>
            <a:p>
              <a:pPr algn="ctr">
                <a:lnSpc>
                  <a:spcPct val="85000"/>
                </a:lnSpc>
              </a:pPr>
              <a:r>
                <a:rPr lang="en-US" sz="700" dirty="0">
                  <a:solidFill>
                    <a:srgbClr val="353C45"/>
                  </a:solidFill>
                  <a:latin typeface="Calibri" panose="020F0502020204030204" pitchFamily="34" charset="0"/>
                </a:rPr>
                <a:t>Support</a:t>
              </a:r>
            </a:p>
          </p:txBody>
        </p:sp>
        <p:sp>
          <p:nvSpPr>
            <p:cNvPr id="114" name="Rectangle 113"/>
            <p:cNvSpPr/>
            <p:nvPr/>
          </p:nvSpPr>
          <p:spPr>
            <a:xfrm>
              <a:off x="6558417"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Client </a:t>
              </a:r>
            </a:p>
            <a:p>
              <a:pPr algn="ctr">
                <a:lnSpc>
                  <a:spcPct val="85000"/>
                </a:lnSpc>
              </a:pPr>
              <a:r>
                <a:rPr lang="en-US" sz="700" dirty="0">
                  <a:solidFill>
                    <a:srgbClr val="353C45"/>
                  </a:solidFill>
                  <a:latin typeface="Calibri" panose="020F0502020204030204" pitchFamily="34" charset="0"/>
                </a:rPr>
                <a:t>Management</a:t>
              </a:r>
            </a:p>
          </p:txBody>
        </p:sp>
        <p:sp>
          <p:nvSpPr>
            <p:cNvPr id="89" name="Rectangle 88"/>
            <p:cNvSpPr/>
            <p:nvPr/>
          </p:nvSpPr>
          <p:spPr>
            <a:xfrm>
              <a:off x="2614462" y="1833123"/>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Transport</a:t>
              </a:r>
            </a:p>
          </p:txBody>
        </p:sp>
        <p:sp>
          <p:nvSpPr>
            <p:cNvPr id="73" name="Rectangle 72"/>
            <p:cNvSpPr/>
            <p:nvPr/>
          </p:nvSpPr>
          <p:spPr>
            <a:xfrm>
              <a:off x="4980835" y="2106050"/>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Network </a:t>
              </a:r>
            </a:p>
            <a:p>
              <a:pPr algn="ctr">
                <a:lnSpc>
                  <a:spcPct val="85000"/>
                </a:lnSpc>
              </a:pPr>
              <a:r>
                <a:rPr lang="en-US" sz="700" dirty="0">
                  <a:solidFill>
                    <a:srgbClr val="353C45"/>
                  </a:solidFill>
                  <a:latin typeface="Calibri" panose="020F0502020204030204" pitchFamily="34" charset="0"/>
                </a:rPr>
                <a:t>Printers</a:t>
              </a:r>
            </a:p>
          </p:txBody>
        </p:sp>
        <p:sp>
          <p:nvSpPr>
            <p:cNvPr id="108" name="Rectangle 107"/>
            <p:cNvSpPr/>
            <p:nvPr/>
          </p:nvSpPr>
          <p:spPr>
            <a:xfrm>
              <a:off x="1036880"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High Performance Computing</a:t>
              </a:r>
            </a:p>
          </p:txBody>
        </p:sp>
        <p:sp>
          <p:nvSpPr>
            <p:cNvPr id="113" name="Rectangle 112"/>
            <p:cNvSpPr/>
            <p:nvPr/>
          </p:nvSpPr>
          <p:spPr>
            <a:xfrm>
              <a:off x="5769626" y="1831198"/>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353C45"/>
                  </a:solidFill>
                  <a:latin typeface="Calibri" panose="020F0502020204030204" pitchFamily="34" charset="0"/>
                </a:rPr>
                <a:t>Business Software</a:t>
              </a:r>
            </a:p>
          </p:txBody>
        </p:sp>
        <p:sp>
          <p:nvSpPr>
            <p:cNvPr id="7" name="Rectangle 6">
              <a:extLst>
                <a:ext uri="{FF2B5EF4-FFF2-40B4-BE49-F238E27FC236}">
                  <a16:creationId xmlns:a16="http://schemas.microsoft.com/office/drawing/2014/main" id="{78BABF09-59DE-4532-88F9-51A42802BF78}"/>
                </a:ext>
              </a:extLst>
            </p:cNvPr>
            <p:cNvSpPr/>
            <p:nvPr/>
          </p:nvSpPr>
          <p:spPr>
            <a:xfrm>
              <a:off x="3402563" y="2378977"/>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FF0000"/>
                  </a:solidFill>
                  <a:latin typeface="Calibri" panose="020F0502020204030204" pitchFamily="34" charset="0"/>
                </a:rPr>
                <a:t>Container Orchestration</a:t>
              </a:r>
            </a:p>
          </p:txBody>
        </p:sp>
        <p:sp>
          <p:nvSpPr>
            <p:cNvPr id="2" name="Rectangle 1">
              <a:extLst>
                <a:ext uri="{FF2B5EF4-FFF2-40B4-BE49-F238E27FC236}">
                  <a16:creationId xmlns:a16="http://schemas.microsoft.com/office/drawing/2014/main" id="{76AD81AE-60A9-42FB-A915-06B670D6B3C8}"/>
                </a:ext>
              </a:extLst>
            </p:cNvPr>
            <p:cNvSpPr/>
            <p:nvPr/>
          </p:nvSpPr>
          <p:spPr>
            <a:xfrm>
              <a:off x="3402563" y="2655754"/>
              <a:ext cx="731520" cy="2286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700" dirty="0">
                  <a:solidFill>
                    <a:srgbClr val="FF0000"/>
                  </a:solidFill>
                  <a:latin typeface="Calibri" panose="020F0502020204030204" pitchFamily="34" charset="0"/>
                </a:rPr>
                <a:t>Big Data</a:t>
              </a:r>
            </a:p>
          </p:txBody>
        </p:sp>
      </p:grpSp>
      <p:sp>
        <p:nvSpPr>
          <p:cNvPr id="4" name="TextBox 3">
            <a:extLst>
              <a:ext uri="{FF2B5EF4-FFF2-40B4-BE49-F238E27FC236}">
                <a16:creationId xmlns:a16="http://schemas.microsoft.com/office/drawing/2014/main" id="{94F7C8F3-F320-4DD2-9D1A-FDBC0DD19070}"/>
              </a:ext>
            </a:extLst>
          </p:cNvPr>
          <p:cNvSpPr txBox="1"/>
          <p:nvPr/>
        </p:nvSpPr>
        <p:spPr>
          <a:xfrm>
            <a:off x="297268" y="118643"/>
            <a:ext cx="2383986" cy="692497"/>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p>
            <a:r>
              <a:rPr lang="en-US" sz="1100" b="1" dirty="0"/>
              <a:t>Added new </a:t>
            </a:r>
            <a:r>
              <a:rPr lang="en-US" sz="1100" b="1" i="1" dirty="0"/>
              <a:t>Platform</a:t>
            </a:r>
            <a:r>
              <a:rPr lang="en-US" sz="1100" b="1" dirty="0"/>
              <a:t> sub-towers:</a:t>
            </a:r>
          </a:p>
          <a:p>
            <a:pPr marL="171450" indent="-171450">
              <a:buFont typeface="Arial" panose="020B0604020202020204" pitchFamily="34" charset="0"/>
              <a:buChar char="•"/>
            </a:pPr>
            <a:r>
              <a:rPr lang="en-US" sz="1100" b="1" i="1" dirty="0"/>
              <a:t>Container Orchestration</a:t>
            </a:r>
          </a:p>
          <a:p>
            <a:pPr marL="171450" indent="-171450">
              <a:buFont typeface="Arial" panose="020B0604020202020204" pitchFamily="34" charset="0"/>
              <a:buChar char="•"/>
            </a:pPr>
            <a:r>
              <a:rPr lang="en-US" sz="1100" b="1" i="1" dirty="0"/>
              <a:t>Big Data</a:t>
            </a:r>
          </a:p>
        </p:txBody>
      </p:sp>
    </p:spTree>
    <p:custDataLst>
      <p:tags r:id="rId2"/>
    </p:custDataLst>
    <p:extLst>
      <p:ext uri="{BB962C8B-B14F-4D97-AF65-F5344CB8AC3E}">
        <p14:creationId xmlns:p14="http://schemas.microsoft.com/office/powerpoint/2010/main" val="1125693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TOWERS (v4.0)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63" name="Rectangle 62">
            <a:extLst>
              <a:ext uri="{FF2B5EF4-FFF2-40B4-BE49-F238E27FC236}">
                <a16:creationId xmlns:a16="http://schemas.microsoft.com/office/drawing/2014/main" id="{E5E6D946-DD7C-49BE-B4C0-5499549F2DC8}"/>
              </a:ext>
            </a:extLst>
          </p:cNvPr>
          <p:cNvSpPr/>
          <p:nvPr/>
        </p:nvSpPr>
        <p:spPr>
          <a:xfrm>
            <a:off x="160647" y="658764"/>
            <a:ext cx="8815205" cy="2259534"/>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64" name="Content Placeholder 2">
            <a:extLst>
              <a:ext uri="{FF2B5EF4-FFF2-40B4-BE49-F238E27FC236}">
                <a16:creationId xmlns:a16="http://schemas.microsoft.com/office/drawing/2014/main" id="{D32BD7C4-CDD8-4EA1-9599-CEA5701EAE69}"/>
              </a:ext>
            </a:extLst>
          </p:cNvPr>
          <p:cNvSpPr txBox="1">
            <a:spLocks/>
          </p:cNvSpPr>
          <p:nvPr/>
        </p:nvSpPr>
        <p:spPr>
          <a:xfrm>
            <a:off x="762001" y="723275"/>
            <a:ext cx="2493309" cy="16984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dirty="0">
                <a:solidFill>
                  <a:srgbClr val="FF0000"/>
                </a:solidFill>
                <a:latin typeface="Calibri" panose="020F0502020204030204" pitchFamily="34" charset="0"/>
              </a:rPr>
              <a:t>Tower</a:t>
            </a:r>
          </a:p>
          <a:p>
            <a:pPr>
              <a:spcBef>
                <a:spcPts val="1800"/>
              </a:spcBef>
              <a:buFont typeface="+mj-lt"/>
              <a:buAutoNum type="arabicPeriod"/>
            </a:pPr>
            <a:r>
              <a:rPr lang="en-US" sz="1600" b="0" dirty="0">
                <a:solidFill>
                  <a:srgbClr val="FF0000"/>
                </a:solidFill>
                <a:latin typeface="Calibri" panose="020F0502020204030204" pitchFamily="34" charset="0"/>
              </a:rPr>
              <a:t>Sub-Tower</a:t>
            </a:r>
          </a:p>
          <a:p>
            <a:pPr>
              <a:spcBef>
                <a:spcPts val="1800"/>
              </a:spcBef>
              <a:buFont typeface="+mj-lt"/>
              <a:buAutoNum type="arabicPeriod"/>
            </a:pPr>
            <a:r>
              <a:rPr lang="en-US" sz="1600" b="0" dirty="0">
                <a:solidFill>
                  <a:srgbClr val="FF0000"/>
                </a:solidFill>
                <a:latin typeface="Calibri" panose="020F0502020204030204" pitchFamily="34" charset="0"/>
              </a:rPr>
              <a:t>Sub-Tower Element</a:t>
            </a:r>
          </a:p>
        </p:txBody>
      </p:sp>
      <p:cxnSp>
        <p:nvCxnSpPr>
          <p:cNvPr id="70" name="Straight Connector 69">
            <a:extLst>
              <a:ext uri="{FF2B5EF4-FFF2-40B4-BE49-F238E27FC236}">
                <a16:creationId xmlns:a16="http://schemas.microsoft.com/office/drawing/2014/main" id="{097E1EC8-3DA9-4243-A7F7-342D55B28178}"/>
              </a:ext>
            </a:extLst>
          </p:cNvPr>
          <p:cNvCxnSpPr/>
          <p:nvPr/>
        </p:nvCxnSpPr>
        <p:spPr>
          <a:xfrm>
            <a:off x="460076" y="2083349"/>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59ED4066-A4DC-4204-B8D1-68836FC8D21B}"/>
              </a:ext>
            </a:extLst>
          </p:cNvPr>
          <p:cNvSpPr txBox="1"/>
          <p:nvPr/>
        </p:nvSpPr>
        <p:spPr>
          <a:xfrm>
            <a:off x="297268" y="43672"/>
            <a:ext cx="2948243"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pPr marL="171450" indent="-171450">
              <a:buFont typeface="Arial" panose="020B0604020202020204" pitchFamily="34" charset="0"/>
              <a:buChar char="•"/>
            </a:pPr>
            <a:r>
              <a:rPr lang="en-US" dirty="0"/>
              <a:t>New “names” for layer and hierarchies</a:t>
            </a:r>
          </a:p>
          <a:p>
            <a:pPr marL="171450" indent="-171450">
              <a:buFont typeface="Arial" panose="020B0604020202020204" pitchFamily="34" charset="0"/>
              <a:buChar char="•"/>
            </a:pPr>
            <a:r>
              <a:rPr lang="en-US" dirty="0"/>
              <a:t>Delivery as the 3rd layer</a:t>
            </a:r>
          </a:p>
        </p:txBody>
      </p:sp>
      <p:sp>
        <p:nvSpPr>
          <p:cNvPr id="73" name="TextBox 72">
            <a:extLst>
              <a:ext uri="{FF2B5EF4-FFF2-40B4-BE49-F238E27FC236}">
                <a16:creationId xmlns:a16="http://schemas.microsoft.com/office/drawing/2014/main" id="{9D1DF07D-7832-4289-AEB5-0203CA24C457}"/>
              </a:ext>
            </a:extLst>
          </p:cNvPr>
          <p:cNvSpPr txBox="1"/>
          <p:nvPr/>
        </p:nvSpPr>
        <p:spPr>
          <a:xfrm>
            <a:off x="6140596" y="723274"/>
            <a:ext cx="2646041" cy="2015936"/>
          </a:xfrm>
          <a:prstGeom prst="rect">
            <a:avLst/>
          </a:prstGeom>
          <a:noFill/>
        </p:spPr>
        <p:txBody>
          <a:bodyPr wrap="square" rtlCol="0">
            <a:spAutoFit/>
          </a:bodyPr>
          <a:lstStyle/>
          <a:p>
            <a:pPr>
              <a:spcBef>
                <a:spcPts val="1800"/>
              </a:spcBef>
            </a:pPr>
            <a:r>
              <a:rPr lang="en-US" sz="1600" u="sng" dirty="0">
                <a:latin typeface="Calibri" panose="020F0502020204030204" pitchFamily="34" charset="0"/>
                <a:cs typeface="Arial" panose="020B0604020202020204" pitchFamily="34" charset="0"/>
              </a:rPr>
              <a:t>Example</a:t>
            </a:r>
          </a:p>
          <a:p>
            <a:pPr marL="233357" indent="-233357">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Compute</a:t>
            </a:r>
          </a:p>
          <a:p>
            <a:pPr marL="457189" lvl="1" indent="-223832">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Servers</a:t>
            </a:r>
          </a:p>
          <a:p>
            <a:pPr marL="801668" lvl="2" indent="-338129">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Windows</a:t>
            </a:r>
          </a:p>
          <a:p>
            <a:pPr marL="801668" lvl="2" indent="-338129">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Linux</a:t>
            </a:r>
          </a:p>
        </p:txBody>
      </p:sp>
      <p:sp>
        <p:nvSpPr>
          <p:cNvPr id="74" name="Right Brace 73">
            <a:extLst>
              <a:ext uri="{FF2B5EF4-FFF2-40B4-BE49-F238E27FC236}">
                <a16:creationId xmlns:a16="http://schemas.microsoft.com/office/drawing/2014/main" id="{D79D3597-1B1F-45B2-A186-5730A6F509E3}"/>
              </a:ext>
            </a:extLst>
          </p:cNvPr>
          <p:cNvSpPr/>
          <p:nvPr/>
        </p:nvSpPr>
        <p:spPr>
          <a:xfrm>
            <a:off x="3019425" y="1239141"/>
            <a:ext cx="262392" cy="755548"/>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anose="020F0502020204030204" pitchFamily="34" charset="0"/>
            </a:endParaRPr>
          </a:p>
        </p:txBody>
      </p:sp>
      <p:sp>
        <p:nvSpPr>
          <p:cNvPr id="75" name="TextBox 74">
            <a:extLst>
              <a:ext uri="{FF2B5EF4-FFF2-40B4-BE49-F238E27FC236}">
                <a16:creationId xmlns:a16="http://schemas.microsoft.com/office/drawing/2014/main" id="{9B7F6684-2EC7-4513-AD81-F239EFCBE398}"/>
              </a:ext>
            </a:extLst>
          </p:cNvPr>
          <p:cNvSpPr txBox="1"/>
          <p:nvPr/>
        </p:nvSpPr>
        <p:spPr>
          <a:xfrm>
            <a:off x="3396377" y="1351203"/>
            <a:ext cx="2646041" cy="307777"/>
          </a:xfrm>
          <a:prstGeom prst="rect">
            <a:avLst/>
          </a:prstGeom>
          <a:noFill/>
        </p:spPr>
        <p:txBody>
          <a:bodyPr wrap="square" rtlCol="0">
            <a:spAutoFit/>
          </a:bodyPr>
          <a:lstStyle/>
          <a:p>
            <a:r>
              <a:rPr lang="en-US" sz="1400" dirty="0">
                <a:latin typeface="Calibri" panose="020F0502020204030204" pitchFamily="34" charset="0"/>
              </a:rPr>
              <a:t>Standardized TBM Taxonomy </a:t>
            </a:r>
          </a:p>
        </p:txBody>
      </p:sp>
      <p:sp>
        <p:nvSpPr>
          <p:cNvPr id="76" name="Right Brace 75">
            <a:extLst>
              <a:ext uri="{FF2B5EF4-FFF2-40B4-BE49-F238E27FC236}">
                <a16:creationId xmlns:a16="http://schemas.microsoft.com/office/drawing/2014/main" id="{A21875D3-B53A-48A8-AB44-23BAB20EA2AD}"/>
              </a:ext>
            </a:extLst>
          </p:cNvPr>
          <p:cNvSpPr/>
          <p:nvPr/>
        </p:nvSpPr>
        <p:spPr>
          <a:xfrm>
            <a:off x="3019425" y="2153979"/>
            <a:ext cx="262392" cy="33428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anose="020F0502020204030204" pitchFamily="34" charset="0"/>
            </a:endParaRPr>
          </a:p>
        </p:txBody>
      </p:sp>
      <p:sp>
        <p:nvSpPr>
          <p:cNvPr id="77" name="TextBox 76">
            <a:extLst>
              <a:ext uri="{FF2B5EF4-FFF2-40B4-BE49-F238E27FC236}">
                <a16:creationId xmlns:a16="http://schemas.microsoft.com/office/drawing/2014/main" id="{6D44DA6D-DE84-43F6-ACD1-A69B2C5665E1}"/>
              </a:ext>
            </a:extLst>
          </p:cNvPr>
          <p:cNvSpPr txBox="1"/>
          <p:nvPr/>
        </p:nvSpPr>
        <p:spPr>
          <a:xfrm>
            <a:off x="3396375" y="2062391"/>
            <a:ext cx="2461958" cy="523220"/>
          </a:xfrm>
          <a:prstGeom prst="rect">
            <a:avLst/>
          </a:prstGeom>
          <a:noFill/>
        </p:spPr>
        <p:txBody>
          <a:bodyPr wrap="square" rtlCol="0">
            <a:spAutoFit/>
          </a:bodyPr>
          <a:lstStyle/>
          <a:p>
            <a:r>
              <a:rPr lang="en-US" sz="1400" dirty="0">
                <a:latin typeface="Calibri" panose="020F0502020204030204" pitchFamily="34" charset="0"/>
              </a:rPr>
              <a:t>Optional for more granular aggregation and allocation</a:t>
            </a:r>
          </a:p>
        </p:txBody>
      </p:sp>
    </p:spTree>
    <p:custDataLst>
      <p:tags r:id="rId1"/>
    </p:custDataLst>
    <p:extLst>
      <p:ext uri="{BB962C8B-B14F-4D97-AF65-F5344CB8AC3E}">
        <p14:creationId xmlns:p14="http://schemas.microsoft.com/office/powerpoint/2010/main" val="56920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grpSp>
        <p:nvGrpSpPr>
          <p:cNvPr id="2" name="Group 1">
            <a:extLst>
              <a:ext uri="{FF2B5EF4-FFF2-40B4-BE49-F238E27FC236}">
                <a16:creationId xmlns:a16="http://schemas.microsoft.com/office/drawing/2014/main" id="{ABEF18E7-2988-456C-B97A-2AB3AE58871C}"/>
              </a:ext>
            </a:extLst>
          </p:cNvPr>
          <p:cNvGrpSpPr/>
          <p:nvPr/>
        </p:nvGrpSpPr>
        <p:grpSpPr>
          <a:xfrm>
            <a:off x="217349" y="1174772"/>
            <a:ext cx="8696188" cy="3397228"/>
            <a:chOff x="217349" y="1174772"/>
            <a:chExt cx="8696188" cy="3082509"/>
          </a:xfrm>
        </p:grpSpPr>
        <p:sp>
          <p:nvSpPr>
            <p:cNvPr id="76" name="Rectangle 75">
              <a:extLst>
                <a:ext uri="{FF2B5EF4-FFF2-40B4-BE49-F238E27FC236}">
                  <a16:creationId xmlns:a16="http://schemas.microsoft.com/office/drawing/2014/main" id="{BAE621DA-DB86-4E2A-912D-271967848F2C}"/>
                </a:ext>
              </a:extLst>
            </p:cNvPr>
            <p:cNvSpPr>
              <a:spLocks/>
            </p:cNvSpPr>
            <p:nvPr/>
          </p:nvSpPr>
          <p:spPr>
            <a:xfrm>
              <a:off x="3148123" y="2794241"/>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rPr>
                <a:t>Platform</a:t>
              </a:r>
              <a:endParaRPr lang="en-US" sz="900" dirty="0">
                <a:solidFill>
                  <a:srgbClr val="353C45"/>
                </a:solidFill>
                <a:latin typeface="Calibri" panose="020F0502020204030204" pitchFamily="34" charset="0"/>
              </a:endParaRPr>
            </a:p>
          </p:txBody>
        </p:sp>
        <p:sp>
          <p:nvSpPr>
            <p:cNvPr id="86" name="Rectangle 85">
              <a:extLst>
                <a:ext uri="{FF2B5EF4-FFF2-40B4-BE49-F238E27FC236}">
                  <a16:creationId xmlns:a16="http://schemas.microsoft.com/office/drawing/2014/main" id="{6BE90324-A135-448D-8A4D-CC99B149B753}"/>
                </a:ext>
              </a:extLst>
            </p:cNvPr>
            <p:cNvSpPr>
              <a:spLocks/>
            </p:cNvSpPr>
            <p:nvPr/>
          </p:nvSpPr>
          <p:spPr>
            <a:xfrm>
              <a:off x="217349" y="2786419"/>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rPr>
                <a:t>Delivery</a:t>
              </a:r>
              <a:endParaRPr lang="en-US" sz="900" dirty="0">
                <a:solidFill>
                  <a:srgbClr val="353C45"/>
                </a:solidFill>
                <a:latin typeface="Calibri" panose="020F0502020204030204" pitchFamily="34" charset="0"/>
              </a:endParaRPr>
            </a:p>
          </p:txBody>
        </p:sp>
        <p:sp>
          <p:nvSpPr>
            <p:cNvPr id="148" name="Rectangle 147">
              <a:extLst>
                <a:ext uri="{FF2B5EF4-FFF2-40B4-BE49-F238E27FC236}">
                  <a16:creationId xmlns:a16="http://schemas.microsoft.com/office/drawing/2014/main" id="{45A56E3D-5486-448F-8725-DD2A092D0E9F}"/>
                </a:ext>
              </a:extLst>
            </p:cNvPr>
            <p:cNvSpPr>
              <a:spLocks/>
            </p:cNvSpPr>
            <p:nvPr/>
          </p:nvSpPr>
          <p:spPr>
            <a:xfrm>
              <a:off x="3148123"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dirty="0">
                  <a:solidFill>
                    <a:srgbClr val="1E1F21"/>
                  </a:solidFill>
                  <a:latin typeface="Calibri" panose="020F0502020204030204" pitchFamily="34" charset="0"/>
                  <a:cs typeface="Calibri" panose="020F0502020204030204" pitchFamily="34" charset="0"/>
                </a:rPr>
                <a:t>Business</a:t>
              </a:r>
              <a:endParaRPr lang="en-US" sz="500" i="1" dirty="0">
                <a:solidFill>
                  <a:srgbClr val="1E1F21"/>
                </a:solidFill>
                <a:latin typeface="Calibri" panose="020F0502020204030204" pitchFamily="34" charset="0"/>
                <a:cs typeface="Calibri" panose="020F0502020204030204" pitchFamily="34" charset="0"/>
              </a:endParaRPr>
            </a:p>
          </p:txBody>
        </p:sp>
        <p:sp>
          <p:nvSpPr>
            <p:cNvPr id="149" name="Rectangle 148">
              <a:extLst>
                <a:ext uri="{FF2B5EF4-FFF2-40B4-BE49-F238E27FC236}">
                  <a16:creationId xmlns:a16="http://schemas.microsoft.com/office/drawing/2014/main" id="{4CE2556A-3457-444D-8FB6-2B6AD6BC87B2}"/>
                </a:ext>
              </a:extLst>
            </p:cNvPr>
            <p:cNvSpPr>
              <a:spLocks/>
            </p:cNvSpPr>
            <p:nvPr/>
          </p:nvSpPr>
          <p:spPr>
            <a:xfrm>
              <a:off x="217349"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r>
                <a:rPr lang="en-US" sz="1100" b="1" dirty="0">
                  <a:solidFill>
                    <a:srgbClr val="353C45"/>
                  </a:solidFill>
                  <a:latin typeface="Calibri" panose="020F0502020204030204" pitchFamily="34" charset="0"/>
                  <a:cs typeface="Calibri" panose="020F0502020204030204" pitchFamily="34" charset="0"/>
                </a:rPr>
                <a:t>Workplace</a:t>
              </a:r>
            </a:p>
          </p:txBody>
        </p:sp>
        <p:sp>
          <p:nvSpPr>
            <p:cNvPr id="150" name="Rectangle 149">
              <a:extLst>
                <a:ext uri="{FF2B5EF4-FFF2-40B4-BE49-F238E27FC236}">
                  <a16:creationId xmlns:a16="http://schemas.microsoft.com/office/drawing/2014/main" id="{7BF756D5-DB61-4C42-BC3D-87ED2EC20367}"/>
                </a:ext>
              </a:extLst>
            </p:cNvPr>
            <p:cNvSpPr>
              <a:spLocks/>
            </p:cNvSpPr>
            <p:nvPr/>
          </p:nvSpPr>
          <p:spPr>
            <a:xfrm>
              <a:off x="6078897" y="1174772"/>
              <a:ext cx="2834640" cy="1463040"/>
            </a:xfrm>
            <a:prstGeom prst="rect">
              <a:avLst/>
            </a:prstGeom>
            <a:solidFill>
              <a:schemeClr val="accent1">
                <a:lumMod val="20000"/>
                <a:lumOff val="80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defTabSz="914355">
                <a:tabLst>
                  <a:tab pos="1771606" algn="ctr"/>
                  <a:tab pos="6567324" algn="r"/>
                </a:tabLst>
              </a:pPr>
              <a:r>
                <a:rPr lang="en-US" sz="1100" b="1" dirty="0">
                  <a:solidFill>
                    <a:srgbClr val="1E1F21"/>
                  </a:solidFill>
                  <a:latin typeface="Calibri" panose="020F0502020204030204" pitchFamily="34" charset="0"/>
                  <a:cs typeface="Calibri" panose="020F0502020204030204" pitchFamily="34" charset="0"/>
                </a:rPr>
                <a:t>Shared &amp; Corporate</a:t>
              </a:r>
              <a:endParaRPr lang="en-US" sz="500" i="1" dirty="0">
                <a:solidFill>
                  <a:srgbClr val="1E1F21"/>
                </a:solidFill>
                <a:latin typeface="Calibri" panose="020F0502020204030204" pitchFamily="34" charset="0"/>
                <a:cs typeface="Calibri" panose="020F0502020204030204" pitchFamily="34" charset="0"/>
              </a:endParaRPr>
            </a:p>
          </p:txBody>
        </p:sp>
        <p:cxnSp>
          <p:nvCxnSpPr>
            <p:cNvPr id="158" name="Straight Connector 157">
              <a:extLst>
                <a:ext uri="{FF2B5EF4-FFF2-40B4-BE49-F238E27FC236}">
                  <a16:creationId xmlns:a16="http://schemas.microsoft.com/office/drawing/2014/main" id="{B247CBE7-15D1-43DA-A0BC-632E04F918CF}"/>
                </a:ext>
              </a:extLst>
            </p:cNvPr>
            <p:cNvCxnSpPr>
              <a:cxnSpLocks/>
            </p:cNvCxnSpPr>
            <p:nvPr/>
          </p:nvCxnSpPr>
          <p:spPr>
            <a:xfrm>
              <a:off x="217349"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48E701C-0399-4510-9421-831A540AC075}"/>
                </a:ext>
              </a:extLst>
            </p:cNvPr>
            <p:cNvCxnSpPr>
              <a:cxnSpLocks/>
            </p:cNvCxnSpPr>
            <p:nvPr/>
          </p:nvCxnSpPr>
          <p:spPr>
            <a:xfrm>
              <a:off x="6078897"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36051CAE-AD88-472B-8B49-296370E6CD41}"/>
                </a:ext>
              </a:extLst>
            </p:cNvPr>
            <p:cNvCxnSpPr>
              <a:cxnSpLocks/>
            </p:cNvCxnSpPr>
            <p:nvPr/>
          </p:nvCxnSpPr>
          <p:spPr>
            <a:xfrm>
              <a:off x="3148123" y="1388541"/>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60D3E72-AECA-4560-9436-BAA07DEF016A}"/>
                </a:ext>
              </a:extLst>
            </p:cNvPr>
            <p:cNvGrpSpPr/>
            <p:nvPr/>
          </p:nvGrpSpPr>
          <p:grpSpPr>
            <a:xfrm>
              <a:off x="6199653" y="1495937"/>
              <a:ext cx="2593128" cy="1067636"/>
              <a:chOff x="6200382" y="1495937"/>
              <a:chExt cx="2593128" cy="1067636"/>
            </a:xfrm>
          </p:grpSpPr>
          <p:sp>
            <p:nvSpPr>
              <p:cNvPr id="154" name="Rectangle 153">
                <a:extLst>
                  <a:ext uri="{FF2B5EF4-FFF2-40B4-BE49-F238E27FC236}">
                    <a16:creationId xmlns:a16="http://schemas.microsoft.com/office/drawing/2014/main" id="{89747FE9-1D00-4770-A955-CC8DD01CE7A1}"/>
                  </a:ext>
                </a:extLst>
              </p:cNvPr>
              <p:cNvSpPr/>
              <p:nvPr/>
            </p:nvSpPr>
            <p:spPr>
              <a:xfrm>
                <a:off x="620038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Finance</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55" name="Rectangle 154">
                <a:extLst>
                  <a:ext uri="{FF2B5EF4-FFF2-40B4-BE49-F238E27FC236}">
                    <a16:creationId xmlns:a16="http://schemas.microsoft.com/office/drawing/2014/main" id="{7BBB3C08-B3E1-45FC-B088-6B24AF5BD976}"/>
                  </a:ext>
                </a:extLst>
              </p:cNvPr>
              <p:cNvSpPr/>
              <p:nvPr/>
            </p:nvSpPr>
            <p:spPr>
              <a:xfrm>
                <a:off x="7559070"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Workforce</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56" name="Rectangle 155">
                <a:extLst>
                  <a:ext uri="{FF2B5EF4-FFF2-40B4-BE49-F238E27FC236}">
                    <a16:creationId xmlns:a16="http://schemas.microsoft.com/office/drawing/2014/main" id="{C5037603-1FBF-4F37-9A15-2B13BAA8B234}"/>
                  </a:ext>
                </a:extLst>
              </p:cNvPr>
              <p:cNvSpPr/>
              <p:nvPr/>
            </p:nvSpPr>
            <p:spPr>
              <a:xfrm>
                <a:off x="620038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Vendor &amp; Procurement</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57" name="Rectangle 156">
                <a:extLst>
                  <a:ext uri="{FF2B5EF4-FFF2-40B4-BE49-F238E27FC236}">
                    <a16:creationId xmlns:a16="http://schemas.microsoft.com/office/drawing/2014/main" id="{4EB52D6F-F9F7-4F74-A5CE-BFD2638AC040}"/>
                  </a:ext>
                </a:extLst>
              </p:cNvPr>
              <p:cNvSpPr/>
              <p:nvPr/>
            </p:nvSpPr>
            <p:spPr>
              <a:xfrm>
                <a:off x="7559070"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Legal</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0" name="Rectangle 159">
                <a:extLst>
                  <a:ext uri="{FF2B5EF4-FFF2-40B4-BE49-F238E27FC236}">
                    <a16:creationId xmlns:a16="http://schemas.microsoft.com/office/drawing/2014/main" id="{61FA126A-AF7C-445C-B160-DF454CF9C658}"/>
                  </a:ext>
                </a:extLst>
              </p:cNvPr>
              <p:cNvSpPr/>
              <p:nvPr/>
            </p:nvSpPr>
            <p:spPr>
              <a:xfrm>
                <a:off x="6200382"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Property &amp; Facility</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2" name="Rectangle 161">
                <a:extLst>
                  <a:ext uri="{FF2B5EF4-FFF2-40B4-BE49-F238E27FC236}">
                    <a16:creationId xmlns:a16="http://schemas.microsoft.com/office/drawing/2014/main" id="{0009E9F3-CF5C-4FB8-AE8F-70F0964CA637}"/>
                  </a:ext>
                </a:extLst>
              </p:cNvPr>
              <p:cNvSpPr/>
              <p:nvPr/>
            </p:nvSpPr>
            <p:spPr>
              <a:xfrm>
                <a:off x="7559070"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FF0000"/>
                    </a:solidFill>
                    <a:latin typeface="Calibri" panose="020F0502020204030204" pitchFamily="34" charset="0"/>
                    <a:cs typeface="Calibri" panose="020F0502020204030204" pitchFamily="34" charset="0"/>
                  </a:rPr>
                  <a:t>Health, Safety, Security &amp; Environmental</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3" name="Rectangle 162">
                <a:extLst>
                  <a:ext uri="{FF2B5EF4-FFF2-40B4-BE49-F238E27FC236}">
                    <a16:creationId xmlns:a16="http://schemas.microsoft.com/office/drawing/2014/main" id="{C0156466-2370-4D9F-B654-137530BA0A6D}"/>
                  </a:ext>
                </a:extLst>
              </p:cNvPr>
              <p:cNvSpPr/>
              <p:nvPr/>
            </p:nvSpPr>
            <p:spPr>
              <a:xfrm>
                <a:off x="6200382" y="205529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Risk, Audit &amp; Compliance</a:t>
                </a:r>
                <a:endParaRPr lang="en-US" sz="800" b="1" strike="sngStrike" dirty="0">
                  <a:solidFill>
                    <a:srgbClr val="FF0000"/>
                  </a:solidFill>
                  <a:latin typeface="Calibri" panose="020F0502020204030204" pitchFamily="34" charset="0"/>
                  <a:cs typeface="Calibri" panose="020F0502020204030204" pitchFamily="34" charset="0"/>
                </a:endParaRPr>
              </a:p>
            </p:txBody>
          </p:sp>
          <p:sp>
            <p:nvSpPr>
              <p:cNvPr id="164" name="Rectangle 163">
                <a:extLst>
                  <a:ext uri="{FF2B5EF4-FFF2-40B4-BE49-F238E27FC236}">
                    <a16:creationId xmlns:a16="http://schemas.microsoft.com/office/drawing/2014/main" id="{3B6E8946-C358-4A23-AD4D-E164CF4084A9}"/>
                  </a:ext>
                </a:extLst>
              </p:cNvPr>
              <p:cNvSpPr/>
              <p:nvPr/>
            </p:nvSpPr>
            <p:spPr>
              <a:xfrm>
                <a:off x="7559070" y="2334973"/>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Corporate Communication</a:t>
                </a:r>
                <a:endParaRPr lang="en-US" sz="800" b="1" strike="sngStrike" dirty="0">
                  <a:solidFill>
                    <a:srgbClr val="FF0000"/>
                  </a:solidFill>
                  <a:latin typeface="Calibri" panose="020F0502020204030204" pitchFamily="34" charset="0"/>
                  <a:cs typeface="Calibri" panose="020F0502020204030204" pitchFamily="34" charset="0"/>
                </a:endParaRPr>
              </a:p>
            </p:txBody>
          </p:sp>
        </p:grpSp>
        <p:grpSp>
          <p:nvGrpSpPr>
            <p:cNvPr id="13" name="Group 12">
              <a:extLst>
                <a:ext uri="{FF2B5EF4-FFF2-40B4-BE49-F238E27FC236}">
                  <a16:creationId xmlns:a16="http://schemas.microsoft.com/office/drawing/2014/main" id="{E1B3FF4D-917A-410C-B4E3-50C13A302EF2}"/>
                </a:ext>
              </a:extLst>
            </p:cNvPr>
            <p:cNvGrpSpPr/>
            <p:nvPr/>
          </p:nvGrpSpPr>
          <p:grpSpPr>
            <a:xfrm>
              <a:off x="3268879" y="1495937"/>
              <a:ext cx="2593128" cy="1067636"/>
              <a:chOff x="3282454" y="1495937"/>
              <a:chExt cx="2593128" cy="1067636"/>
            </a:xfrm>
          </p:grpSpPr>
          <p:sp>
            <p:nvSpPr>
              <p:cNvPr id="165" name="Rectangle 164">
                <a:extLst>
                  <a:ext uri="{FF2B5EF4-FFF2-40B4-BE49-F238E27FC236}">
                    <a16:creationId xmlns:a16="http://schemas.microsoft.com/office/drawing/2014/main" id="{E5856628-8059-4138-A050-B8CBFF26D17C}"/>
                  </a:ext>
                </a:extLst>
              </p:cNvPr>
              <p:cNvSpPr/>
              <p:nvPr/>
            </p:nvSpPr>
            <p:spPr>
              <a:xfrm>
                <a:off x="3282454" y="2334973"/>
                <a:ext cx="2593128"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i="1" u="sng" dirty="0">
                    <a:solidFill>
                      <a:srgbClr val="353C45"/>
                    </a:solidFill>
                    <a:latin typeface="Calibri" panose="020F0502020204030204" pitchFamily="34" charset="0"/>
                    <a:cs typeface="Calibri" panose="020F0502020204030204" pitchFamily="34" charset="0"/>
                  </a:rPr>
                  <a:t>Industry specific</a:t>
                </a:r>
                <a:r>
                  <a:rPr lang="en-US" sz="800" b="1" i="1" dirty="0">
                    <a:solidFill>
                      <a:srgbClr val="353C45"/>
                    </a:solidFill>
                    <a:latin typeface="Calibri" panose="020F0502020204030204" pitchFamily="34" charset="0"/>
                    <a:cs typeface="Calibri" panose="020F0502020204030204" pitchFamily="34" charset="0"/>
                  </a:rPr>
                  <a:t> solutions to win, serve and retain customers </a:t>
                </a:r>
              </a:p>
            </p:txBody>
          </p:sp>
          <p:sp>
            <p:nvSpPr>
              <p:cNvPr id="166" name="Rectangle 165">
                <a:extLst>
                  <a:ext uri="{FF2B5EF4-FFF2-40B4-BE49-F238E27FC236}">
                    <a16:creationId xmlns:a16="http://schemas.microsoft.com/office/drawing/2014/main" id="{382574C1-D2EF-43A5-8452-49ECD56AB0AD}"/>
                  </a:ext>
                </a:extLst>
              </p:cNvPr>
              <p:cNvSpPr/>
              <p:nvPr/>
            </p:nvSpPr>
            <p:spPr>
              <a:xfrm>
                <a:off x="3282454"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Product Management</a:t>
                </a:r>
              </a:p>
            </p:txBody>
          </p:sp>
          <p:sp>
            <p:nvSpPr>
              <p:cNvPr id="167" name="Rectangle 166">
                <a:extLst>
                  <a:ext uri="{FF2B5EF4-FFF2-40B4-BE49-F238E27FC236}">
                    <a16:creationId xmlns:a16="http://schemas.microsoft.com/office/drawing/2014/main" id="{DBB5E91B-4CCE-4BAB-B63D-F3E5B4F5126D}"/>
                  </a:ext>
                </a:extLst>
              </p:cNvPr>
              <p:cNvSpPr/>
              <p:nvPr/>
            </p:nvSpPr>
            <p:spPr>
              <a:xfrm>
                <a:off x="4641142" y="149593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Sales &amp; Marketing</a:t>
                </a:r>
              </a:p>
            </p:txBody>
          </p:sp>
          <p:sp>
            <p:nvSpPr>
              <p:cNvPr id="168" name="Rectangle 167">
                <a:extLst>
                  <a:ext uri="{FF2B5EF4-FFF2-40B4-BE49-F238E27FC236}">
                    <a16:creationId xmlns:a16="http://schemas.microsoft.com/office/drawing/2014/main" id="{E23E375A-A095-4B10-AAB1-3778E0FE6423}"/>
                  </a:ext>
                </a:extLst>
              </p:cNvPr>
              <p:cNvSpPr/>
              <p:nvPr/>
            </p:nvSpPr>
            <p:spPr>
              <a:xfrm>
                <a:off x="3282454"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Manufacturing &amp; Delivery</a:t>
                </a:r>
              </a:p>
            </p:txBody>
          </p:sp>
          <p:sp>
            <p:nvSpPr>
              <p:cNvPr id="169" name="Rectangle 168">
                <a:extLst>
                  <a:ext uri="{FF2B5EF4-FFF2-40B4-BE49-F238E27FC236}">
                    <a16:creationId xmlns:a16="http://schemas.microsoft.com/office/drawing/2014/main" id="{2A277299-CF0D-46CA-8BDF-4AAB967F98B9}"/>
                  </a:ext>
                </a:extLst>
              </p:cNvPr>
              <p:cNvSpPr/>
              <p:nvPr/>
            </p:nvSpPr>
            <p:spPr>
              <a:xfrm>
                <a:off x="4641142" y="17756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Customer Service</a:t>
                </a:r>
              </a:p>
            </p:txBody>
          </p:sp>
          <p:sp>
            <p:nvSpPr>
              <p:cNvPr id="170" name="TextBox 169">
                <a:extLst>
                  <a:ext uri="{FF2B5EF4-FFF2-40B4-BE49-F238E27FC236}">
                    <a16:creationId xmlns:a16="http://schemas.microsoft.com/office/drawing/2014/main" id="{8E6FD651-2758-43B7-87D7-AD7626247BD9}"/>
                  </a:ext>
                </a:extLst>
              </p:cNvPr>
              <p:cNvSpPr txBox="1"/>
              <p:nvPr/>
            </p:nvSpPr>
            <p:spPr>
              <a:xfrm>
                <a:off x="4351524" y="2075234"/>
                <a:ext cx="427838" cy="215444"/>
              </a:xfrm>
              <a:prstGeom prst="rect">
                <a:avLst/>
              </a:prstGeom>
              <a:noFill/>
            </p:spPr>
            <p:txBody>
              <a:bodyPr wrap="square" lIns="45720" rIns="45720" rtlCol="0">
                <a:spAutoFit/>
              </a:bodyPr>
              <a:lstStyle/>
              <a:p>
                <a:pPr algn="ctr"/>
                <a:r>
                  <a:rPr lang="en-US" sz="800" b="1" dirty="0">
                    <a:latin typeface="Calibri" panose="020F0502020204030204" pitchFamily="34" charset="0"/>
                    <a:cs typeface="Calibri" panose="020F0502020204030204" pitchFamily="34" charset="0"/>
                  </a:rPr>
                  <a:t>Or</a:t>
                </a:r>
                <a:endParaRPr lang="en-US" sz="1050" b="1" dirty="0">
                  <a:latin typeface="Calibri" panose="020F0502020204030204" pitchFamily="34" charset="0"/>
                  <a:cs typeface="Calibri" panose="020F0502020204030204" pitchFamily="34" charset="0"/>
                </a:endParaRPr>
              </a:p>
            </p:txBody>
          </p:sp>
        </p:grpSp>
        <p:sp>
          <p:nvSpPr>
            <p:cNvPr id="6" name="Rectangle 5">
              <a:extLst>
                <a:ext uri="{FF2B5EF4-FFF2-40B4-BE49-F238E27FC236}">
                  <a16:creationId xmlns:a16="http://schemas.microsoft.com/office/drawing/2014/main" id="{0A1D2F71-B40C-40FC-93F0-6A89902B6944}"/>
                </a:ext>
              </a:extLst>
            </p:cNvPr>
            <p:cNvSpPr>
              <a:spLocks/>
            </p:cNvSpPr>
            <p:nvPr/>
          </p:nvSpPr>
          <p:spPr>
            <a:xfrm>
              <a:off x="6078897" y="2786420"/>
              <a:ext cx="2834640" cy="1463040"/>
            </a:xfrm>
            <a:prstGeom prst="rect">
              <a:avLst/>
            </a:prstGeom>
            <a:solidFill>
              <a:schemeClr val="bg1">
                <a:lumMod val="8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100" b="1" dirty="0">
                  <a:solidFill>
                    <a:srgbClr val="353C45"/>
                  </a:solidFill>
                  <a:latin typeface="Calibri" panose="020F0502020204030204" pitchFamily="34" charset="0"/>
                </a:rPr>
                <a:t>Infrastructure</a:t>
              </a:r>
              <a:endParaRPr lang="en-US" sz="900" dirty="0">
                <a:solidFill>
                  <a:srgbClr val="353C45"/>
                </a:solidFill>
                <a:latin typeface="Calibri" panose="020F0502020204030204" pitchFamily="34" charset="0"/>
              </a:endParaRPr>
            </a:p>
          </p:txBody>
        </p:sp>
        <p:sp>
          <p:nvSpPr>
            <p:cNvPr id="8" name="Rectangle 7">
              <a:extLst>
                <a:ext uri="{FF2B5EF4-FFF2-40B4-BE49-F238E27FC236}">
                  <a16:creationId xmlns:a16="http://schemas.microsoft.com/office/drawing/2014/main" id="{D6F10097-843F-4117-AA4B-AE735E3A1548}"/>
                </a:ext>
              </a:extLst>
            </p:cNvPr>
            <p:cNvSpPr/>
            <p:nvPr/>
          </p:nvSpPr>
          <p:spPr>
            <a:xfrm>
              <a:off x="319044" y="310896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Strategy &amp; Planning</a:t>
              </a:r>
            </a:p>
          </p:txBody>
        </p:sp>
        <p:sp>
          <p:nvSpPr>
            <p:cNvPr id="9" name="Rectangle 8">
              <a:extLst>
                <a:ext uri="{FF2B5EF4-FFF2-40B4-BE49-F238E27FC236}">
                  <a16:creationId xmlns:a16="http://schemas.microsoft.com/office/drawing/2014/main" id="{A1CACA59-059F-4CAC-A64F-89974B8517AE}"/>
                </a:ext>
              </a:extLst>
            </p:cNvPr>
            <p:cNvSpPr/>
            <p:nvPr/>
          </p:nvSpPr>
          <p:spPr>
            <a:xfrm>
              <a:off x="319044" y="346643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Support</a:t>
              </a:r>
            </a:p>
          </p:txBody>
        </p:sp>
        <p:sp>
          <p:nvSpPr>
            <p:cNvPr id="10" name="Rectangle 9">
              <a:extLst>
                <a:ext uri="{FF2B5EF4-FFF2-40B4-BE49-F238E27FC236}">
                  <a16:creationId xmlns:a16="http://schemas.microsoft.com/office/drawing/2014/main" id="{A107E02E-196E-4901-BCB8-DD6BBEC36434}"/>
                </a:ext>
              </a:extLst>
            </p:cNvPr>
            <p:cNvSpPr/>
            <p:nvPr/>
          </p:nvSpPr>
          <p:spPr>
            <a:xfrm>
              <a:off x="319044" y="3832417"/>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FF0000"/>
                  </a:solidFill>
                  <a:latin typeface="Calibri" panose="020F0502020204030204" pitchFamily="34" charset="0"/>
                  <a:cs typeface="Calibri" panose="020F0502020204030204" pitchFamily="34" charset="0"/>
                </a:rPr>
                <a:t>Security &amp; Compliance</a:t>
              </a:r>
            </a:p>
          </p:txBody>
        </p:sp>
        <p:sp>
          <p:nvSpPr>
            <p:cNvPr id="11" name="Rectangle 10">
              <a:extLst>
                <a:ext uri="{FF2B5EF4-FFF2-40B4-BE49-F238E27FC236}">
                  <a16:creationId xmlns:a16="http://schemas.microsoft.com/office/drawing/2014/main" id="{AE8C91AC-3104-4DAF-AACE-A8E53A076EE2}"/>
                </a:ext>
              </a:extLst>
            </p:cNvPr>
            <p:cNvSpPr/>
            <p:nvPr/>
          </p:nvSpPr>
          <p:spPr>
            <a:xfrm>
              <a:off x="1677732" y="310609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Development</a:t>
              </a:r>
            </a:p>
          </p:txBody>
        </p:sp>
        <p:sp>
          <p:nvSpPr>
            <p:cNvPr id="12" name="Rectangle 11">
              <a:extLst>
                <a:ext uri="{FF2B5EF4-FFF2-40B4-BE49-F238E27FC236}">
                  <a16:creationId xmlns:a16="http://schemas.microsoft.com/office/drawing/2014/main" id="{3C2A4193-E693-4860-8D63-C241154364BC}"/>
                </a:ext>
              </a:extLst>
            </p:cNvPr>
            <p:cNvSpPr/>
            <p:nvPr/>
          </p:nvSpPr>
          <p:spPr>
            <a:xfrm>
              <a:off x="1677732" y="346357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Operations</a:t>
              </a:r>
            </a:p>
          </p:txBody>
        </p:sp>
        <p:sp>
          <p:nvSpPr>
            <p:cNvPr id="14" name="Rectangle 13">
              <a:extLst>
                <a:ext uri="{FF2B5EF4-FFF2-40B4-BE49-F238E27FC236}">
                  <a16:creationId xmlns:a16="http://schemas.microsoft.com/office/drawing/2014/main" id="{4E9E7B93-C798-4B79-A1B0-409D12D19240}"/>
                </a:ext>
              </a:extLst>
            </p:cNvPr>
            <p:cNvSpPr/>
            <p:nvPr/>
          </p:nvSpPr>
          <p:spPr>
            <a:xfrm>
              <a:off x="6200382" y="314817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Data Center</a:t>
              </a:r>
            </a:p>
          </p:txBody>
        </p:sp>
        <p:sp>
          <p:nvSpPr>
            <p:cNvPr id="17" name="Rectangle 16">
              <a:extLst>
                <a:ext uri="{FF2B5EF4-FFF2-40B4-BE49-F238E27FC236}">
                  <a16:creationId xmlns:a16="http://schemas.microsoft.com/office/drawing/2014/main" id="{0CF85D3A-8057-4A67-A9EA-BC233B2FD564}"/>
                </a:ext>
              </a:extLst>
            </p:cNvPr>
            <p:cNvSpPr/>
            <p:nvPr/>
          </p:nvSpPr>
          <p:spPr>
            <a:xfrm>
              <a:off x="6200382" y="3505650"/>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Compute</a:t>
              </a:r>
            </a:p>
          </p:txBody>
        </p:sp>
        <p:sp>
          <p:nvSpPr>
            <p:cNvPr id="23" name="Rectangle 22">
              <a:extLst>
                <a:ext uri="{FF2B5EF4-FFF2-40B4-BE49-F238E27FC236}">
                  <a16:creationId xmlns:a16="http://schemas.microsoft.com/office/drawing/2014/main" id="{71D3FE53-BDAC-4EF3-A42B-FA42560905E0}"/>
                </a:ext>
              </a:extLst>
            </p:cNvPr>
            <p:cNvSpPr/>
            <p:nvPr/>
          </p:nvSpPr>
          <p:spPr>
            <a:xfrm>
              <a:off x="7559070" y="3145308"/>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Network </a:t>
              </a:r>
            </a:p>
          </p:txBody>
        </p:sp>
        <p:sp>
          <p:nvSpPr>
            <p:cNvPr id="24" name="Rectangle 23">
              <a:extLst>
                <a:ext uri="{FF2B5EF4-FFF2-40B4-BE49-F238E27FC236}">
                  <a16:creationId xmlns:a16="http://schemas.microsoft.com/office/drawing/2014/main" id="{47741569-D877-4083-BC93-23C050FFE441}"/>
                </a:ext>
              </a:extLst>
            </p:cNvPr>
            <p:cNvSpPr/>
            <p:nvPr/>
          </p:nvSpPr>
          <p:spPr>
            <a:xfrm>
              <a:off x="7559070" y="3502784"/>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Storage</a:t>
              </a:r>
            </a:p>
          </p:txBody>
        </p:sp>
        <p:sp>
          <p:nvSpPr>
            <p:cNvPr id="30" name="Rectangle 29">
              <a:extLst>
                <a:ext uri="{FF2B5EF4-FFF2-40B4-BE49-F238E27FC236}">
                  <a16:creationId xmlns:a16="http://schemas.microsoft.com/office/drawing/2014/main" id="{D6BF5F20-00CB-4A32-B672-0E1A87F496C4}"/>
                </a:ext>
              </a:extLst>
            </p:cNvPr>
            <p:cNvSpPr/>
            <p:nvPr/>
          </p:nvSpPr>
          <p:spPr>
            <a:xfrm>
              <a:off x="3282454" y="3123582"/>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Data</a:t>
              </a:r>
            </a:p>
          </p:txBody>
        </p:sp>
        <p:sp>
          <p:nvSpPr>
            <p:cNvPr id="34" name="Rectangle 33">
              <a:extLst>
                <a:ext uri="{FF2B5EF4-FFF2-40B4-BE49-F238E27FC236}">
                  <a16:creationId xmlns:a16="http://schemas.microsoft.com/office/drawing/2014/main" id="{A8E8FB91-D7A8-4716-9B41-FEEB4E2D4F7B}"/>
                </a:ext>
              </a:extLst>
            </p:cNvPr>
            <p:cNvSpPr/>
            <p:nvPr/>
          </p:nvSpPr>
          <p:spPr>
            <a:xfrm>
              <a:off x="4641142" y="312071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Application </a:t>
              </a:r>
            </a:p>
          </p:txBody>
        </p:sp>
        <p:cxnSp>
          <p:nvCxnSpPr>
            <p:cNvPr id="189" name="Straight Connector 188">
              <a:extLst>
                <a:ext uri="{FF2B5EF4-FFF2-40B4-BE49-F238E27FC236}">
                  <a16:creationId xmlns:a16="http://schemas.microsoft.com/office/drawing/2014/main" id="{499A50D1-1533-4A69-8895-1EBE0A129804}"/>
                </a:ext>
              </a:extLst>
            </p:cNvPr>
            <p:cNvCxnSpPr>
              <a:cxnSpLocks/>
            </p:cNvCxnSpPr>
            <p:nvPr/>
          </p:nvCxnSpPr>
          <p:spPr>
            <a:xfrm>
              <a:off x="217349"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0A13EBC-4535-4495-A9E6-589572B1BA30}"/>
                </a:ext>
              </a:extLst>
            </p:cNvPr>
            <p:cNvCxnSpPr>
              <a:cxnSpLocks/>
            </p:cNvCxnSpPr>
            <p:nvPr/>
          </p:nvCxnSpPr>
          <p:spPr>
            <a:xfrm>
              <a:off x="6078897"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6E43342E-D19C-44C2-A9C0-F12969FC3F33}"/>
                </a:ext>
              </a:extLst>
            </p:cNvPr>
            <p:cNvCxnSpPr>
              <a:cxnSpLocks/>
            </p:cNvCxnSpPr>
            <p:nvPr/>
          </p:nvCxnSpPr>
          <p:spPr>
            <a:xfrm>
              <a:off x="3148123" y="3001159"/>
              <a:ext cx="283464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CB5F799E-C616-4D62-91FC-FBF59347AC4D}"/>
                </a:ext>
              </a:extLst>
            </p:cNvPr>
            <p:cNvGrpSpPr/>
            <p:nvPr/>
          </p:nvGrpSpPr>
          <p:grpSpPr>
            <a:xfrm>
              <a:off x="338105" y="1495937"/>
              <a:ext cx="2593128" cy="508279"/>
              <a:chOff x="337546" y="1541986"/>
              <a:chExt cx="2593128" cy="508279"/>
            </a:xfrm>
          </p:grpSpPr>
          <p:sp>
            <p:nvSpPr>
              <p:cNvPr id="35" name="Rectangle 34">
                <a:extLst>
                  <a:ext uri="{FF2B5EF4-FFF2-40B4-BE49-F238E27FC236}">
                    <a16:creationId xmlns:a16="http://schemas.microsoft.com/office/drawing/2014/main" id="{752A76DE-4DD6-49F8-A179-E2088A71D4F5}"/>
                  </a:ext>
                </a:extLst>
              </p:cNvPr>
              <p:cNvSpPr/>
              <p:nvPr/>
            </p:nvSpPr>
            <p:spPr>
              <a:xfrm>
                <a:off x="337546"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Client Computing</a:t>
                </a:r>
              </a:p>
            </p:txBody>
          </p:sp>
          <p:sp>
            <p:nvSpPr>
              <p:cNvPr id="36" name="Rectangle 35">
                <a:extLst>
                  <a:ext uri="{FF2B5EF4-FFF2-40B4-BE49-F238E27FC236}">
                    <a16:creationId xmlns:a16="http://schemas.microsoft.com/office/drawing/2014/main" id="{97B7181A-762F-4501-9739-C99411EC5E8F}"/>
                  </a:ext>
                </a:extLst>
              </p:cNvPr>
              <p:cNvSpPr/>
              <p:nvPr/>
            </p:nvSpPr>
            <p:spPr>
              <a:xfrm>
                <a:off x="1696234" y="1541986"/>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Communication &amp; Collaboration</a:t>
                </a:r>
              </a:p>
            </p:txBody>
          </p:sp>
          <p:sp>
            <p:nvSpPr>
              <p:cNvPr id="39" name="Rectangle 38">
                <a:extLst>
                  <a:ext uri="{FF2B5EF4-FFF2-40B4-BE49-F238E27FC236}">
                    <a16:creationId xmlns:a16="http://schemas.microsoft.com/office/drawing/2014/main" id="{6E61019B-D357-45D3-B5C9-F946B8153CD0}"/>
                  </a:ext>
                </a:extLst>
              </p:cNvPr>
              <p:cNvSpPr/>
              <p:nvPr/>
            </p:nvSpPr>
            <p:spPr>
              <a:xfrm>
                <a:off x="337546" y="1821665"/>
                <a:ext cx="1234440" cy="2286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chorCtr="0"/>
              <a:lstStyle/>
              <a:p>
                <a:pPr algn="ctr" defTabSz="914355">
                  <a:lnSpc>
                    <a:spcPct val="85000"/>
                  </a:lnSpc>
                </a:pPr>
                <a:r>
                  <a:rPr lang="en-US" sz="800" b="1" dirty="0">
                    <a:solidFill>
                      <a:srgbClr val="353C45"/>
                    </a:solidFill>
                    <a:latin typeface="Calibri" panose="020F0502020204030204" pitchFamily="34" charset="0"/>
                    <a:cs typeface="Calibri" panose="020F0502020204030204" pitchFamily="34" charset="0"/>
                  </a:rPr>
                  <a:t>Connectivity</a:t>
                </a:r>
              </a:p>
            </p:txBody>
          </p:sp>
        </p:grpSp>
      </p:grpSp>
      <p:sp>
        <p:nvSpPr>
          <p:cNvPr id="3" name="Rectangle 2">
            <a:extLst>
              <a:ext uri="{FF2B5EF4-FFF2-40B4-BE49-F238E27FC236}">
                <a16:creationId xmlns:a16="http://schemas.microsoft.com/office/drawing/2014/main" id="{CA0D6BC1-AF85-4649-8E54-382FFEC78159}"/>
              </a:ext>
            </a:extLst>
          </p:cNvPr>
          <p:cNvSpPr/>
          <p:nvPr/>
        </p:nvSpPr>
        <p:spPr>
          <a:xfrm>
            <a:off x="2924145"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Applications</a:t>
            </a:r>
          </a:p>
        </p:txBody>
      </p:sp>
      <p:sp>
        <p:nvSpPr>
          <p:cNvPr id="4" name="Rectangle 3">
            <a:extLst>
              <a:ext uri="{FF2B5EF4-FFF2-40B4-BE49-F238E27FC236}">
                <a16:creationId xmlns:a16="http://schemas.microsoft.com/office/drawing/2014/main" id="{F5383275-82A5-45EC-A1AC-C4DB985BA380}"/>
              </a:ext>
            </a:extLst>
          </p:cNvPr>
          <p:cNvSpPr/>
          <p:nvPr/>
        </p:nvSpPr>
        <p:spPr>
          <a:xfrm>
            <a:off x="4146217"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Products</a:t>
            </a:r>
          </a:p>
        </p:txBody>
      </p:sp>
      <p:sp>
        <p:nvSpPr>
          <p:cNvPr id="5" name="Rectangle 4">
            <a:extLst>
              <a:ext uri="{FF2B5EF4-FFF2-40B4-BE49-F238E27FC236}">
                <a16:creationId xmlns:a16="http://schemas.microsoft.com/office/drawing/2014/main" id="{3B7655F4-C343-4EAE-B4C2-48232A8592B0}"/>
              </a:ext>
            </a:extLst>
          </p:cNvPr>
          <p:cNvSpPr/>
          <p:nvPr/>
        </p:nvSpPr>
        <p:spPr>
          <a:xfrm>
            <a:off x="5368289" y="820588"/>
            <a:ext cx="1097280" cy="226342"/>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kern="0" dirty="0">
                <a:latin typeface="Calibri" panose="020F0502020204030204" pitchFamily="34" charset="0"/>
                <a:cs typeface="Calibri" panose="020F0502020204030204" pitchFamily="34" charset="0"/>
              </a:rPr>
              <a:t>Services</a:t>
            </a:r>
          </a:p>
        </p:txBody>
      </p:sp>
      <p:sp>
        <p:nvSpPr>
          <p:cNvPr id="55" name="TextBox 54">
            <a:extLst>
              <a:ext uri="{FF2B5EF4-FFF2-40B4-BE49-F238E27FC236}">
                <a16:creationId xmlns:a16="http://schemas.microsoft.com/office/drawing/2014/main" id="{57359277-405D-461E-ACC8-F51CF4141839}"/>
              </a:ext>
            </a:extLst>
          </p:cNvPr>
          <p:cNvSpPr txBox="1"/>
          <p:nvPr/>
        </p:nvSpPr>
        <p:spPr>
          <a:xfrm>
            <a:off x="217348" y="110028"/>
            <a:ext cx="2630423" cy="1031051"/>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pPr marL="171450" indent="-171450">
              <a:buFont typeface="Arial" panose="020B0604020202020204" pitchFamily="34" charset="0"/>
              <a:buChar char="•"/>
            </a:pPr>
            <a:r>
              <a:rPr lang="en-US" dirty="0">
                <a:latin typeface="+mj-lt"/>
              </a:rPr>
              <a:t>Changed “Health &amp; Safety” to “</a:t>
            </a:r>
            <a:r>
              <a:rPr lang="en-US" sz="1100" b="1" dirty="0">
                <a:solidFill>
                  <a:srgbClr val="353C45"/>
                </a:solidFill>
                <a:latin typeface="+mj-lt"/>
                <a:cs typeface="Calibri" panose="020F0502020204030204" pitchFamily="34" charset="0"/>
              </a:rPr>
              <a:t>Health, Safety, Security &amp; Environmental”</a:t>
            </a:r>
          </a:p>
          <a:p>
            <a:pPr marL="171450" indent="-171450">
              <a:buFont typeface="Arial" panose="020B0604020202020204" pitchFamily="34" charset="0"/>
              <a:buChar char="•"/>
            </a:pPr>
            <a:r>
              <a:rPr lang="en-US" dirty="0">
                <a:solidFill>
                  <a:srgbClr val="353C45"/>
                </a:solidFill>
                <a:latin typeface="+mj-lt"/>
                <a:cs typeface="Calibri" panose="020F0502020204030204" pitchFamily="34" charset="0"/>
              </a:rPr>
              <a:t>Corrected “Security &amp; Planning”  to “Security &amp; Compliance”</a:t>
            </a:r>
            <a:endParaRPr lang="en-US" sz="1100" b="1" dirty="0">
              <a:solidFill>
                <a:srgbClr val="FF0000"/>
              </a:solidFill>
              <a:latin typeface="+mj-lt"/>
              <a:cs typeface="Calibri" panose="020F0502020204030204" pitchFamily="34" charset="0"/>
            </a:endParaRPr>
          </a:p>
        </p:txBody>
      </p:sp>
    </p:spTree>
    <p:custDataLst>
      <p:tags r:id="rId1"/>
    </p:custDataLst>
    <p:extLst>
      <p:ext uri="{BB962C8B-B14F-4D97-AF65-F5344CB8AC3E}">
        <p14:creationId xmlns:p14="http://schemas.microsoft.com/office/powerpoint/2010/main" val="1239566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55" name="Content Placeholder 2">
            <a:extLst>
              <a:ext uri="{FF2B5EF4-FFF2-40B4-BE49-F238E27FC236}">
                <a16:creationId xmlns:a16="http://schemas.microsoft.com/office/drawing/2014/main" id="{E7E3081D-4DFA-4694-873D-E20025183DDA}"/>
              </a:ext>
            </a:extLst>
          </p:cNvPr>
          <p:cNvSpPr txBox="1">
            <a:spLocks/>
          </p:cNvSpPr>
          <p:nvPr/>
        </p:nvSpPr>
        <p:spPr>
          <a:xfrm>
            <a:off x="457200" y="1155315"/>
            <a:ext cx="2133600" cy="2765206"/>
          </a:xfrm>
          <a:prstGeom prst="rect">
            <a:avLst/>
          </a:prstGeom>
        </p:spPr>
        <p:txBody>
          <a:bodyPr/>
          <a:lstStyle>
            <a:lvl1pPr marL="227013" indent="-227013" algn="l" defTabSz="914400" rtl="0" eaLnBrk="1" latinLnBrk="0" hangingPunct="1">
              <a:spcBef>
                <a:spcPct val="20000"/>
              </a:spcBef>
              <a:buClrTx/>
              <a:buFont typeface="Wingdings" panose="05000000000000000000" pitchFamily="2" charset="2"/>
              <a:buChar char="§"/>
              <a:defRPr sz="2000" b="1" kern="1200">
                <a:solidFill>
                  <a:schemeClr val="accent1"/>
                </a:solidFill>
                <a:latin typeface="+mn-lt"/>
                <a:ea typeface="+mn-ea"/>
                <a:cs typeface="+mn-cs"/>
              </a:defRPr>
            </a:lvl1pPr>
            <a:lvl2pPr marL="515938" indent="-227013" algn="l" defTabSz="914400" rtl="0" eaLnBrk="1" latinLnBrk="0" hangingPunct="1">
              <a:spcBef>
                <a:spcPct val="20000"/>
              </a:spcBef>
              <a:buClrTx/>
              <a:buFont typeface="Wingdings" panose="05000000000000000000" pitchFamily="2" charset="2"/>
              <a:buChar char="§"/>
              <a:defRPr sz="1800" b="1" kern="1200">
                <a:solidFill>
                  <a:schemeClr val="tx1"/>
                </a:solidFill>
                <a:latin typeface="+mn-lt"/>
                <a:ea typeface="+mn-ea"/>
                <a:cs typeface="+mn-cs"/>
              </a:defRPr>
            </a:lvl2pPr>
            <a:lvl3pPr marL="796925" indent="-227013" algn="l" defTabSz="914400" rtl="0" eaLnBrk="1" latinLnBrk="0" hangingPunct="1">
              <a:spcBef>
                <a:spcPct val="20000"/>
              </a:spcBef>
              <a:buClrTx/>
              <a:buFont typeface="Wingdings" panose="05000000000000000000" pitchFamily="2" charset="2"/>
              <a:buChar char="§"/>
              <a:defRPr sz="1600" kern="1200">
                <a:solidFill>
                  <a:schemeClr val="tx1"/>
                </a:solidFill>
                <a:latin typeface="+mn-lt"/>
                <a:ea typeface="+mn-ea"/>
                <a:cs typeface="+mn-cs"/>
              </a:defRPr>
            </a:lvl3pPr>
            <a:lvl4pPr marL="1084263" indent="-228600" algn="l" defTabSz="914400" rtl="0" eaLnBrk="1" latinLnBrk="0" hangingPunct="1">
              <a:spcBef>
                <a:spcPct val="20000"/>
              </a:spcBef>
              <a:buClrTx/>
              <a:buFont typeface="Wingdings" panose="05000000000000000000" pitchFamily="2" charset="2"/>
              <a:buChar char="§"/>
              <a:defRPr sz="1400" b="1" kern="1200">
                <a:solidFill>
                  <a:schemeClr val="tx1"/>
                </a:solidFill>
                <a:latin typeface="+mn-lt"/>
                <a:ea typeface="+mn-ea"/>
                <a:cs typeface="+mn-cs"/>
              </a:defRPr>
            </a:lvl4pPr>
            <a:lvl5pPr marL="1374775" indent="-233363" algn="l" defTabSz="914400" rtl="0" eaLnBrk="1" latinLnBrk="0" hangingPunct="1">
              <a:spcBef>
                <a:spcPct val="20000"/>
              </a:spcBef>
              <a:buClrTx/>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None/>
            </a:pPr>
            <a:r>
              <a:rPr lang="en-US" sz="1600" b="0" u="sng" dirty="0">
                <a:solidFill>
                  <a:schemeClr val="tx1"/>
                </a:solidFill>
                <a:latin typeface="Calibri" panose="020F0502020204030204" pitchFamily="34" charset="0"/>
              </a:rPr>
              <a:t>Hierarchy</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Type</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Category</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Name </a:t>
            </a:r>
          </a:p>
          <a:p>
            <a:pPr>
              <a:spcBef>
                <a:spcPts val="1800"/>
              </a:spcBef>
              <a:buFont typeface="+mj-lt"/>
              <a:buAutoNum type="arabicPeriod"/>
            </a:pPr>
            <a:r>
              <a:rPr lang="en-US" sz="1600" b="0" strike="sngStrike" dirty="0">
                <a:solidFill>
                  <a:srgbClr val="FF0000"/>
                </a:solidFill>
                <a:latin typeface="Calibri" panose="020F0502020204030204" pitchFamily="34" charset="0"/>
              </a:rPr>
              <a:t>Service</a:t>
            </a:r>
            <a:r>
              <a:rPr lang="en-US" sz="1600" b="0" dirty="0">
                <a:solidFill>
                  <a:schemeClr val="tx1"/>
                </a:solidFill>
                <a:latin typeface="Calibri" panose="020F0502020204030204" pitchFamily="34" charset="0"/>
              </a:rPr>
              <a:t> Offering</a:t>
            </a:r>
          </a:p>
        </p:txBody>
      </p:sp>
      <p:cxnSp>
        <p:nvCxnSpPr>
          <p:cNvPr id="62" name="Straight Connector 61">
            <a:extLst>
              <a:ext uri="{FF2B5EF4-FFF2-40B4-BE49-F238E27FC236}">
                <a16:creationId xmlns:a16="http://schemas.microsoft.com/office/drawing/2014/main" id="{5F5A11DD-5D9F-446F-A0C7-D48C1772DFE2}"/>
              </a:ext>
            </a:extLst>
          </p:cNvPr>
          <p:cNvCxnSpPr/>
          <p:nvPr/>
        </p:nvCxnSpPr>
        <p:spPr>
          <a:xfrm>
            <a:off x="460076" y="2984834"/>
            <a:ext cx="8327367" cy="0"/>
          </a:xfrm>
          <a:prstGeom prst="line">
            <a:avLst/>
          </a:prstGeom>
          <a:ln w="12700">
            <a:solidFill>
              <a:schemeClr val="tx1"/>
            </a:solidFill>
            <a:prstDash val="dash"/>
            <a:miter lim="800000"/>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7A15573-376C-49CF-8924-4DEFF4A95A13}"/>
              </a:ext>
            </a:extLst>
          </p:cNvPr>
          <p:cNvSpPr txBox="1"/>
          <p:nvPr/>
        </p:nvSpPr>
        <p:spPr>
          <a:xfrm>
            <a:off x="240989" y="11431"/>
            <a:ext cx="2026517"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Remove “Services” across </a:t>
            </a:r>
          </a:p>
          <a:p>
            <a:r>
              <a:rPr lang="en-US" dirty="0"/>
              <a:t>the hierarchy &amp; categories</a:t>
            </a:r>
          </a:p>
        </p:txBody>
      </p:sp>
      <p:grpSp>
        <p:nvGrpSpPr>
          <p:cNvPr id="64" name="Group 63">
            <a:extLst>
              <a:ext uri="{FF2B5EF4-FFF2-40B4-BE49-F238E27FC236}">
                <a16:creationId xmlns:a16="http://schemas.microsoft.com/office/drawing/2014/main" id="{A091008B-14E1-4E90-A6FC-F12C0D93D21E}"/>
              </a:ext>
            </a:extLst>
          </p:cNvPr>
          <p:cNvGrpSpPr/>
          <p:nvPr/>
        </p:nvGrpSpPr>
        <p:grpSpPr>
          <a:xfrm>
            <a:off x="2267506" y="1604520"/>
            <a:ext cx="2723958" cy="1779994"/>
            <a:chOff x="6934200" y="1604519"/>
            <a:chExt cx="3634460" cy="1779994"/>
          </a:xfrm>
        </p:grpSpPr>
        <p:sp>
          <p:nvSpPr>
            <p:cNvPr id="65" name="Right Brace 64">
              <a:extLst>
                <a:ext uri="{FF2B5EF4-FFF2-40B4-BE49-F238E27FC236}">
                  <a16:creationId xmlns:a16="http://schemas.microsoft.com/office/drawing/2014/main" id="{0ECBD0CF-2A1D-4298-827C-50AE9AE1967D}"/>
                </a:ext>
              </a:extLst>
            </p:cNvPr>
            <p:cNvSpPr/>
            <p:nvPr/>
          </p:nvSpPr>
          <p:spPr>
            <a:xfrm>
              <a:off x="6934200" y="1604519"/>
              <a:ext cx="262392" cy="1247556"/>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anose="020F0502020204030204" pitchFamily="34" charset="0"/>
              </a:endParaRPr>
            </a:p>
          </p:txBody>
        </p:sp>
        <p:sp>
          <p:nvSpPr>
            <p:cNvPr id="66" name="Right Brace 65">
              <a:extLst>
                <a:ext uri="{FF2B5EF4-FFF2-40B4-BE49-F238E27FC236}">
                  <a16:creationId xmlns:a16="http://schemas.microsoft.com/office/drawing/2014/main" id="{67828820-E806-49A4-A900-7A13490158F4}"/>
                </a:ext>
              </a:extLst>
            </p:cNvPr>
            <p:cNvSpPr/>
            <p:nvPr/>
          </p:nvSpPr>
          <p:spPr>
            <a:xfrm>
              <a:off x="6934200" y="3115023"/>
              <a:ext cx="262392" cy="228494"/>
            </a:xfrm>
            <a:prstGeom prst="rightBrace">
              <a:avLst>
                <a:gd name="adj1" fmla="val 33823"/>
                <a:gd name="adj2" fmla="val 50000"/>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anose="020F0502020204030204" pitchFamily="34" charset="0"/>
              </a:endParaRPr>
            </a:p>
          </p:txBody>
        </p:sp>
        <p:sp>
          <p:nvSpPr>
            <p:cNvPr id="67" name="TextBox 66">
              <a:extLst>
                <a:ext uri="{FF2B5EF4-FFF2-40B4-BE49-F238E27FC236}">
                  <a16:creationId xmlns:a16="http://schemas.microsoft.com/office/drawing/2014/main" id="{A69C2E64-3794-4159-9A61-9309CFA4EDBD}"/>
                </a:ext>
              </a:extLst>
            </p:cNvPr>
            <p:cNvSpPr txBox="1"/>
            <p:nvPr/>
          </p:nvSpPr>
          <p:spPr>
            <a:xfrm>
              <a:off x="7311150" y="2067446"/>
              <a:ext cx="2944966" cy="307777"/>
            </a:xfrm>
            <a:prstGeom prst="rect">
              <a:avLst/>
            </a:prstGeom>
            <a:noFill/>
          </p:spPr>
          <p:txBody>
            <a:bodyPr wrap="square" rtlCol="0">
              <a:spAutoFit/>
            </a:bodyPr>
            <a:lstStyle/>
            <a:p>
              <a:r>
                <a:rPr lang="en-US" sz="1400" dirty="0">
                  <a:latin typeface="Calibri" panose="020F0502020204030204" pitchFamily="34" charset="0"/>
                </a:rPr>
                <a:t>Standardized TBM Taxonomy</a:t>
              </a:r>
              <a:endParaRPr lang="en-US" sz="1200" i="1" dirty="0">
                <a:latin typeface="Calibri" panose="020F0502020204030204" pitchFamily="34" charset="0"/>
              </a:endParaRPr>
            </a:p>
          </p:txBody>
        </p:sp>
        <p:sp>
          <p:nvSpPr>
            <p:cNvPr id="68" name="TextBox 67">
              <a:extLst>
                <a:ext uri="{FF2B5EF4-FFF2-40B4-BE49-F238E27FC236}">
                  <a16:creationId xmlns:a16="http://schemas.microsoft.com/office/drawing/2014/main" id="{6EFDF468-0653-4870-9257-456E7DB0FDFC}"/>
                </a:ext>
              </a:extLst>
            </p:cNvPr>
            <p:cNvSpPr txBox="1"/>
            <p:nvPr/>
          </p:nvSpPr>
          <p:spPr>
            <a:xfrm>
              <a:off x="7311150" y="3076736"/>
              <a:ext cx="3257510" cy="307777"/>
            </a:xfrm>
            <a:prstGeom prst="rect">
              <a:avLst/>
            </a:prstGeom>
            <a:noFill/>
          </p:spPr>
          <p:txBody>
            <a:bodyPr wrap="square" rtlCol="0">
              <a:spAutoFit/>
            </a:bodyPr>
            <a:lstStyle/>
            <a:p>
              <a:r>
                <a:rPr lang="en-US" sz="1400" dirty="0">
                  <a:latin typeface="Calibri" panose="020F0502020204030204" pitchFamily="34" charset="0"/>
                </a:rPr>
                <a:t>Organization-specific modifications  </a:t>
              </a:r>
            </a:p>
          </p:txBody>
        </p:sp>
      </p:grpSp>
      <p:sp>
        <p:nvSpPr>
          <p:cNvPr id="69" name="TextBox 68">
            <a:extLst>
              <a:ext uri="{FF2B5EF4-FFF2-40B4-BE49-F238E27FC236}">
                <a16:creationId xmlns:a16="http://schemas.microsoft.com/office/drawing/2014/main" id="{0D16DBAE-241A-4730-AA4B-8F68517C7548}"/>
              </a:ext>
            </a:extLst>
          </p:cNvPr>
          <p:cNvSpPr txBox="1"/>
          <p:nvPr/>
        </p:nvSpPr>
        <p:spPr>
          <a:xfrm>
            <a:off x="4757219" y="1142838"/>
            <a:ext cx="4088400" cy="2531462"/>
          </a:xfrm>
          <a:prstGeom prst="rect">
            <a:avLst/>
          </a:prstGeom>
          <a:noFill/>
        </p:spPr>
        <p:txBody>
          <a:bodyPr wrap="square" rtlCol="0">
            <a:spAutoFit/>
          </a:bodyPr>
          <a:lstStyle/>
          <a:p>
            <a:pPr>
              <a:spcBef>
                <a:spcPts val="1800"/>
              </a:spcBef>
            </a:pPr>
            <a:r>
              <a:rPr lang="en-US" sz="1600" u="sng" dirty="0">
                <a:latin typeface="Calibri" panose="020F0502020204030204" pitchFamily="34" charset="0"/>
                <a:cs typeface="Arial" panose="020B0604020202020204" pitchFamily="34" charset="0"/>
              </a:rPr>
              <a:t>Example </a:t>
            </a:r>
          </a:p>
          <a:p>
            <a:pPr marL="233357" indent="-233357">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Infrastructure</a:t>
            </a:r>
          </a:p>
          <a:p>
            <a:pPr marL="463538" lvl="1" indent="-223832">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Compute</a:t>
            </a:r>
          </a:p>
          <a:p>
            <a:pPr marL="682608" lvl="2" indent="-231770">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Virtual Compute &amp; Containers</a:t>
            </a:r>
          </a:p>
          <a:p>
            <a:pPr marL="914378" lvl="3" indent="-228594">
              <a:spcBef>
                <a:spcPts val="18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Xen, OpenStack, VMware (on-prem)</a:t>
            </a:r>
          </a:p>
          <a:p>
            <a:pPr marL="914378" lvl="3" indent="-228594">
              <a:spcBef>
                <a:spcPts val="300"/>
              </a:spcBef>
              <a:buSzPct val="75000"/>
              <a:buFont typeface="Wingdings" panose="05000000000000000000" pitchFamily="2" charset="2"/>
              <a:buChar char="Ø"/>
            </a:pPr>
            <a:r>
              <a:rPr lang="en-US" sz="1600" dirty="0">
                <a:latin typeface="Calibri" panose="020F0502020204030204" pitchFamily="34" charset="0"/>
                <a:cs typeface="Arial" panose="020B0604020202020204" pitchFamily="34" charset="0"/>
              </a:rPr>
              <a:t>AWS/Azure/GCP offerings</a:t>
            </a:r>
          </a:p>
        </p:txBody>
      </p:sp>
    </p:spTree>
    <p:custDataLst>
      <p:tags r:id="rId1"/>
    </p:custDataLst>
    <p:extLst>
      <p:ext uri="{BB962C8B-B14F-4D97-AF65-F5344CB8AC3E}">
        <p14:creationId xmlns:p14="http://schemas.microsoft.com/office/powerpoint/2010/main" val="314422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633804"/>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Delivery</a:t>
            </a:r>
            <a:endParaRPr lang="en-US" sz="1600" i="1" dirty="0">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933CFFC4-1034-41F1-80F6-1A956CBB493D}"/>
              </a:ext>
            </a:extLst>
          </p:cNvPr>
          <p:cNvSpPr txBox="1"/>
          <p:nvPr/>
        </p:nvSpPr>
        <p:spPr>
          <a:xfrm>
            <a:off x="251688" y="21932"/>
            <a:ext cx="2433680"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Added new Development service:</a:t>
            </a:r>
          </a:p>
          <a:p>
            <a:pPr marL="171450" indent="-171450">
              <a:buFont typeface="Arial" panose="020B0604020202020204" pitchFamily="34" charset="0"/>
              <a:buChar char="•"/>
            </a:pPr>
            <a:r>
              <a:rPr lang="en-US" i="1" dirty="0"/>
              <a:t>Modernization &amp; Migration</a:t>
            </a:r>
          </a:p>
        </p:txBody>
      </p:sp>
      <p:grpSp>
        <p:nvGrpSpPr>
          <p:cNvPr id="43" name="Group 42">
            <a:extLst>
              <a:ext uri="{FF2B5EF4-FFF2-40B4-BE49-F238E27FC236}">
                <a16:creationId xmlns:a16="http://schemas.microsoft.com/office/drawing/2014/main" id="{FCB5FDF7-85C1-4A41-8409-6E85507FA986}"/>
              </a:ext>
            </a:extLst>
          </p:cNvPr>
          <p:cNvGrpSpPr/>
          <p:nvPr/>
        </p:nvGrpSpPr>
        <p:grpSpPr>
          <a:xfrm>
            <a:off x="191780" y="1059482"/>
            <a:ext cx="1691640" cy="3554434"/>
            <a:chOff x="304800" y="1037898"/>
            <a:chExt cx="2011680" cy="4509503"/>
          </a:xfrm>
        </p:grpSpPr>
        <p:sp>
          <p:nvSpPr>
            <p:cNvPr id="44" name="Rectangle 43">
              <a:extLst>
                <a:ext uri="{FF2B5EF4-FFF2-40B4-BE49-F238E27FC236}">
                  <a16:creationId xmlns:a16="http://schemas.microsoft.com/office/drawing/2014/main" id="{FB9CC83F-1E35-4390-BF39-F1464F3B0FE7}"/>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&amp; Planning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Business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Finance &amp; Costing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Billing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Value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Metrics &amp; Benchmarking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Strategy Management (new)</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Portfolio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Catalog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 Level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Availability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Innovation &amp; Ideation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New technology solutions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Incubation services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Enterprise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Information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architecture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architecture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Program, Product  &amp; Project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Portfolio investment planning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Project planning &amp; delivery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Continuous planning &amp; delivery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Solution Consulting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Relationship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Process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Technology solution analysis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Demand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Vendor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Vendor Selection / Negotiation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Procurement</a:t>
              </a:r>
            </a:p>
          </p:txBody>
        </p:sp>
        <p:cxnSp>
          <p:nvCxnSpPr>
            <p:cNvPr id="48" name="Straight Connector 47">
              <a:extLst>
                <a:ext uri="{FF2B5EF4-FFF2-40B4-BE49-F238E27FC236}">
                  <a16:creationId xmlns:a16="http://schemas.microsoft.com/office/drawing/2014/main" id="{5A2F2823-8232-4E0B-A3DE-8FD1F002E777}"/>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9" name="Group 88">
            <a:extLst>
              <a:ext uri="{FF2B5EF4-FFF2-40B4-BE49-F238E27FC236}">
                <a16:creationId xmlns:a16="http://schemas.microsoft.com/office/drawing/2014/main" id="{D68BCCFD-6C56-4C12-80EC-DA5D094F7D23}"/>
              </a:ext>
            </a:extLst>
          </p:cNvPr>
          <p:cNvGrpSpPr/>
          <p:nvPr/>
        </p:nvGrpSpPr>
        <p:grpSpPr>
          <a:xfrm>
            <a:off x="1949888" y="1059482"/>
            <a:ext cx="1691640" cy="3554434"/>
            <a:chOff x="304800" y="1037898"/>
            <a:chExt cx="2011680" cy="4509503"/>
          </a:xfrm>
        </p:grpSpPr>
        <p:sp>
          <p:nvSpPr>
            <p:cNvPr id="90" name="Rectangle 89">
              <a:extLst>
                <a:ext uri="{FF2B5EF4-FFF2-40B4-BE49-F238E27FC236}">
                  <a16:creationId xmlns:a16="http://schemas.microsoft.com/office/drawing/2014/main" id="{8280216F-8D5F-429C-9D90-F899E111704D}"/>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Development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Design &amp; Development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Custom build</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Package configuration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SaaS configuration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System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On-prem application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SaaS integration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Modernization &amp;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App re-architecture</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Data migration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Infra re-architecture</a:t>
              </a:r>
              <a:endParaRPr kumimoji="0" lang="en-US" sz="7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Functional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Integration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Performance testing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Usability testing</a:t>
              </a:r>
            </a:p>
          </p:txBody>
        </p:sp>
        <p:cxnSp>
          <p:nvCxnSpPr>
            <p:cNvPr id="91" name="Straight Connector 90">
              <a:extLst>
                <a:ext uri="{FF2B5EF4-FFF2-40B4-BE49-F238E27FC236}">
                  <a16:creationId xmlns:a16="http://schemas.microsoft.com/office/drawing/2014/main" id="{1C0537C0-F234-453A-898B-6CA4BD52695F}"/>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B7E428ED-0370-4C58-8F73-6FEBB76D9AC3}"/>
              </a:ext>
            </a:extLst>
          </p:cNvPr>
          <p:cNvGrpSpPr/>
          <p:nvPr/>
        </p:nvGrpSpPr>
        <p:grpSpPr>
          <a:xfrm>
            <a:off x="3707996" y="1059482"/>
            <a:ext cx="1691640" cy="3554434"/>
            <a:chOff x="304800" y="1037898"/>
            <a:chExt cx="2011680" cy="4509503"/>
          </a:xfrm>
        </p:grpSpPr>
        <p:sp>
          <p:nvSpPr>
            <p:cNvPr id="93" name="Rectangle 92">
              <a:extLst>
                <a:ext uri="{FF2B5EF4-FFF2-40B4-BE49-F238E27FC236}">
                  <a16:creationId xmlns:a16="http://schemas.microsoft.com/office/drawing/2014/main" id="{768A24A1-FE0A-4BCA-9899-E8253848DFE9}"/>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Service Desk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help desk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Deskside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Tech bar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IT knowledge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Request fulfillment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Application Support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2 app support (by app)</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Tier 3 app support</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Off-the-shelf productivity training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Business application training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Central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Bill/invoice 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Publications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Automated post processing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4" name="Straight Connector 93">
              <a:extLst>
                <a:ext uri="{FF2B5EF4-FFF2-40B4-BE49-F238E27FC236}">
                  <a16:creationId xmlns:a16="http://schemas.microsoft.com/office/drawing/2014/main" id="{3037BA9B-EEBB-4166-AC30-F76B4A27FE99}"/>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F2907C97-69B6-483F-955A-D7BD734F51F4}"/>
              </a:ext>
            </a:extLst>
          </p:cNvPr>
          <p:cNvGrpSpPr/>
          <p:nvPr/>
        </p:nvGrpSpPr>
        <p:grpSpPr>
          <a:xfrm>
            <a:off x="5466104" y="1059482"/>
            <a:ext cx="1691640" cy="3554434"/>
            <a:chOff x="304800" y="1037898"/>
            <a:chExt cx="2011680" cy="4509503"/>
          </a:xfrm>
        </p:grpSpPr>
        <p:sp>
          <p:nvSpPr>
            <p:cNvPr id="96" name="Rectangle 95">
              <a:extLst>
                <a:ext uri="{FF2B5EF4-FFF2-40B4-BE49-F238E27FC236}">
                  <a16:creationId xmlns:a16="http://schemas.microsoft.com/office/drawing/2014/main" id="{468900E5-D18E-4F35-94B6-D2F512248B35}"/>
                </a:ext>
              </a:extLst>
            </p:cNvPr>
            <p:cNvSpPr>
              <a:spLocks/>
            </p:cNvSpPr>
            <p:nvPr/>
          </p:nvSpPr>
          <p:spPr>
            <a:xfrm>
              <a:off x="304800"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Operations</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IT Service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Incident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Problem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Change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Asset management (CMDB)</a:t>
              </a:r>
              <a:endParaRPr kumimoji="0" lang="en-US" sz="600" b="0" i="1" u="none" strike="noStrike" kern="1200" cap="none" spc="0" normalizeH="0" baseline="0" noProof="0" dirty="0">
                <a:ln>
                  <a:noFill/>
                </a:ln>
                <a:solidFill>
                  <a:srgbClr val="0070C0"/>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Event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System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monitoring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Usage analytics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Logging analytics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Scheduling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Batch processing</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Capacity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Storage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Compute capacity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Center capacity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Deployment &amp;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distribution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Config administration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Patch management</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97" name="Straight Connector 96">
              <a:extLst>
                <a:ext uri="{FF2B5EF4-FFF2-40B4-BE49-F238E27FC236}">
                  <a16:creationId xmlns:a16="http://schemas.microsoft.com/office/drawing/2014/main" id="{EAE2D948-D9D6-4FF8-B0BA-DE0D42F65DD8}"/>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8" name="Group 97">
            <a:extLst>
              <a:ext uri="{FF2B5EF4-FFF2-40B4-BE49-F238E27FC236}">
                <a16:creationId xmlns:a16="http://schemas.microsoft.com/office/drawing/2014/main" id="{578B9D1B-CABC-40D7-B5EE-4CB50F266DC9}"/>
              </a:ext>
            </a:extLst>
          </p:cNvPr>
          <p:cNvGrpSpPr/>
          <p:nvPr/>
        </p:nvGrpSpPr>
        <p:grpSpPr>
          <a:xfrm>
            <a:off x="7224213" y="1059482"/>
            <a:ext cx="1698414" cy="3554434"/>
            <a:chOff x="304800" y="1037898"/>
            <a:chExt cx="2019735" cy="4509503"/>
          </a:xfrm>
        </p:grpSpPr>
        <p:sp>
          <p:nvSpPr>
            <p:cNvPr id="99" name="Rectangle 98">
              <a:extLst>
                <a:ext uri="{FF2B5EF4-FFF2-40B4-BE49-F238E27FC236}">
                  <a16:creationId xmlns:a16="http://schemas.microsoft.com/office/drawing/2014/main" id="{BD596035-ED74-4786-8907-D4A623F3E8E5}"/>
                </a:ext>
              </a:extLst>
            </p:cNvPr>
            <p:cNvSpPr>
              <a:spLocks/>
            </p:cNvSpPr>
            <p:nvPr/>
          </p:nvSpPr>
          <p:spPr>
            <a:xfrm>
              <a:off x="312855" y="103789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chemeClr val="tx1"/>
                  </a:solidFill>
                  <a:latin typeface="Calibri" panose="020F0502020204030204" pitchFamily="34" charset="0"/>
                </a:rPr>
                <a:t>Security &amp; Compliance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&amp;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Authentication/Authorization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Identity Governance &amp; Administration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Privileged Access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Certificate Management</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Awareness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Training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Advisory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Policies and procedures</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&amp; Incident Response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Cyber Security Monitoring</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Security Incident Response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Threat &amp;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Infrastructure Vulnerability Management</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Network/Endpoint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Privacy &amp; Security</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Classification &amp; identification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loss prevention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encryption</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Database security</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Governance, Risk &amp; Compliance</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Risk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management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Policy tracking</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Data governance</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7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&amp; Disaster Recovery</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continuity policies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Business resiliency plans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procedures &amp; exercises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DR facilities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6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Office continuity facilities</a:t>
              </a:r>
              <a:endParaRPr kumimoji="0" lang="en-US" sz="600" b="0" i="1"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p:txBody>
        </p:sp>
        <p:cxnSp>
          <p:nvCxnSpPr>
            <p:cNvPr id="100" name="Straight Connector 99">
              <a:extLst>
                <a:ext uri="{FF2B5EF4-FFF2-40B4-BE49-F238E27FC236}">
                  <a16:creationId xmlns:a16="http://schemas.microsoft.com/office/drawing/2014/main" id="{05004CAE-2FAE-47F6-B3A6-36AD4544D595}"/>
                </a:ext>
              </a:extLst>
            </p:cNvPr>
            <p:cNvCxnSpPr>
              <a:cxnSpLocks/>
            </p:cNvCxnSpPr>
            <p:nvPr/>
          </p:nvCxnSpPr>
          <p:spPr>
            <a:xfrm>
              <a:off x="304800"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8D9E3E49-6C16-4683-8F4A-0160BA41E411}"/>
              </a:ext>
            </a:extLst>
          </p:cNvPr>
          <p:cNvSpPr txBox="1"/>
          <p:nvPr/>
        </p:nvSpPr>
        <p:spPr>
          <a:xfrm>
            <a:off x="1756626" y="4481769"/>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420853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BE8243-8DC0-4A66-BD86-8B246F51D4AC}"/>
              </a:ext>
            </a:extLst>
          </p:cNvPr>
          <p:cNvSpPr>
            <a:spLocks noGrp="1"/>
          </p:cNvSpPr>
          <p:nvPr>
            <p:ph type="title"/>
          </p:nvPr>
        </p:nvSpPr>
        <p:spPr>
          <a:xfrm>
            <a:off x="3836357" y="2120756"/>
            <a:ext cx="4850446" cy="812433"/>
          </a:xfrm>
        </p:spPr>
        <p:txBody>
          <a:bodyPr/>
          <a:lstStyle/>
          <a:p>
            <a:r>
              <a:rPr lang="en-US" dirty="0"/>
              <a:t>Introduction to </a:t>
            </a:r>
            <a:br>
              <a:rPr lang="en-US" dirty="0"/>
            </a:br>
            <a:r>
              <a:rPr lang="en-US" dirty="0"/>
              <a:t>TBM Taxonomy</a:t>
            </a:r>
          </a:p>
        </p:txBody>
      </p:sp>
    </p:spTree>
    <p:extLst>
      <p:ext uri="{BB962C8B-B14F-4D97-AF65-F5344CB8AC3E}">
        <p14:creationId xmlns:p14="http://schemas.microsoft.com/office/powerpoint/2010/main" val="10697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97E5980B-CF3D-4B03-AA82-4AF9B4C9E99D}"/>
              </a:ext>
            </a:extLst>
          </p:cNvPr>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Platform</a:t>
            </a:r>
            <a:endParaRPr lang="en-US" sz="1600" i="1" dirty="0">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59ABD6FF-BD9A-4D3B-BA67-87610967BDCB}"/>
              </a:ext>
            </a:extLst>
          </p:cNvPr>
          <p:cNvSpPr txBox="1"/>
          <p:nvPr/>
        </p:nvSpPr>
        <p:spPr>
          <a:xfrm>
            <a:off x="233131" y="101704"/>
            <a:ext cx="2315057" cy="523220"/>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Added new Application service:</a:t>
            </a:r>
          </a:p>
          <a:p>
            <a:pPr marL="171450" indent="-171450">
              <a:buFont typeface="Arial" panose="020B0604020202020204" pitchFamily="34" charset="0"/>
              <a:buChar char="•"/>
            </a:pPr>
            <a:r>
              <a:rPr lang="en-US" dirty="0"/>
              <a:t>Development Platform</a:t>
            </a:r>
          </a:p>
        </p:txBody>
      </p:sp>
      <p:sp>
        <p:nvSpPr>
          <p:cNvPr id="5" name="TextBox 4">
            <a:extLst>
              <a:ext uri="{FF2B5EF4-FFF2-40B4-BE49-F238E27FC236}">
                <a16:creationId xmlns:a16="http://schemas.microsoft.com/office/drawing/2014/main" id="{F8A6F187-15F8-4AF7-9A11-030ABA9DD6DF}"/>
              </a:ext>
            </a:extLst>
          </p:cNvPr>
          <p:cNvSpPr txBox="1"/>
          <p:nvPr/>
        </p:nvSpPr>
        <p:spPr>
          <a:xfrm>
            <a:off x="1756626" y="4510365"/>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34" name="Group 33">
            <a:extLst>
              <a:ext uri="{FF2B5EF4-FFF2-40B4-BE49-F238E27FC236}">
                <a16:creationId xmlns:a16="http://schemas.microsoft.com/office/drawing/2014/main" id="{65D77908-13A2-4B1C-B5CC-86C4BA33AD97}"/>
              </a:ext>
            </a:extLst>
          </p:cNvPr>
          <p:cNvGrpSpPr/>
          <p:nvPr/>
        </p:nvGrpSpPr>
        <p:grpSpPr>
          <a:xfrm>
            <a:off x="271492" y="1089437"/>
            <a:ext cx="8593560" cy="3238165"/>
            <a:chOff x="251681" y="1049969"/>
            <a:chExt cx="8593560" cy="3238165"/>
          </a:xfrm>
        </p:grpSpPr>
        <p:grpSp>
          <p:nvGrpSpPr>
            <p:cNvPr id="30" name="Group 29">
              <a:extLst>
                <a:ext uri="{FF2B5EF4-FFF2-40B4-BE49-F238E27FC236}">
                  <a16:creationId xmlns:a16="http://schemas.microsoft.com/office/drawing/2014/main" id="{3CDF536D-39BA-48C1-BBCF-B3ECAC1224BC}"/>
                </a:ext>
              </a:extLst>
            </p:cNvPr>
            <p:cNvGrpSpPr/>
            <p:nvPr/>
          </p:nvGrpSpPr>
          <p:grpSpPr>
            <a:xfrm>
              <a:off x="251681" y="1049969"/>
              <a:ext cx="4201964" cy="3238165"/>
              <a:chOff x="251681" y="1049969"/>
              <a:chExt cx="4201964" cy="3238165"/>
            </a:xfrm>
          </p:grpSpPr>
          <p:grpSp>
            <p:nvGrpSpPr>
              <p:cNvPr id="10" name="Group 9">
                <a:extLst>
                  <a:ext uri="{FF2B5EF4-FFF2-40B4-BE49-F238E27FC236}">
                    <a16:creationId xmlns:a16="http://schemas.microsoft.com/office/drawing/2014/main" id="{1A794D2F-0E47-4286-9E76-BF4316B304B5}"/>
                  </a:ext>
                </a:extLst>
              </p:cNvPr>
              <p:cNvGrpSpPr>
                <a:grpSpLocks/>
              </p:cNvGrpSpPr>
              <p:nvPr/>
            </p:nvGrpSpPr>
            <p:grpSpPr>
              <a:xfrm>
                <a:off x="381000" y="1123951"/>
                <a:ext cx="1828800" cy="235946"/>
                <a:chOff x="246939" y="1177623"/>
                <a:chExt cx="641230" cy="235946"/>
              </a:xfrm>
            </p:grpSpPr>
            <p:sp>
              <p:nvSpPr>
                <p:cNvPr id="11" name="Rectangle 10">
                  <a:extLst>
                    <a:ext uri="{FF2B5EF4-FFF2-40B4-BE49-F238E27FC236}">
                      <a16:creationId xmlns:a16="http://schemas.microsoft.com/office/drawing/2014/main" id="{C90BAFDE-AF4E-4C34-B402-BEE08775BEDF}"/>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dirty="0">
                      <a:solidFill>
                        <a:srgbClr val="FF0000"/>
                      </a:solidFill>
                      <a:latin typeface="Calibri" panose="020F0502020204030204" pitchFamily="34" charset="0"/>
                    </a:rPr>
                    <a:t>Analytic Services</a:t>
                  </a:r>
                </a:p>
              </p:txBody>
            </p:sp>
            <p:cxnSp>
              <p:nvCxnSpPr>
                <p:cNvPr id="12" name="Straight Connector 11">
                  <a:extLst>
                    <a:ext uri="{FF2B5EF4-FFF2-40B4-BE49-F238E27FC236}">
                      <a16:creationId xmlns:a16="http://schemas.microsoft.com/office/drawing/2014/main" id="{D28FC851-EC09-4888-8ACC-200E142530A2}"/>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DC9B3EC7-FF75-4ACE-8F65-5D088066C5AD}"/>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Data</a:t>
                </a:r>
              </a:p>
            </p:txBody>
          </p:sp>
          <p:cxnSp>
            <p:nvCxnSpPr>
              <p:cNvPr id="17" name="Straight Connector 16">
                <a:extLst>
                  <a:ext uri="{FF2B5EF4-FFF2-40B4-BE49-F238E27FC236}">
                    <a16:creationId xmlns:a16="http://schemas.microsoft.com/office/drawing/2014/main" id="{28926944-C341-4E84-990A-AC7B0A7472D8}"/>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CA5FFA67-AC90-4211-95A2-983A4C659B61}"/>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Central data warehouse</a:t>
                </a:r>
              </a:p>
              <a:p>
                <a:pPr marL="285743" lvl="2" indent="-114297">
                  <a:buSzPct val="100000"/>
                  <a:buFont typeface="Arial" panose="020B0604020202020204" pitchFamily="34" charset="0"/>
                  <a:buChar char="•"/>
                </a:pPr>
                <a:r>
                  <a:rPr lang="en-US" sz="800" i="1" dirty="0">
                    <a:latin typeface="Calibri" panose="020F0502020204030204" pitchFamily="34" charset="0"/>
                  </a:rPr>
                  <a:t>Operational data stores</a:t>
                </a:r>
              </a:p>
              <a:p>
                <a:pPr marL="285743" lvl="2" indent="-114297">
                  <a:buSzPct val="100000"/>
                  <a:buFont typeface="Arial" panose="020B0604020202020204" pitchFamily="34" charset="0"/>
                  <a:buChar char="•"/>
                </a:pPr>
                <a:r>
                  <a:rPr lang="en-US" sz="800" i="1" dirty="0">
                    <a:latin typeface="Calibri" panose="020F0502020204030204" pitchFamily="34" charset="0"/>
                  </a:rPr>
                  <a:t>Teradata</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Redshift</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Data Warehouse, Data Catalog</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Analytics &amp; Visualizations</a:t>
                </a:r>
              </a:p>
              <a:p>
                <a:pPr marL="285743" lvl="2" indent="-114297">
                  <a:buSzPct val="100000"/>
                  <a:buFont typeface="Arial" panose="020B0604020202020204" pitchFamily="34" charset="0"/>
                  <a:buChar char="•"/>
                </a:pPr>
                <a:r>
                  <a:rPr lang="en-US" sz="800" i="1" dirty="0">
                    <a:latin typeface="Calibri" panose="020F0502020204030204" pitchFamily="34" charset="0"/>
                  </a:rPr>
                  <a:t>Visual UI / BI tools</a:t>
                </a:r>
              </a:p>
              <a:p>
                <a:pPr marL="285743" lvl="2" indent="-114297">
                  <a:buSzPct val="100000"/>
                  <a:buFont typeface="Arial" panose="020B0604020202020204" pitchFamily="34" charset="0"/>
                  <a:buChar char="•"/>
                </a:pPr>
                <a:r>
                  <a:rPr lang="en-US" sz="800" i="1" dirty="0">
                    <a:latin typeface="Calibri" panose="020F0502020204030204" pitchFamily="34" charset="0"/>
                  </a:rPr>
                  <a:t>Geospatial analytics</a:t>
                </a:r>
              </a:p>
              <a:p>
                <a:pPr marL="285743" lvl="2" indent="-114297">
                  <a:buSzPct val="100000"/>
                  <a:buFont typeface="Arial" panose="020B0604020202020204" pitchFamily="34" charset="0"/>
                  <a:buChar char="•"/>
                </a:pPr>
                <a:r>
                  <a:rPr lang="en-US" sz="800" i="1" dirty="0">
                    <a:latin typeface="Calibri" panose="020F0502020204030204" pitchFamily="34" charset="0"/>
                  </a:rPr>
                  <a:t>Stream analytics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AWS Kinesis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Stream Analytics</a:t>
                </a:r>
              </a:p>
            </p:txBody>
          </p:sp>
          <p:sp>
            <p:nvSpPr>
              <p:cNvPr id="38" name="TextBox 37">
                <a:extLst>
                  <a:ext uri="{FF2B5EF4-FFF2-40B4-BE49-F238E27FC236}">
                    <a16:creationId xmlns:a16="http://schemas.microsoft.com/office/drawing/2014/main" id="{A6F7CBD3-E00C-4E48-B74E-41DFB165AEC4}"/>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Database</a:t>
                </a:r>
              </a:p>
              <a:p>
                <a:pPr marL="285743" lvl="2" indent="-114297">
                  <a:buSzPct val="100000"/>
                  <a:buFont typeface="Arial" panose="020B0604020202020204" pitchFamily="34" charset="0"/>
                  <a:buChar char="•"/>
                </a:pPr>
                <a:r>
                  <a:rPr lang="en-US" sz="800" i="1" dirty="0">
                    <a:latin typeface="Calibri" panose="020F0502020204030204" pitchFamily="34" charset="0"/>
                  </a:rPr>
                  <a:t>Relational Database </a:t>
                </a:r>
              </a:p>
              <a:p>
                <a:pPr marL="285743" lvl="2" indent="-114297">
                  <a:buSzPct val="100000"/>
                  <a:buFont typeface="Arial" panose="020B0604020202020204" pitchFamily="34" charset="0"/>
                  <a:buChar char="•"/>
                </a:pPr>
                <a:r>
                  <a:rPr lang="en-US" sz="800" i="1" dirty="0">
                    <a:latin typeface="Calibri" panose="020F0502020204030204" pitchFamily="34" charset="0"/>
                  </a:rPr>
                  <a:t>Oracle DBMS</a:t>
                </a:r>
              </a:p>
              <a:p>
                <a:pPr marL="285743" lvl="2" indent="-114297">
                  <a:buSzPct val="100000"/>
                  <a:buFont typeface="Arial" panose="020B0604020202020204" pitchFamily="34" charset="0"/>
                  <a:buChar char="•"/>
                </a:pPr>
                <a:r>
                  <a:rPr lang="en-US" sz="800" i="1" dirty="0">
                    <a:latin typeface="Calibri" panose="020F0502020204030204" pitchFamily="34" charset="0"/>
                  </a:rPr>
                  <a:t>Microsoft SQL, RDS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SQL Database</a:t>
                </a:r>
              </a:p>
              <a:p>
                <a:pPr marL="285743" lvl="2" indent="-114297">
                  <a:buSzPct val="100000"/>
                  <a:buFont typeface="Arial" panose="020B0604020202020204" pitchFamily="34" charset="0"/>
                  <a:buChar char="•"/>
                </a:pPr>
                <a:r>
                  <a:rPr lang="en-US" sz="800" i="1" dirty="0">
                    <a:latin typeface="Calibri" panose="020F0502020204030204" pitchFamily="34" charset="0"/>
                  </a:rPr>
                  <a:t>Non Relational database</a:t>
                </a:r>
              </a:p>
              <a:p>
                <a:pPr marL="285743" lvl="2" indent="-114297">
                  <a:buSzPct val="100000"/>
                  <a:buFont typeface="Arial" panose="020B0604020202020204" pitchFamily="34" charset="0"/>
                  <a:buChar char="•"/>
                </a:pPr>
                <a:r>
                  <a:rPr lang="en-US" sz="800" i="1" dirty="0">
                    <a:latin typeface="Calibri" panose="020F0502020204030204" pitchFamily="34" charset="0"/>
                  </a:rPr>
                  <a:t>Oracle NoSQL</a:t>
                </a:r>
              </a:p>
              <a:p>
                <a:pPr marL="285743" lvl="2" indent="-114297">
                  <a:buSzPct val="100000"/>
                  <a:buFont typeface="Arial" panose="020B0604020202020204" pitchFamily="34" charset="0"/>
                  <a:buChar char="•"/>
                </a:pPr>
                <a:r>
                  <a:rPr lang="en-US" sz="800" i="1" dirty="0">
                    <a:latin typeface="Calibri" panose="020F0502020204030204" pitchFamily="34" charset="0"/>
                  </a:rPr>
                  <a:t>MongoDB, Hadoop</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DynamoDB</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DocumentDB</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Distributed Cache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ElasticCache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Redis Cache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Data Management</a:t>
                </a:r>
              </a:p>
              <a:p>
                <a:pPr marL="285743" lvl="2" indent="-114297">
                  <a:buSzPct val="100000"/>
                  <a:buFont typeface="Arial" panose="020B0604020202020204" pitchFamily="34" charset="0"/>
                  <a:buChar char="•"/>
                </a:pPr>
                <a:r>
                  <a:rPr lang="en-US" sz="800" i="1" dirty="0">
                    <a:latin typeface="Calibri" panose="020F0502020204030204" pitchFamily="34" charset="0"/>
                  </a:rPr>
                  <a:t>Extract, transform &amp; load (ETL)</a:t>
                </a:r>
              </a:p>
              <a:p>
                <a:pPr marL="285743" lvl="2" indent="-114297">
                  <a:buSzPct val="100000"/>
                  <a:buFont typeface="Arial" panose="020B0604020202020204" pitchFamily="34" charset="0"/>
                  <a:buChar char="•"/>
                </a:pPr>
                <a:r>
                  <a:rPr lang="en-US" sz="800" i="1" dirty="0">
                    <a:latin typeface="Calibri" panose="020F0502020204030204" pitchFamily="34" charset="0"/>
                  </a:rPr>
                  <a:t>Data Quality</a:t>
                </a:r>
              </a:p>
              <a:p>
                <a:pPr marL="285743" lvl="2" indent="-114297">
                  <a:buSzPct val="100000"/>
                  <a:buFont typeface="Arial" panose="020B0604020202020204" pitchFamily="34" charset="0"/>
                  <a:buChar char="•"/>
                </a:pPr>
                <a:r>
                  <a:rPr lang="en-US" sz="800" i="1" dirty="0">
                    <a:latin typeface="Calibri" panose="020F0502020204030204" pitchFamily="34" charset="0"/>
                  </a:rPr>
                  <a:t>Data Cleansing</a:t>
                </a:r>
              </a:p>
              <a:p>
                <a:pPr marL="285743" lvl="2" indent="-114297">
                  <a:buSzPct val="100000"/>
                  <a:buFont typeface="Arial" panose="020B0604020202020204" pitchFamily="34" charset="0"/>
                  <a:buChar char="•"/>
                </a:pPr>
                <a:r>
                  <a:rPr lang="en-US" sz="800" i="1" dirty="0">
                    <a:latin typeface="Calibri" panose="020F0502020204030204" pitchFamily="34" charset="0"/>
                  </a:rPr>
                  <a:t>Master Data Management</a:t>
                </a:r>
                <a:endParaRPr lang="en-US" sz="900" dirty="0">
                  <a:latin typeface="Calibri" panose="020F0502020204030204" pitchFamily="34" charset="0"/>
                </a:endParaRPr>
              </a:p>
              <a:p>
                <a:pPr marL="3175" lvl="1">
                  <a:buClr>
                    <a:srgbClr val="FF661C"/>
                  </a:buClr>
                  <a:buSzPct val="130000"/>
                </a:pPr>
                <a:endParaRPr lang="en-US" sz="900" dirty="0">
                  <a:latin typeface="Calibri" panose="020F0502020204030204" pitchFamily="34" charset="0"/>
                </a:endParaRPr>
              </a:p>
              <a:p>
                <a:pPr marL="115885" lvl="1" indent="-112710">
                  <a:buClr>
                    <a:srgbClr val="FF661C"/>
                  </a:buClr>
                  <a:buSzPct val="130000"/>
                  <a:buFont typeface="Wingdings" panose="05000000000000000000" pitchFamily="2" charset="2"/>
                  <a:buChar char=""/>
                </a:pPr>
                <a:endParaRPr lang="en-US" sz="900" dirty="0">
                  <a:latin typeface="Calibri" panose="020F0502020204030204" pitchFamily="34" charset="0"/>
                </a:endParaRPr>
              </a:p>
            </p:txBody>
          </p:sp>
        </p:grpSp>
        <p:grpSp>
          <p:nvGrpSpPr>
            <p:cNvPr id="40" name="Group 39">
              <a:extLst>
                <a:ext uri="{FF2B5EF4-FFF2-40B4-BE49-F238E27FC236}">
                  <a16:creationId xmlns:a16="http://schemas.microsoft.com/office/drawing/2014/main" id="{FEC51466-B1E7-4647-A9F1-C221FA7F09E7}"/>
                </a:ext>
              </a:extLst>
            </p:cNvPr>
            <p:cNvGrpSpPr/>
            <p:nvPr/>
          </p:nvGrpSpPr>
          <p:grpSpPr>
            <a:xfrm>
              <a:off x="4643277" y="1049969"/>
              <a:ext cx="4201964" cy="3238165"/>
              <a:chOff x="251681" y="1049969"/>
              <a:chExt cx="4201964" cy="3238165"/>
            </a:xfrm>
          </p:grpSpPr>
          <p:grpSp>
            <p:nvGrpSpPr>
              <p:cNvPr id="41" name="Group 40">
                <a:extLst>
                  <a:ext uri="{FF2B5EF4-FFF2-40B4-BE49-F238E27FC236}">
                    <a16:creationId xmlns:a16="http://schemas.microsoft.com/office/drawing/2014/main" id="{4B7F74EA-B1AE-4BFB-90FB-7FEDD7DC5029}"/>
                  </a:ext>
                </a:extLst>
              </p:cNvPr>
              <p:cNvGrpSpPr>
                <a:grpSpLocks/>
              </p:cNvGrpSpPr>
              <p:nvPr/>
            </p:nvGrpSpPr>
            <p:grpSpPr>
              <a:xfrm>
                <a:off x="381000" y="1123951"/>
                <a:ext cx="1828800" cy="235946"/>
                <a:chOff x="246939" y="1177623"/>
                <a:chExt cx="641230" cy="235946"/>
              </a:xfrm>
            </p:grpSpPr>
            <p:sp>
              <p:nvSpPr>
                <p:cNvPr id="46" name="Rectangle 45">
                  <a:extLst>
                    <a:ext uri="{FF2B5EF4-FFF2-40B4-BE49-F238E27FC236}">
                      <a16:creationId xmlns:a16="http://schemas.microsoft.com/office/drawing/2014/main" id="{5C475761-EB75-42CE-B58A-B9B0B81C0721}"/>
                    </a:ext>
                  </a:extLst>
                </p:cNvPr>
                <p:cNvSpPr/>
                <p:nvPr/>
              </p:nvSpPr>
              <p:spPr>
                <a:xfrm>
                  <a:off x="248089" y="1177623"/>
                  <a:ext cx="640080" cy="20377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chorCtr="0"/>
                <a:lstStyle/>
                <a:p>
                  <a:pPr algn="ctr"/>
                  <a:r>
                    <a:rPr lang="en-US" sz="1100" b="1" strike="sngStrike" dirty="0">
                      <a:solidFill>
                        <a:srgbClr val="FF0000"/>
                      </a:solidFill>
                      <a:latin typeface="Calibri" panose="020F0502020204030204" pitchFamily="34" charset="0"/>
                    </a:rPr>
                    <a:t>Analytic Services</a:t>
                  </a:r>
                </a:p>
              </p:txBody>
            </p:sp>
            <p:cxnSp>
              <p:nvCxnSpPr>
                <p:cNvPr id="47" name="Straight Connector 46">
                  <a:extLst>
                    <a:ext uri="{FF2B5EF4-FFF2-40B4-BE49-F238E27FC236}">
                      <a16:creationId xmlns:a16="http://schemas.microsoft.com/office/drawing/2014/main" id="{9C9ABC5F-89CD-4B30-B7CF-02C5ED199588}"/>
                    </a:ext>
                  </a:extLst>
                </p:cNvPr>
                <p:cNvCxnSpPr/>
                <p:nvPr/>
              </p:nvCxnSpPr>
              <p:spPr>
                <a:xfrm>
                  <a:off x="246939" y="1413569"/>
                  <a:ext cx="6400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42" name="Rectangle 41">
                <a:extLst>
                  <a:ext uri="{FF2B5EF4-FFF2-40B4-BE49-F238E27FC236}">
                    <a16:creationId xmlns:a16="http://schemas.microsoft.com/office/drawing/2014/main" id="{4CC7AF0B-FA14-4EF2-8D2F-243102682738}"/>
                  </a:ext>
                </a:extLst>
              </p:cNvPr>
              <p:cNvSpPr>
                <a:spLocks/>
              </p:cNvSpPr>
              <p:nvPr/>
            </p:nvSpPr>
            <p:spPr>
              <a:xfrm>
                <a:off x="251682" y="1049969"/>
                <a:ext cx="4201962" cy="3238165"/>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r>
                  <a:rPr lang="en-US" sz="1050" b="1" dirty="0">
                    <a:solidFill>
                      <a:srgbClr val="353C45"/>
                    </a:solidFill>
                    <a:latin typeface="Calibri" panose="020F0502020204030204" pitchFamily="34" charset="0"/>
                  </a:rPr>
                  <a:t>Application</a:t>
                </a:r>
              </a:p>
            </p:txBody>
          </p:sp>
          <p:cxnSp>
            <p:nvCxnSpPr>
              <p:cNvPr id="43" name="Straight Connector 42">
                <a:extLst>
                  <a:ext uri="{FF2B5EF4-FFF2-40B4-BE49-F238E27FC236}">
                    <a16:creationId xmlns:a16="http://schemas.microsoft.com/office/drawing/2014/main" id="{63D0B716-26A1-4C9C-A0B1-AEDFA1BF1E53}"/>
                  </a:ext>
                </a:extLst>
              </p:cNvPr>
              <p:cNvCxnSpPr>
                <a:cxnSpLocks/>
              </p:cNvCxnSpPr>
              <p:nvPr/>
            </p:nvCxnSpPr>
            <p:spPr>
              <a:xfrm>
                <a:off x="251682" y="1280961"/>
                <a:ext cx="4201963"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37CF8194-31BD-405B-85E7-2219A711CAAA}"/>
                  </a:ext>
                </a:extLst>
              </p:cNvPr>
              <p:cNvSpPr>
                <a:spLocks/>
              </p:cNvSpPr>
              <p:nvPr/>
            </p:nvSpPr>
            <p:spPr>
              <a:xfrm>
                <a:off x="2446833" y="1280961"/>
                <a:ext cx="2004716" cy="3007169"/>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chorCtr="0">
                <a:noAutofit/>
              </a:bodyPr>
              <a:lstStyle/>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Records management</a:t>
                </a:r>
              </a:p>
              <a:p>
                <a:pPr marL="285743" lvl="2" indent="-114297">
                  <a:buSzPct val="100000"/>
                  <a:buFont typeface="Arial" panose="020B0604020202020204" pitchFamily="34" charset="0"/>
                  <a:buChar char="•"/>
                </a:pPr>
                <a:r>
                  <a:rPr lang="en-US" sz="700" i="1" dirty="0">
                    <a:latin typeface="Calibri" panose="020F0502020204030204" pitchFamily="34" charset="0"/>
                  </a:rPr>
                  <a:t>Web content management</a:t>
                </a:r>
              </a:p>
              <a:p>
                <a:pPr marL="285743" lvl="2" indent="-114297">
                  <a:buSzPct val="100000"/>
                  <a:buFont typeface="Arial" panose="020B0604020202020204" pitchFamily="34" charset="0"/>
                  <a:buChar char="•"/>
                </a:pPr>
                <a:r>
                  <a:rPr lang="en-US" sz="700" i="1" dirty="0">
                    <a:latin typeface="Calibri" panose="020F0502020204030204" pitchFamily="34" charset="0"/>
                  </a:rPr>
                  <a:t>Digital asset management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Search</a:t>
                </a:r>
              </a:p>
              <a:p>
                <a:pPr marL="285743" lvl="2" indent="-114297">
                  <a:buSzPct val="100000"/>
                  <a:buFont typeface="Arial" panose="020B0604020202020204" pitchFamily="34" charset="0"/>
                  <a:buChar char="•"/>
                </a:pPr>
                <a:r>
                  <a:rPr lang="en-US" sz="800" i="1" dirty="0">
                    <a:latin typeface="Calibri" panose="020F0502020204030204" pitchFamily="34" charset="0"/>
                  </a:rPr>
                  <a:t>Site search, Application search</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Google, Amazon Cloudsearch</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Search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Streaming</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Live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On-demand Streaming</a:t>
                </a:r>
              </a:p>
              <a:p>
                <a:pPr marL="285743" lvl="2" indent="-114297">
                  <a:buSzPct val="100000"/>
                  <a:buFont typeface="Arial" panose="020B0604020202020204" pitchFamily="34" charset="0"/>
                  <a:buChar char="•"/>
                </a:pPr>
                <a:r>
                  <a:rPr lang="en-US" sz="800" i="1" dirty="0">
                    <a:latin typeface="Calibri" panose="020F0502020204030204" pitchFamily="34" charset="0"/>
                  </a:rPr>
                  <a:t>On Demand Video Transcoder</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Decision Intelligence &amp; Automation</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Robotic automation</a:t>
                </a:r>
              </a:p>
              <a:p>
                <a:pPr marL="285743" lvl="2" indent="-114297">
                  <a:buSzPct val="100000"/>
                  <a:buFont typeface="Arial" panose="020B0604020202020204" pitchFamily="34" charset="0"/>
                  <a:buChar char="•"/>
                </a:pPr>
                <a:r>
                  <a:rPr lang="en-US" sz="800" i="1" dirty="0">
                    <a:latin typeface="Calibri" panose="020F0502020204030204" pitchFamily="34" charset="0"/>
                  </a:rPr>
                  <a:t>Machine learning</a:t>
                </a:r>
              </a:p>
              <a:p>
                <a:pPr marL="285743" lvl="2" indent="-114297">
                  <a:buSzPct val="100000"/>
                  <a:buFont typeface="Arial" panose="020B0604020202020204" pitchFamily="34" charset="0"/>
                  <a:buChar char="•"/>
                </a:pPr>
                <a:r>
                  <a:rPr lang="en-US" sz="800" i="1" dirty="0">
                    <a:latin typeface="Calibri" panose="020F0502020204030204" pitchFamily="34" charset="0"/>
                  </a:rPr>
                  <a:t>Intelligent virtual &amp; personal assistant</a:t>
                </a:r>
              </a:p>
              <a:p>
                <a:pPr marL="285743" lvl="2" indent="-114297">
                  <a:buSzPct val="100000"/>
                  <a:buFont typeface="Arial" panose="020B0604020202020204" pitchFamily="34" charset="0"/>
                  <a:buChar char="•"/>
                </a:pPr>
                <a:r>
                  <a:rPr lang="en-US" sz="800" i="1" dirty="0">
                    <a:latin typeface="Calibri" panose="020F0502020204030204" pitchFamily="34" charset="0"/>
                  </a:rPr>
                  <a:t>Facial recognition</a:t>
                </a:r>
              </a:p>
              <a:p>
                <a:pPr marL="285743" lvl="2" indent="-114297">
                  <a:buSzPct val="100000"/>
                  <a:buFont typeface="Arial" panose="020B0604020202020204" pitchFamily="34" charset="0"/>
                  <a:buChar char="•"/>
                </a:pPr>
                <a:r>
                  <a:rPr lang="en-US" sz="800" i="1" dirty="0">
                    <a:latin typeface="Calibri" panose="020F0502020204030204" pitchFamily="34" charset="0"/>
                  </a:rPr>
                  <a:t>Predictive analytics</a:t>
                </a:r>
              </a:p>
              <a:p>
                <a:pPr marL="285743" lvl="2" indent="-114297">
                  <a:buSzPct val="100000"/>
                  <a:buFont typeface="Arial" panose="020B0604020202020204" pitchFamily="34" charset="0"/>
                  <a:buChar char="•"/>
                </a:pPr>
                <a:r>
                  <a:rPr lang="en-US" sz="800" i="1" dirty="0">
                    <a:latin typeface="Calibri" panose="020F0502020204030204" pitchFamily="34" charset="0"/>
                  </a:rPr>
                  <a:t>Natural language processing</a:t>
                </a:r>
              </a:p>
            </p:txBody>
          </p:sp>
          <p:sp>
            <p:nvSpPr>
              <p:cNvPr id="45" name="TextBox 44">
                <a:extLst>
                  <a:ext uri="{FF2B5EF4-FFF2-40B4-BE49-F238E27FC236}">
                    <a16:creationId xmlns:a16="http://schemas.microsoft.com/office/drawing/2014/main" id="{B901A00A-64F4-4A03-8DDD-000E9721F3D3}"/>
                  </a:ext>
                </a:extLst>
              </p:cNvPr>
              <p:cNvSpPr txBox="1"/>
              <p:nvPr/>
            </p:nvSpPr>
            <p:spPr>
              <a:xfrm>
                <a:off x="251681" y="1280961"/>
                <a:ext cx="2004716" cy="3007169"/>
              </a:xfrm>
              <a:prstGeom prst="rect">
                <a:avLst/>
              </a:prstGeom>
              <a:noFill/>
            </p:spPr>
            <p:txBody>
              <a:bodyPr wrap="square" lIns="36576" tIns="36576" rIns="36576" bIns="36576" anchor="t" anchorCtr="0">
                <a:noAutofit/>
              </a:bodyPr>
              <a:lstStyle/>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Application Hosting </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Web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WebSphere, Tomcat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0D96C9"/>
                    </a:solidFill>
                    <a:effectLst/>
                    <a:uLnTx/>
                    <a:uFillTx/>
                    <a:latin typeface="Calibri" panose="020F0502020204030204" pitchFamily="34" charset="0"/>
                    <a:ea typeface="+mn-ea"/>
                    <a:cs typeface="+mn-cs"/>
                  </a:rPr>
                  <a:t>Azure App Service, Cloud Service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Integrated development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IoT services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Ecommerce services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Foundation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ERP Administration platform</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SaaS development platforms</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SAP Basis </a:t>
                </a:r>
              </a:p>
              <a:p>
                <a:pPr marL="285743" marR="0" lvl="2" indent="-114297" algn="l" defTabSz="914400" rtl="0" eaLnBrk="1" fontAlgn="base" latinLnBrk="0" hangingPunct="1">
                  <a:lnSpc>
                    <a:spcPct val="100000"/>
                  </a:lnSpc>
                  <a:spcBef>
                    <a:spcPct val="0"/>
                  </a:spcBef>
                  <a:spcAft>
                    <a:spcPct val="0"/>
                  </a:spcAft>
                  <a:buClr>
                    <a:srgbClr val="FF661C"/>
                  </a:buClr>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Oracle Cloud Platform</a:t>
                </a:r>
                <a:endPar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ServiceNow Now Platform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Salesforce.com Force.com</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Appian</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 &amp; Integration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Message bus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Task completion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Threshold alerts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Notification &amp; alerting</a:t>
                </a:r>
              </a:p>
            </p:txBody>
          </p:sp>
        </p:grpSp>
      </p:grpSp>
    </p:spTree>
    <p:custDataLst>
      <p:tags r:id="rId1"/>
    </p:custDataLst>
    <p:extLst>
      <p:ext uri="{BB962C8B-B14F-4D97-AF65-F5344CB8AC3E}">
        <p14:creationId xmlns:p14="http://schemas.microsoft.com/office/powerpoint/2010/main" val="258739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Infrastructure</a:t>
            </a:r>
            <a:endParaRPr lang="en-US" sz="1600" i="1" dirty="0">
              <a:solidFill>
                <a:srgbClr val="353C45"/>
              </a:solidFill>
              <a:latin typeface="Calibri" panose="020F0502020204030204" pitchFamily="34" charset="0"/>
            </a:endParaRPr>
          </a:p>
        </p:txBody>
      </p:sp>
      <p:sp>
        <p:nvSpPr>
          <p:cNvPr id="3" name="TextBox 2">
            <a:extLst>
              <a:ext uri="{FF2B5EF4-FFF2-40B4-BE49-F238E27FC236}">
                <a16:creationId xmlns:a16="http://schemas.microsoft.com/office/drawing/2014/main" id="{532493AA-59EB-4654-879A-E560E69AB87C}"/>
              </a:ext>
            </a:extLst>
          </p:cNvPr>
          <p:cNvSpPr txBox="1"/>
          <p:nvPr/>
        </p:nvSpPr>
        <p:spPr>
          <a:xfrm>
            <a:off x="261979" y="101981"/>
            <a:ext cx="2393604"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Updated representative offerings</a:t>
            </a:r>
          </a:p>
        </p:txBody>
      </p:sp>
      <p:grpSp>
        <p:nvGrpSpPr>
          <p:cNvPr id="35" name="Group 34">
            <a:extLst>
              <a:ext uri="{FF2B5EF4-FFF2-40B4-BE49-F238E27FC236}">
                <a16:creationId xmlns:a16="http://schemas.microsoft.com/office/drawing/2014/main" id="{4B7C7291-78FB-43FF-A5BD-B76F991AE876}"/>
              </a:ext>
            </a:extLst>
          </p:cNvPr>
          <p:cNvGrpSpPr/>
          <p:nvPr/>
        </p:nvGrpSpPr>
        <p:grpSpPr>
          <a:xfrm>
            <a:off x="221281" y="1048765"/>
            <a:ext cx="2100900" cy="3554434"/>
            <a:chOff x="-2475976" y="1072518"/>
            <a:chExt cx="2011680" cy="4509503"/>
          </a:xfrm>
        </p:grpSpPr>
        <p:sp>
          <p:nvSpPr>
            <p:cNvPr id="36" name="Rectangle 35">
              <a:extLst>
                <a:ext uri="{FF2B5EF4-FFF2-40B4-BE49-F238E27FC236}">
                  <a16:creationId xmlns:a16="http://schemas.microsoft.com/office/drawing/2014/main" id="{AF93A2D9-9E41-4D01-92EC-047EDDD17D5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Data Center</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Enterprise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Owned &amp; operated</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Co-location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Tier 1, Tier 2, Tier 3, Tier 4</a:t>
              </a:r>
            </a:p>
            <a:p>
              <a:pPr marL="285743" lvl="2" indent="-114297">
                <a:buSzPct val="100000"/>
                <a:buFont typeface="Arial" panose="020B0604020202020204" pitchFamily="34" charset="0"/>
                <a:buChar char="•"/>
              </a:pPr>
              <a:r>
                <a:rPr lang="en-US" sz="800" i="1" dirty="0">
                  <a:latin typeface="Calibri" panose="020F0502020204030204" pitchFamily="34" charset="0"/>
                </a:rPr>
                <a:t>Shipping &amp; receiving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Assembly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Rack &amp; stack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Maintenance</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Other Data Center</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Space &amp; power</a:t>
              </a:r>
            </a:p>
          </p:txBody>
        </p:sp>
        <p:cxnSp>
          <p:nvCxnSpPr>
            <p:cNvPr id="37" name="Straight Connector 36">
              <a:extLst>
                <a:ext uri="{FF2B5EF4-FFF2-40B4-BE49-F238E27FC236}">
                  <a16:creationId xmlns:a16="http://schemas.microsoft.com/office/drawing/2014/main" id="{B424676A-BABA-4FB2-98F7-AE8486BE7C6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0AF382F9-C745-440C-85CF-B4E871C9ECD4}"/>
              </a:ext>
            </a:extLst>
          </p:cNvPr>
          <p:cNvGrpSpPr/>
          <p:nvPr/>
        </p:nvGrpSpPr>
        <p:grpSpPr>
          <a:xfrm>
            <a:off x="2411568" y="1048765"/>
            <a:ext cx="2100900" cy="3554434"/>
            <a:chOff x="-2475976" y="1072518"/>
            <a:chExt cx="2011680" cy="4509503"/>
          </a:xfrm>
        </p:grpSpPr>
        <p:sp>
          <p:nvSpPr>
            <p:cNvPr id="39" name="Rectangle 38">
              <a:extLst>
                <a:ext uri="{FF2B5EF4-FFF2-40B4-BE49-F238E27FC236}">
                  <a16:creationId xmlns:a16="http://schemas.microsoft.com/office/drawing/2014/main" id="{BA06FB80-8EA3-4AF7-B824-C1CC72DD4591}"/>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Network</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Data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Point to point (SONET, T1, T3)</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MPLS, ATM</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access (100Mbps, 1 GB fiber)</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Satellite/non-terrestrial/microwave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Data Transfer</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Voice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POTS, 800 Service</a:t>
              </a:r>
            </a:p>
            <a:p>
              <a:pPr marL="285743" lvl="2" indent="-114297">
                <a:buSzPct val="100000"/>
                <a:buFont typeface="Arial" panose="020B0604020202020204" pitchFamily="34" charset="0"/>
                <a:buChar char="•"/>
              </a:pPr>
              <a:r>
                <a:rPr lang="en-US" sz="800" i="1" dirty="0">
                  <a:latin typeface="Calibri" panose="020F0502020204030204" pitchFamily="34" charset="0"/>
                </a:rPr>
                <a:t>Satellite/non-terrestrial, radio</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Internet Connectivity</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SD-WAN</a:t>
              </a:r>
              <a:r>
                <a:rPr lang="en-US" sz="800" b="1" i="1" dirty="0">
                  <a:solidFill>
                    <a:schemeClr val="accent1"/>
                  </a:solidFill>
                  <a:latin typeface="Calibri" panose="020F0502020204030204" pitchFamily="34" charset="0"/>
                </a:rPr>
                <a:t>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Internet access (Verizon, AT&amp;T)</a:t>
              </a:r>
            </a:p>
            <a:p>
              <a:pPr marL="285743" lvl="2" indent="-114297">
                <a:buSzPct val="100000"/>
                <a:buFont typeface="Arial" panose="020B0604020202020204" pitchFamily="34" charset="0"/>
                <a:buChar char="•"/>
              </a:pPr>
              <a:r>
                <a:rPr lang="en-US" sz="800" i="1" dirty="0">
                  <a:latin typeface="Calibri" panose="020F0502020204030204" pitchFamily="34" charset="0"/>
                </a:rPr>
                <a:t>Network transit (Level 3, AT&amp;T)</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Virtual Private Network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VLANs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Virtual Private Cloud</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Domain Services </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Domain Name Services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Route 53</a:t>
              </a:r>
            </a:p>
            <a:p>
              <a:pPr marL="115885" lvl="1" indent="-112710">
                <a:spcBef>
                  <a:spcPts val="1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Load Balancing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Network load balancing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Application load balancing</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Elastic ComputeCloud</a:t>
              </a:r>
            </a:p>
          </p:txBody>
        </p:sp>
        <p:cxnSp>
          <p:nvCxnSpPr>
            <p:cNvPr id="40" name="Straight Connector 39">
              <a:extLst>
                <a:ext uri="{FF2B5EF4-FFF2-40B4-BE49-F238E27FC236}">
                  <a16:creationId xmlns:a16="http://schemas.microsoft.com/office/drawing/2014/main" id="{D7231808-7825-40D3-8506-29AF024D64A5}"/>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635552B-3D1C-48D2-A7BD-81B0C0BC780F}"/>
              </a:ext>
            </a:extLst>
          </p:cNvPr>
          <p:cNvGrpSpPr/>
          <p:nvPr/>
        </p:nvGrpSpPr>
        <p:grpSpPr>
          <a:xfrm>
            <a:off x="4601855" y="1048765"/>
            <a:ext cx="2100900" cy="3554434"/>
            <a:chOff x="-2475976" y="1072518"/>
            <a:chExt cx="2011680" cy="4509503"/>
          </a:xfrm>
        </p:grpSpPr>
        <p:sp>
          <p:nvSpPr>
            <p:cNvPr id="42" name="Rectangle 41">
              <a:extLst>
                <a:ext uri="{FF2B5EF4-FFF2-40B4-BE49-F238E27FC236}">
                  <a16:creationId xmlns:a16="http://schemas.microsoft.com/office/drawing/2014/main" id="{F953028C-6536-44CD-B135-210781CEEB66}"/>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Compute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Physical Compute</a:t>
              </a:r>
            </a:p>
            <a:p>
              <a:pPr marL="285743" lvl="2" indent="-114297">
                <a:buSzPct val="100000"/>
                <a:buFont typeface="Arial" panose="020B0604020202020204" pitchFamily="34" charset="0"/>
                <a:buChar char="•"/>
              </a:pPr>
              <a:r>
                <a:rPr lang="en-US" sz="800" i="1" dirty="0">
                  <a:latin typeface="Calibri" panose="020F0502020204030204" pitchFamily="34" charset="0"/>
                </a:rPr>
                <a:t>Large physical Windows server</a:t>
              </a:r>
            </a:p>
            <a:p>
              <a:pPr marL="285743" lvl="2" indent="-114297">
                <a:buSzPct val="100000"/>
                <a:buFont typeface="Arial" panose="020B0604020202020204" pitchFamily="34" charset="0"/>
                <a:buChar char="•"/>
              </a:pPr>
              <a:r>
                <a:rPr lang="en-US" sz="800" i="1" dirty="0">
                  <a:latin typeface="Calibri" panose="020F0502020204030204" pitchFamily="34" charset="0"/>
                </a:rPr>
                <a:t>Sun Solaris 15k</a:t>
              </a:r>
            </a:p>
            <a:p>
              <a:pPr marL="285743" lvl="2" indent="-114297">
                <a:buSzPct val="100000"/>
                <a:buFont typeface="Arial" panose="020B0604020202020204" pitchFamily="34" charset="0"/>
                <a:buChar char="•"/>
              </a:pPr>
              <a:r>
                <a:rPr lang="en-US" sz="800" i="1" dirty="0">
                  <a:latin typeface="Calibri" panose="020F0502020204030204" pitchFamily="34" charset="0"/>
                </a:rPr>
                <a:t>IBM AIX</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Virtual Compute &amp; Containers</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Compute/data/app containers</a:t>
              </a:r>
            </a:p>
            <a:p>
              <a:pPr marL="285743" lvl="2" indent="-114297">
                <a:buSzPct val="100000"/>
                <a:buFont typeface="Arial" panose="020B0604020202020204" pitchFamily="34" charset="0"/>
                <a:buChar char="•"/>
              </a:pPr>
              <a:r>
                <a:rPr lang="en-US" sz="800" i="1" dirty="0">
                  <a:latin typeface="Calibri" panose="020F0502020204030204" pitchFamily="34" charset="0"/>
                </a:rPr>
                <a:t>Docker, Mesosphere, Kubernetes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EC2</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EC2 Container Service</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Compute on Demand</a:t>
              </a:r>
            </a:p>
            <a:p>
              <a:pPr marL="285743" lvl="2" indent="-114297">
                <a:buSzPct val="100000"/>
                <a:buFont typeface="Arial" panose="020B0604020202020204" pitchFamily="34" charset="0"/>
                <a:buChar char="•"/>
              </a:pPr>
              <a:r>
                <a:rPr lang="en-US" sz="800" i="1" dirty="0">
                  <a:latin typeface="Calibri" panose="020F0502020204030204" pitchFamily="34" charset="0"/>
                </a:rPr>
                <a:t>Xen, OpenStack, VMware</a:t>
              </a:r>
            </a:p>
            <a:p>
              <a:pPr marL="285743" lvl="2" indent="-114297">
                <a:buSzPct val="100000"/>
                <a:buFont typeface="Arial" panose="020B0604020202020204" pitchFamily="34" charset="0"/>
                <a:buChar char="•"/>
              </a:pPr>
              <a:r>
                <a:rPr lang="en-US" sz="800" i="1" dirty="0">
                  <a:latin typeface="Calibri" panose="020F0502020204030204" pitchFamily="34" charset="0"/>
                </a:rPr>
                <a:t>AWS – EC2, Auto Scaling</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 Virtual Machines</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AWS – Lambda</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 Batch</a:t>
              </a:r>
            </a:p>
            <a:p>
              <a:pPr marL="115885" lvl="1" indent="-112710">
                <a:spcBef>
                  <a:spcPts val="100"/>
                </a:spcBef>
                <a:buClr>
                  <a:srgbClr val="FF661C"/>
                </a:buClr>
                <a:buSzPct val="130000"/>
                <a:buFont typeface="Wingdings" panose="05000000000000000000" pitchFamily="2" charset="2"/>
                <a:buChar char=""/>
              </a:pPr>
              <a:r>
                <a:rPr lang="en-US" sz="900" dirty="0">
                  <a:latin typeface="Calibri" panose="020F0502020204030204" pitchFamily="34" charset="0"/>
                </a:rPr>
                <a:t>Mainframe</a:t>
              </a:r>
            </a:p>
            <a:p>
              <a:pPr marL="285743" lvl="2" indent="-114297">
                <a:buSzPct val="100000"/>
                <a:buFont typeface="Arial" panose="020B0604020202020204" pitchFamily="34" charset="0"/>
                <a:buChar char="•"/>
              </a:pPr>
              <a:r>
                <a:rPr lang="en-US" sz="800" i="1" dirty="0">
                  <a:latin typeface="Calibri" panose="020F0502020204030204" pitchFamily="34" charset="0"/>
                </a:rPr>
                <a:t>Transactional compute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(peak-time)</a:t>
              </a:r>
            </a:p>
            <a:p>
              <a:pPr marL="285743" lvl="2" indent="-114297">
                <a:buSzPct val="100000"/>
                <a:buFont typeface="Arial" panose="020B0604020202020204" pitchFamily="34" charset="0"/>
                <a:buChar char="•"/>
              </a:pPr>
              <a:r>
                <a:rPr lang="en-US" sz="800" i="1" dirty="0">
                  <a:latin typeface="Calibri" panose="020F0502020204030204" pitchFamily="34" charset="0"/>
                </a:rPr>
                <a:t>Batch compute (off peak-time)</a:t>
              </a:r>
            </a:p>
          </p:txBody>
        </p:sp>
        <p:cxnSp>
          <p:nvCxnSpPr>
            <p:cNvPr id="43" name="Straight Connector 42">
              <a:extLst>
                <a:ext uri="{FF2B5EF4-FFF2-40B4-BE49-F238E27FC236}">
                  <a16:creationId xmlns:a16="http://schemas.microsoft.com/office/drawing/2014/main" id="{4F877C89-738E-46B9-81B7-155C38AD24F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FA88CA15-6D0C-4E71-8F3F-27C55B90C326}"/>
              </a:ext>
            </a:extLst>
          </p:cNvPr>
          <p:cNvGrpSpPr/>
          <p:nvPr/>
        </p:nvGrpSpPr>
        <p:grpSpPr>
          <a:xfrm>
            <a:off x="6792142" y="1048765"/>
            <a:ext cx="2100900" cy="3554434"/>
            <a:chOff x="-2475976" y="1072518"/>
            <a:chExt cx="2011680" cy="4509503"/>
          </a:xfrm>
        </p:grpSpPr>
        <p:sp>
          <p:nvSpPr>
            <p:cNvPr id="45" name="Rectangle 44">
              <a:extLst>
                <a:ext uri="{FF2B5EF4-FFF2-40B4-BE49-F238E27FC236}">
                  <a16:creationId xmlns:a16="http://schemas.microsoft.com/office/drawing/2014/main" id="{2767C75C-5828-43F8-AFAA-20D4F4F1B6BD}"/>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Storage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Networked Storage</a:t>
              </a:r>
            </a:p>
            <a:p>
              <a:pPr marL="285743" lvl="2" indent="-114297">
                <a:buSzPct val="100000"/>
                <a:buFont typeface="Arial" panose="020B0604020202020204" pitchFamily="34" charset="0"/>
                <a:buChar char="•"/>
              </a:pPr>
              <a:r>
                <a:rPr lang="en-US" sz="800" i="1" dirty="0">
                  <a:latin typeface="Calibri" panose="020F0502020204030204" pitchFamily="34" charset="0"/>
                </a:rPr>
                <a:t>SAN, NAS, SSD</a:t>
              </a:r>
            </a:p>
            <a:p>
              <a:pPr marL="285743" lvl="2" indent="-114297">
                <a:buSzPct val="100000"/>
                <a:buFont typeface="Arial" panose="020B0604020202020204" pitchFamily="34" charset="0"/>
                <a:buChar char="•"/>
              </a:pPr>
              <a:r>
                <a:rPr lang="en-US" sz="800" i="1" dirty="0">
                  <a:latin typeface="Calibri" panose="020F0502020204030204" pitchFamily="34" charset="0"/>
                </a:rPr>
                <a:t>Tier 1, Tier 2, Tier 3</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Elastic File Storage</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File &amp; Object Storage</a:t>
              </a:r>
            </a:p>
            <a:p>
              <a:pPr marL="285743" lvl="2" indent="-114297">
                <a:buSzPct val="100000"/>
                <a:buFont typeface="Arial" panose="020B0604020202020204" pitchFamily="34" charset="0"/>
                <a:buChar char="•"/>
              </a:pPr>
              <a:r>
                <a:rPr lang="en-US" sz="800" i="1" dirty="0">
                  <a:latin typeface="Calibri" panose="020F0502020204030204" pitchFamily="34" charset="0"/>
                </a:rPr>
                <a:t>Low-cost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Simple Storage Service (S3)</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Backup &amp; Archive</a:t>
              </a:r>
            </a:p>
            <a:p>
              <a:pPr marL="285743" lvl="2" indent="-114297">
                <a:buSzPct val="100000"/>
                <a:buFont typeface="Arial" panose="020B0604020202020204" pitchFamily="34" charset="0"/>
                <a:buChar char="•"/>
              </a:pPr>
              <a:r>
                <a:rPr lang="en-US" sz="800" i="1" dirty="0">
                  <a:latin typeface="Calibri" panose="020F0502020204030204" pitchFamily="34" charset="0"/>
                </a:rPr>
                <a:t>Disk backup (Symantec, HP, CA)</a:t>
              </a:r>
            </a:p>
            <a:p>
              <a:pPr marL="285743" lvl="2" indent="-114297">
                <a:buSzPct val="100000"/>
                <a:buFont typeface="Arial" panose="020B0604020202020204" pitchFamily="34" charset="0"/>
                <a:buChar char="•"/>
              </a:pPr>
              <a:r>
                <a:rPr lang="en-US" sz="800" i="1" dirty="0">
                  <a:latin typeface="Calibri" panose="020F0502020204030204" pitchFamily="34" charset="0"/>
                </a:rPr>
                <a:t>Data Domain</a:t>
              </a:r>
            </a:p>
            <a:p>
              <a:pPr marL="285743" lvl="2" indent="-114297">
                <a:buSzPct val="100000"/>
                <a:buFont typeface="Arial" panose="020B0604020202020204" pitchFamily="34" charset="0"/>
                <a:buChar char="•"/>
              </a:pPr>
              <a:r>
                <a:rPr lang="en-US" sz="800" i="1" dirty="0">
                  <a:latin typeface="Calibri" panose="020F0502020204030204" pitchFamily="34" charset="0"/>
                </a:rPr>
                <a:t>Tape backup </a:t>
              </a:r>
            </a:p>
            <a:p>
              <a:pPr marL="285743" lvl="2" indent="-114297">
                <a:buSzPct val="100000"/>
                <a:buFont typeface="Arial" panose="020B0604020202020204" pitchFamily="34" charset="0"/>
                <a:buChar char="•"/>
              </a:pPr>
              <a:r>
                <a:rPr lang="en-US" sz="800" i="1" dirty="0">
                  <a:latin typeface="Calibri" panose="020F0502020204030204" pitchFamily="34" charset="0"/>
                </a:rPr>
                <a:t>Optical backup</a:t>
              </a:r>
            </a:p>
            <a:p>
              <a:pPr marL="285743" lvl="2" indent="-114297">
                <a:buSzPct val="100000"/>
                <a:buFont typeface="Arial" panose="020B0604020202020204" pitchFamily="34" charset="0"/>
                <a:buChar char="•"/>
              </a:pPr>
              <a:r>
                <a:rPr lang="en-US" sz="800" i="1" dirty="0">
                  <a:latin typeface="Calibri" panose="020F0502020204030204" pitchFamily="34" charset="0"/>
                </a:rPr>
                <a:t>Off-site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Glacier</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Distributed Storage (CDN)</a:t>
              </a:r>
            </a:p>
            <a:p>
              <a:pPr marL="285743" lvl="2" indent="-114297">
                <a:buSzPct val="100000"/>
                <a:buFont typeface="Arial" panose="020B0604020202020204" pitchFamily="34" charset="0"/>
                <a:buChar char="•"/>
              </a:pPr>
              <a:r>
                <a:rPr lang="en-US" sz="800" i="1" dirty="0">
                  <a:latin typeface="Calibri" panose="020F0502020204030204" pitchFamily="34" charset="0"/>
                </a:rPr>
                <a:t>Akamai distributed storage</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Amazon CloudFront</a:t>
              </a:r>
            </a:p>
            <a:p>
              <a:pPr marL="285743" lvl="2" indent="-114297">
                <a:buSzPct val="100000"/>
                <a:buFont typeface="Arial" panose="020B0604020202020204" pitchFamily="34" charset="0"/>
                <a:buChar char="•"/>
              </a:pPr>
              <a:r>
                <a:rPr lang="en-US" sz="800" i="1" dirty="0">
                  <a:solidFill>
                    <a:schemeClr val="accent1"/>
                  </a:solidFill>
                  <a:latin typeface="Calibri" panose="020F0502020204030204" pitchFamily="34" charset="0"/>
                </a:rPr>
                <a:t>Azure CDN</a:t>
              </a:r>
            </a:p>
          </p:txBody>
        </p:sp>
        <p:cxnSp>
          <p:nvCxnSpPr>
            <p:cNvPr id="46" name="Straight Connector 45">
              <a:extLst>
                <a:ext uri="{FF2B5EF4-FFF2-40B4-BE49-F238E27FC236}">
                  <a16:creationId xmlns:a16="http://schemas.microsoft.com/office/drawing/2014/main" id="{94F69B58-BC9F-48EE-B8F6-CC7CA3CE2D0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64144C97-9C31-4EFD-A820-7EDE054ABC0C}"/>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081452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FF0000"/>
                </a:solidFill>
                <a:latin typeface="Calibri" panose="020F0502020204030204" pitchFamily="34" charset="0"/>
              </a:rPr>
              <a:t>Workplace</a:t>
            </a:r>
            <a:endParaRPr lang="en-US" sz="1600" i="1" dirty="0">
              <a:solidFill>
                <a:srgbClr val="FF0000"/>
              </a:solidFill>
              <a:latin typeface="Calibri" panose="020F0502020204030204" pitchFamily="34" charset="0"/>
            </a:endParaRPr>
          </a:p>
        </p:txBody>
      </p:sp>
      <p:sp>
        <p:nvSpPr>
          <p:cNvPr id="28" name="TextBox 27">
            <a:extLst>
              <a:ext uri="{FF2B5EF4-FFF2-40B4-BE49-F238E27FC236}">
                <a16:creationId xmlns:a16="http://schemas.microsoft.com/office/drawing/2014/main" id="{112F366E-4C01-4533-BA57-BC69EA325CE7}"/>
              </a:ext>
            </a:extLst>
          </p:cNvPr>
          <p:cNvSpPr txBox="1"/>
          <p:nvPr/>
        </p:nvSpPr>
        <p:spPr>
          <a:xfrm>
            <a:off x="297267" y="139005"/>
            <a:ext cx="2523753"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dirty="0"/>
              <a:t>Renamed </a:t>
            </a:r>
            <a:r>
              <a:rPr lang="en-US" i="1" dirty="0"/>
              <a:t>End User</a:t>
            </a:r>
            <a:r>
              <a:rPr lang="en-US" dirty="0"/>
              <a:t> to </a:t>
            </a:r>
            <a:r>
              <a:rPr lang="en-US" i="1" dirty="0"/>
              <a:t>Workplace</a:t>
            </a:r>
          </a:p>
        </p:txBody>
      </p:sp>
      <p:grpSp>
        <p:nvGrpSpPr>
          <p:cNvPr id="38" name="Group 37">
            <a:extLst>
              <a:ext uri="{FF2B5EF4-FFF2-40B4-BE49-F238E27FC236}">
                <a16:creationId xmlns:a16="http://schemas.microsoft.com/office/drawing/2014/main" id="{B8C117BD-95EA-4791-817F-492378BB6D8B}"/>
              </a:ext>
            </a:extLst>
          </p:cNvPr>
          <p:cNvGrpSpPr/>
          <p:nvPr/>
        </p:nvGrpSpPr>
        <p:grpSpPr>
          <a:xfrm>
            <a:off x="254938" y="1057445"/>
            <a:ext cx="2740449" cy="3554434"/>
            <a:chOff x="-2475976" y="1072518"/>
            <a:chExt cx="2011680" cy="4509503"/>
          </a:xfrm>
        </p:grpSpPr>
        <p:sp>
          <p:nvSpPr>
            <p:cNvPr id="39" name="Rectangle 38">
              <a:extLst>
                <a:ext uri="{FF2B5EF4-FFF2-40B4-BE49-F238E27FC236}">
                  <a16:creationId xmlns:a16="http://schemas.microsoft.com/office/drawing/2014/main" id="{BD690C27-E1CD-47ED-AF82-CBD08F819DDA}"/>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Client Computing</a:t>
              </a:r>
            </a:p>
            <a:p>
              <a:pPr marL="115885" lvl="1" indent="-112710">
                <a:buClr>
                  <a:srgbClr val="FF661C"/>
                </a:buClr>
                <a:buSzPct val="130000"/>
                <a:buFont typeface="Wingdings" panose="05000000000000000000" pitchFamily="2" charset="2"/>
                <a:buChar char=""/>
              </a:pPr>
              <a:r>
                <a:rPr lang="en-US" sz="900" dirty="0">
                  <a:latin typeface="Calibri" panose="020F0502020204030204" pitchFamily="34" charset="0"/>
                </a:rPr>
                <a:t>Computer</a:t>
              </a:r>
            </a:p>
            <a:p>
              <a:pPr marL="285743" lvl="2" indent="-114297">
                <a:buSzPct val="100000"/>
                <a:buFont typeface="Arial" panose="020B0604020202020204" pitchFamily="34" charset="0"/>
                <a:buChar char="•"/>
              </a:pPr>
              <a:r>
                <a:rPr lang="en-US" sz="800" i="1" dirty="0">
                  <a:latin typeface="Calibri" panose="020F0502020204030204" pitchFamily="34" charset="0"/>
                </a:rPr>
                <a:t>Standard desktop</a:t>
              </a:r>
            </a:p>
            <a:p>
              <a:pPr marL="285743" lvl="2" indent="-114297">
                <a:buSzPct val="100000"/>
                <a:buFont typeface="Arial" panose="020B0604020202020204" pitchFamily="34" charset="0"/>
                <a:buChar char="•"/>
              </a:pPr>
              <a:r>
                <a:rPr lang="en-US" sz="800" i="1" dirty="0">
                  <a:latin typeface="Calibri" panose="020F0502020204030204" pitchFamily="34" charset="0"/>
                </a:rPr>
                <a:t>Developer workstation</a:t>
              </a:r>
            </a:p>
            <a:p>
              <a:pPr marL="285743" lvl="2" indent="-114297">
                <a:buSzPct val="100000"/>
                <a:buFont typeface="Arial" panose="020B0604020202020204" pitchFamily="34" charset="0"/>
                <a:buChar char="•"/>
              </a:pPr>
              <a:r>
                <a:rPr lang="en-US" sz="800" i="1" dirty="0">
                  <a:latin typeface="Calibri" panose="020F0502020204030204" pitchFamily="34" charset="0"/>
                </a:rPr>
                <a:t>Standard laptop</a:t>
              </a:r>
            </a:p>
            <a:p>
              <a:pPr marL="285743" lvl="2" indent="-114297">
                <a:buSzPct val="100000"/>
                <a:buFont typeface="Arial" panose="020B0604020202020204" pitchFamily="34" charset="0"/>
                <a:buChar char="•"/>
              </a:pPr>
              <a:r>
                <a:rPr lang="en-US" sz="800" i="1" dirty="0">
                  <a:latin typeface="Calibri" panose="020F0502020204030204" pitchFamily="34" charset="0"/>
                </a:rPr>
                <a:t>Ultra-portable laptop</a:t>
              </a:r>
            </a:p>
            <a:p>
              <a:pPr marL="285743" lvl="2" indent="-114297">
                <a:buSzPct val="100000"/>
                <a:buFont typeface="Arial" panose="020B0604020202020204" pitchFamily="34" charset="0"/>
                <a:buChar char="•"/>
              </a:pPr>
              <a:r>
                <a:rPr lang="en-US" sz="800" i="1" dirty="0">
                  <a:latin typeface="Calibri" panose="020F0502020204030204" pitchFamily="34" charset="0"/>
                </a:rPr>
                <a:t>Kiosk</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Mobile</a:t>
              </a:r>
            </a:p>
            <a:p>
              <a:pPr marL="285743" lvl="2" indent="-114297">
                <a:buSzPct val="100000"/>
                <a:buFont typeface="Arial" panose="020B0604020202020204" pitchFamily="34" charset="0"/>
                <a:buChar char="•"/>
              </a:pPr>
              <a:r>
                <a:rPr lang="en-US" sz="800" i="1" dirty="0">
                  <a:latin typeface="Calibri" panose="020F0502020204030204" pitchFamily="34" charset="0"/>
                </a:rPr>
                <a:t>Smartphone</a:t>
              </a:r>
            </a:p>
            <a:p>
              <a:pPr marL="285743" lvl="2" indent="-114297">
                <a:buSzPct val="100000"/>
                <a:buFont typeface="Arial" panose="020B0604020202020204" pitchFamily="34" charset="0"/>
                <a:buChar char="•"/>
              </a:pPr>
              <a:r>
                <a:rPr lang="en-US" sz="800" i="1" dirty="0">
                  <a:solidFill>
                    <a:srgbClr val="FF0000"/>
                  </a:solidFill>
                  <a:latin typeface="Calibri" panose="020F0502020204030204" pitchFamily="34" charset="0"/>
                </a:rPr>
                <a:t>Tablet</a:t>
              </a:r>
            </a:p>
            <a:p>
              <a:pPr marL="285743" lvl="2" indent="-114297">
                <a:buSzPct val="100000"/>
                <a:buFont typeface="Arial" panose="020B0604020202020204" pitchFamily="34" charset="0"/>
                <a:buChar char="•"/>
              </a:pPr>
              <a:r>
                <a:rPr lang="en-US" sz="800" i="1" dirty="0">
                  <a:latin typeface="Calibri" panose="020F0502020204030204" pitchFamily="34" charset="0"/>
                </a:rPr>
                <a:t>Smart watch</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Bring Your Own Device</a:t>
              </a:r>
              <a:endParaRPr lang="en-US" sz="900" strike="sngStrike"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Personal computer</a:t>
              </a:r>
            </a:p>
            <a:p>
              <a:pPr marL="285743" lvl="2" indent="-114297">
                <a:buSzPct val="100000"/>
                <a:buFont typeface="Arial" panose="020B0604020202020204" pitchFamily="34" charset="0"/>
                <a:buChar char="•"/>
              </a:pPr>
              <a:r>
                <a:rPr lang="en-US" sz="800" i="1" dirty="0">
                  <a:latin typeface="Calibri" panose="020F0502020204030204" pitchFamily="34" charset="0"/>
                </a:rPr>
                <a:t>Personal smartphone</a:t>
              </a:r>
            </a:p>
            <a:p>
              <a:pPr marL="285743" lvl="2" indent="-114297">
                <a:buSzPct val="100000"/>
                <a:buFont typeface="Arial" panose="020B0604020202020204" pitchFamily="34" charset="0"/>
                <a:buChar char="•"/>
              </a:pPr>
              <a:r>
                <a:rPr lang="en-US" sz="800" i="1" dirty="0">
                  <a:latin typeface="Calibri" panose="020F0502020204030204" pitchFamily="34" charset="0"/>
                </a:rPr>
                <a:t>Personal tablet</a:t>
              </a:r>
            </a:p>
            <a:p>
              <a:pPr marL="115885" lvl="1" indent="-112710">
                <a:spcBef>
                  <a:spcPts val="300"/>
                </a:spcBef>
                <a:buClr>
                  <a:srgbClr val="FF661C"/>
                </a:buClr>
                <a:buSzPct val="130000"/>
                <a:buFont typeface="Wingdings" panose="05000000000000000000" pitchFamily="2" charset="2"/>
                <a:buChar char=""/>
              </a:pPr>
              <a:r>
                <a:rPr lang="en-US" sz="900" dirty="0">
                  <a:latin typeface="Calibri" panose="020F0502020204030204" pitchFamily="34" charset="0"/>
                </a:rPr>
                <a:t>Virtual Client</a:t>
              </a:r>
              <a:endParaRPr lang="en-US" sz="900" i="1" dirty="0">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Virtual desktop</a:t>
              </a:r>
            </a:p>
            <a:p>
              <a:pPr marL="285743" lvl="2" indent="-114297">
                <a:buSzPct val="100000"/>
                <a:buFont typeface="Arial" panose="020B0604020202020204" pitchFamily="34" charset="0"/>
                <a:buChar char="•"/>
              </a:pPr>
              <a:r>
                <a:rPr lang="en-US" sz="800" i="1" dirty="0">
                  <a:latin typeface="Calibri" panose="020F0502020204030204" pitchFamily="34" charset="0"/>
                </a:rPr>
                <a:t>Virtual workspaces</a:t>
              </a:r>
            </a:p>
            <a:p>
              <a:pPr marL="285743" lvl="2" indent="-114297">
                <a:buSzPct val="100000"/>
                <a:buFont typeface="Arial" panose="020B0604020202020204" pitchFamily="34" charset="0"/>
                <a:buChar char="•"/>
              </a:pPr>
              <a:r>
                <a:rPr lang="en-US" sz="800" i="1" dirty="0">
                  <a:latin typeface="Calibri" panose="020F0502020204030204" pitchFamily="34" charset="0"/>
                </a:rPr>
                <a:t>Remote Applications</a:t>
              </a:r>
              <a:endParaRPr lang="en-US" sz="800" i="1" dirty="0">
                <a:solidFill>
                  <a:srgbClr val="353C45"/>
                </a:solidFill>
                <a:latin typeface="Calibri" panose="020F0502020204030204" pitchFamily="34" charset="0"/>
              </a:endParaRPr>
            </a:p>
          </p:txBody>
        </p:sp>
        <p:cxnSp>
          <p:nvCxnSpPr>
            <p:cNvPr id="40" name="Straight Connector 39">
              <a:extLst>
                <a:ext uri="{FF2B5EF4-FFF2-40B4-BE49-F238E27FC236}">
                  <a16:creationId xmlns:a16="http://schemas.microsoft.com/office/drawing/2014/main" id="{D79161D9-F33D-4FCF-9877-82BEB5E397F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A39BAF21-6D20-4D58-B358-A712519CC144}"/>
              </a:ext>
            </a:extLst>
          </p:cNvPr>
          <p:cNvGrpSpPr/>
          <p:nvPr/>
        </p:nvGrpSpPr>
        <p:grpSpPr>
          <a:xfrm>
            <a:off x="3197417" y="1057445"/>
            <a:ext cx="2740449" cy="3554434"/>
            <a:chOff x="-2475976" y="1072518"/>
            <a:chExt cx="2011680" cy="4509503"/>
          </a:xfrm>
        </p:grpSpPr>
        <p:sp>
          <p:nvSpPr>
            <p:cNvPr id="42" name="Rectangle 41">
              <a:extLst>
                <a:ext uri="{FF2B5EF4-FFF2-40B4-BE49-F238E27FC236}">
                  <a16:creationId xmlns:a16="http://schemas.microsoft.com/office/drawing/2014/main" id="{812AF7D5-6DC1-44BA-9D27-FC9582EA8FD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rPr>
                <a:t>Communication &amp; Collaboration</a:t>
              </a:r>
            </a:p>
            <a:p>
              <a:pPr marL="115885" marR="0" lvl="1" indent="-112710" algn="l" defTabSz="914400" rtl="0" eaLnBrk="1" fontAlgn="base" latinLnBrk="0" hangingPunct="1">
                <a:lnSpc>
                  <a:spcPct val="100000"/>
                </a:lnSpc>
                <a:spcBef>
                  <a:spcPct val="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Collaborative Workspace (SharePoint, OneDrive, eRoom, Centerstage, Dropbox, Amazon Workspaces/WorkDocs)</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Communication</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Email – Exchange, Gmail, Amazon WorkMail</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Messaging – IM, Lync, Slack</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Social Communities – Facebook, Twitter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Conferencing – Zoom, Teams, WebEx, Audio, Video</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Voice – TDMA, VoIP, cellular, voicemail</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Productivity</a:t>
              </a:r>
              <a:endParaRPr kumimoji="0" lang="en-US" sz="90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packages – MS Office, Office365, Google Docs, Amazon WorkDocs</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Software application add-ons – Visio, Project, Adobe PageMaker, Adobe Suite</a:t>
              </a:r>
            </a:p>
            <a:p>
              <a:pPr marL="115885" marR="0" lvl="1" indent="-112710" algn="l" defTabSz="914400" rtl="0" eaLnBrk="1" fontAlgn="base" latinLnBrk="0" hangingPunct="1">
                <a:lnSpc>
                  <a:spcPct val="100000"/>
                </a:lnSpc>
                <a:spcBef>
                  <a:spcPts val="300"/>
                </a:spcBef>
                <a:spcAft>
                  <a:spcPct val="0"/>
                </a:spcAft>
                <a:buClr>
                  <a:srgbClr val="FF661C"/>
                </a:buClr>
                <a:buSzPct val="130000"/>
                <a:buFont typeface="Wingdings" panose="05000000000000000000" pitchFamily="2" charset="2"/>
                <a:buChar char=""/>
                <a:tabLst/>
                <a:defRPr/>
              </a:pPr>
              <a:r>
                <a:rPr kumimoji="0" lang="en-US" sz="900" b="0" i="0"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Print</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Desktop printer</a:t>
              </a:r>
            </a:p>
            <a:p>
              <a:pPr marL="285743" marR="0" lvl="2" indent="-114297" algn="l" defTabSz="914400" rtl="0" eaLnBrk="1" fontAlgn="base" latinLnBrk="0" hangingPunct="1">
                <a:lnSpc>
                  <a:spcPct val="100000"/>
                </a:lnSpc>
                <a:spcBef>
                  <a:spcPct val="0"/>
                </a:spcBef>
                <a:spcAft>
                  <a:spcPct val="0"/>
                </a:spcAft>
                <a:buClrTx/>
                <a:buSzPct val="100000"/>
                <a:buFont typeface="Arial" panose="020B0604020202020204" pitchFamily="34" charset="0"/>
                <a:buChar char="•"/>
                <a:tabLst/>
                <a:defRPr/>
              </a:pPr>
              <a:r>
                <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rPr>
                <a:t>Departmental multi-purpose printer (print/copy/fax/scan)</a:t>
              </a:r>
            </a:p>
          </p:txBody>
        </p:sp>
        <p:cxnSp>
          <p:nvCxnSpPr>
            <p:cNvPr id="43" name="Straight Connector 42">
              <a:extLst>
                <a:ext uri="{FF2B5EF4-FFF2-40B4-BE49-F238E27FC236}">
                  <a16:creationId xmlns:a16="http://schemas.microsoft.com/office/drawing/2014/main" id="{0B7A21AD-D182-47DC-B3A2-F9B3E6E61EE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956B4F38-329A-4158-8DA4-014CC9747771}"/>
              </a:ext>
            </a:extLst>
          </p:cNvPr>
          <p:cNvGrpSpPr/>
          <p:nvPr/>
        </p:nvGrpSpPr>
        <p:grpSpPr>
          <a:xfrm>
            <a:off x="6139897" y="1057445"/>
            <a:ext cx="2740449" cy="3554434"/>
            <a:chOff x="-2475976" y="1072518"/>
            <a:chExt cx="2011680" cy="4509503"/>
          </a:xfrm>
        </p:grpSpPr>
        <p:sp>
          <p:nvSpPr>
            <p:cNvPr id="45" name="Rectangle 44">
              <a:extLst>
                <a:ext uri="{FF2B5EF4-FFF2-40B4-BE49-F238E27FC236}">
                  <a16:creationId xmlns:a16="http://schemas.microsoft.com/office/drawing/2014/main" id="{F3808E82-5E42-4839-BBAD-99961134CA80}"/>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lang="en-US" sz="1050" b="1" dirty="0">
                  <a:solidFill>
                    <a:srgbClr val="353C45"/>
                  </a:solidFill>
                  <a:latin typeface="Calibri" panose="020F0502020204030204" pitchFamily="34" charset="0"/>
                </a:rPr>
                <a:t>Connectivity</a:t>
              </a:r>
              <a:endParaRPr kumimoji="0" lang="en-US" sz="1050" b="1" i="0" u="none" strike="noStrike" kern="1200" cap="none" spc="0" normalizeH="0" baseline="0" noProof="0" dirty="0">
                <a:ln>
                  <a:noFill/>
                </a:ln>
                <a:solidFill>
                  <a:srgbClr val="353C45"/>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Network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Local Ethernet port (“phone jack”)</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Wireless connection (“WiFi”)</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Guest wireless connection (limited)</a:t>
              </a:r>
            </a:p>
            <a:p>
              <a:pPr marL="115885" lvl="1" indent="-112710">
                <a:spcBef>
                  <a:spcPts val="300"/>
                </a:spcBef>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Remote Access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VPN Access (via internet)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Edge Networking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WiFi Hotspot</a:t>
              </a:r>
              <a:endParaRPr kumimoji="0" lang="en-US" sz="800" b="0" i="1"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p:txBody>
        </p:sp>
        <p:cxnSp>
          <p:nvCxnSpPr>
            <p:cNvPr id="46" name="Straight Connector 45">
              <a:extLst>
                <a:ext uri="{FF2B5EF4-FFF2-40B4-BE49-F238E27FC236}">
                  <a16:creationId xmlns:a16="http://schemas.microsoft.com/office/drawing/2014/main" id="{608FB441-4432-4172-98D0-213541C33033}"/>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2A0F3727-7C8C-4F1C-8AFF-A7A52B922519}"/>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67858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74" name="Rectangle 73">
            <a:extLst>
              <a:ext uri="{FF2B5EF4-FFF2-40B4-BE49-F238E27FC236}">
                <a16:creationId xmlns:a16="http://schemas.microsoft.com/office/drawing/2014/main" id="{5D2E62EE-2C46-4843-96F9-83EE246E0706}"/>
              </a:ext>
            </a:extLst>
          </p:cNvPr>
          <p:cNvSpPr/>
          <p:nvPr/>
        </p:nvSpPr>
        <p:spPr>
          <a:xfrm>
            <a:off x="160645" y="1009080"/>
            <a:ext cx="8812580" cy="3372613"/>
          </a:xfrm>
          <a:prstGeom prst="rect">
            <a:avLst/>
          </a:prstGeom>
          <a:solidFill>
            <a:srgbClr val="558ED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tabLst>
                <a:tab pos="4282968" algn="ctr"/>
                <a:tab pos="8284956" algn="r"/>
              </a:tabLst>
            </a:pPr>
            <a:r>
              <a:rPr lang="en-US" sz="1600" b="1" dirty="0">
                <a:solidFill>
                  <a:schemeClr val="tx1"/>
                </a:solidFill>
                <a:latin typeface="Calibri" panose="020F0502020204030204" pitchFamily="34" charset="0"/>
              </a:rPr>
              <a:t>	Business </a:t>
            </a:r>
            <a:r>
              <a:rPr lang="en-US" sz="1600" b="1" dirty="0">
                <a:solidFill>
                  <a:srgbClr val="353C45"/>
                </a:solidFill>
                <a:latin typeface="Calibri" panose="020F0502020204030204" pitchFamily="34" charset="0"/>
              </a:rPr>
              <a:t>	</a:t>
            </a:r>
            <a:r>
              <a:rPr lang="en-US" sz="1600" dirty="0">
                <a:solidFill>
                  <a:srgbClr val="353C45"/>
                </a:solidFill>
                <a:latin typeface="Calibri" panose="020F0502020204030204" pitchFamily="34" charset="0"/>
              </a:rPr>
              <a:t>(</a:t>
            </a:r>
            <a:r>
              <a:rPr lang="en-US" sz="1600" i="1" dirty="0">
                <a:solidFill>
                  <a:srgbClr val="353C45"/>
                </a:solidFill>
                <a:latin typeface="Calibri" panose="020F0502020204030204" pitchFamily="34" charset="0"/>
              </a:rPr>
              <a:t>representative, for generic company</a:t>
            </a:r>
            <a:r>
              <a:rPr lang="en-US" sz="1600" dirty="0">
                <a:solidFill>
                  <a:srgbClr val="353C45"/>
                </a:solidFill>
                <a:latin typeface="Calibri" panose="020F0502020204030204" pitchFamily="34" charset="0"/>
              </a:rPr>
              <a:t>)</a:t>
            </a:r>
            <a:endParaRPr lang="en-US" sz="1600" i="1" dirty="0">
              <a:solidFill>
                <a:srgbClr val="353C45"/>
              </a:solidFill>
              <a:latin typeface="Calibri" panose="020F0502020204030204" pitchFamily="34" charset="0"/>
            </a:endParaRPr>
          </a:p>
        </p:txBody>
      </p:sp>
      <p:sp>
        <p:nvSpPr>
          <p:cNvPr id="4" name="TextBox 3">
            <a:extLst>
              <a:ext uri="{FF2B5EF4-FFF2-40B4-BE49-F238E27FC236}">
                <a16:creationId xmlns:a16="http://schemas.microsoft.com/office/drawing/2014/main" id="{97CCD9FB-9330-4E85-84FA-D3D59366914A}"/>
              </a:ext>
            </a:extLst>
          </p:cNvPr>
          <p:cNvSpPr txBox="1"/>
          <p:nvPr/>
        </p:nvSpPr>
        <p:spPr>
          <a:xfrm>
            <a:off x="297268" y="109719"/>
            <a:ext cx="986167"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No changes</a:t>
            </a:r>
          </a:p>
        </p:txBody>
      </p:sp>
      <p:grpSp>
        <p:nvGrpSpPr>
          <p:cNvPr id="35" name="Group 34">
            <a:extLst>
              <a:ext uri="{FF2B5EF4-FFF2-40B4-BE49-F238E27FC236}">
                <a16:creationId xmlns:a16="http://schemas.microsoft.com/office/drawing/2014/main" id="{050F31E3-9BDA-494F-BEED-6C1877A03364}"/>
              </a:ext>
            </a:extLst>
          </p:cNvPr>
          <p:cNvGrpSpPr/>
          <p:nvPr/>
        </p:nvGrpSpPr>
        <p:grpSpPr>
          <a:xfrm>
            <a:off x="222525" y="1062232"/>
            <a:ext cx="2100900" cy="3554434"/>
            <a:chOff x="-2475976" y="1072518"/>
            <a:chExt cx="2011680" cy="4509503"/>
          </a:xfrm>
        </p:grpSpPr>
        <p:sp>
          <p:nvSpPr>
            <p:cNvPr id="36" name="Rectangle 35">
              <a:extLst>
                <a:ext uri="{FF2B5EF4-FFF2-40B4-BE49-F238E27FC236}">
                  <a16:creationId xmlns:a16="http://schemas.microsoft.com/office/drawing/2014/main" id="{B5459B4B-BC96-40BC-8E7E-32072B49769B}"/>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Product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Development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Innovation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Computer-aided design (CAD)</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Simulation visualization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Crowdsourcing</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Requirements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data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Product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Risk and compliance management</a:t>
              </a:r>
            </a:p>
          </p:txBody>
        </p:sp>
        <p:cxnSp>
          <p:nvCxnSpPr>
            <p:cNvPr id="37" name="Straight Connector 36">
              <a:extLst>
                <a:ext uri="{FF2B5EF4-FFF2-40B4-BE49-F238E27FC236}">
                  <a16:creationId xmlns:a16="http://schemas.microsoft.com/office/drawing/2014/main" id="{C4D8AA8D-4016-4E74-9C75-16F605730411}"/>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BA279602-E33C-45A1-94AA-E9D93FCD16D7}"/>
              </a:ext>
            </a:extLst>
          </p:cNvPr>
          <p:cNvGrpSpPr/>
          <p:nvPr/>
        </p:nvGrpSpPr>
        <p:grpSpPr>
          <a:xfrm>
            <a:off x="2412812" y="1062232"/>
            <a:ext cx="2100900" cy="3554434"/>
            <a:chOff x="-2475976" y="1072518"/>
            <a:chExt cx="2011680" cy="4509503"/>
          </a:xfrm>
        </p:grpSpPr>
        <p:sp>
          <p:nvSpPr>
            <p:cNvPr id="39" name="Rectangle 38">
              <a:extLst>
                <a:ext uri="{FF2B5EF4-FFF2-40B4-BE49-F238E27FC236}">
                  <a16:creationId xmlns:a16="http://schemas.microsoft.com/office/drawing/2014/main" id="{D4000D61-A7E0-4B7D-815B-8D8DF98B604C}"/>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Sales &amp; Marketing</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analytics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Voice of the Customer</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Marketing &amp; Advertising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Marketing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Online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Mobile marketing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Ad technology</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Sales Force &amp; Channel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Sales force automation</a:t>
              </a:r>
              <a:endParaRPr lang="en-US" sz="800" i="1" dirty="0">
                <a:solidFill>
                  <a:srgbClr val="0070C0"/>
                </a:solidFill>
                <a:latin typeface="Calibri" panose="020F0502020204030204" pitchFamily="34" charset="0"/>
              </a:endParaRPr>
            </a:p>
            <a:p>
              <a:pPr marL="285743" lvl="2" indent="-114297">
                <a:buSzPct val="100000"/>
                <a:buFont typeface="Arial" panose="020B0604020202020204" pitchFamily="34" charset="0"/>
                <a:buChar char="•"/>
              </a:pPr>
              <a:r>
                <a:rPr lang="en-US" sz="800" i="1" dirty="0">
                  <a:latin typeface="Calibri" panose="020F0502020204030204" pitchFamily="34" charset="0"/>
                </a:rPr>
                <a:t>Sales enablement &amp; training</a:t>
              </a:r>
            </a:p>
            <a:p>
              <a:pPr marL="285743" lvl="2" indent="-114297">
                <a:buSzPct val="100000"/>
                <a:buFont typeface="Arial" panose="020B0604020202020204" pitchFamily="34" charset="0"/>
                <a:buChar char="•"/>
              </a:pPr>
              <a:r>
                <a:rPr lang="en-US" sz="800" i="1" dirty="0">
                  <a:latin typeface="Calibri" panose="020F0502020204030204" pitchFamily="34" charset="0"/>
                </a:rPr>
                <a:t>Partner relationship management</a:t>
              </a:r>
            </a:p>
            <a:p>
              <a:pPr marL="285743" lvl="2" indent="-114297">
                <a:buSzPct val="100000"/>
                <a:buFont typeface="Arial" panose="020B0604020202020204" pitchFamily="34" charset="0"/>
                <a:buChar char="•"/>
              </a:pPr>
              <a:r>
                <a:rPr lang="en-US" sz="800" i="1" dirty="0">
                  <a:latin typeface="Calibri" panose="020F0502020204030204" pitchFamily="34" charset="0"/>
                </a:rPr>
                <a:t>Pricing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Sales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Commerce solutions</a:t>
              </a:r>
            </a:p>
            <a:p>
              <a:pPr marL="285743" lvl="2" indent="-114297">
                <a:buSzPct val="100000"/>
                <a:buFont typeface="Arial" panose="020B0604020202020204" pitchFamily="34" charset="0"/>
                <a:buChar char="•"/>
              </a:pPr>
              <a:r>
                <a:rPr lang="en-US" sz="800" i="1" dirty="0">
                  <a:latin typeface="Calibri" panose="020F0502020204030204" pitchFamily="34" charset="0"/>
                </a:rPr>
                <a:t>In-store solutions (POS)</a:t>
              </a:r>
            </a:p>
          </p:txBody>
        </p:sp>
        <p:cxnSp>
          <p:nvCxnSpPr>
            <p:cNvPr id="40" name="Straight Connector 39">
              <a:extLst>
                <a:ext uri="{FF2B5EF4-FFF2-40B4-BE49-F238E27FC236}">
                  <a16:creationId xmlns:a16="http://schemas.microsoft.com/office/drawing/2014/main" id="{69DDE21A-89F2-483B-8EDC-3A19392469A9}"/>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BE4DD81-BC63-407F-ABFB-FF8C4F274535}"/>
              </a:ext>
            </a:extLst>
          </p:cNvPr>
          <p:cNvGrpSpPr/>
          <p:nvPr/>
        </p:nvGrpSpPr>
        <p:grpSpPr>
          <a:xfrm>
            <a:off x="4603099" y="1062232"/>
            <a:ext cx="2100900" cy="3554434"/>
            <a:chOff x="-2475976" y="1072518"/>
            <a:chExt cx="2011680" cy="4509503"/>
          </a:xfrm>
        </p:grpSpPr>
        <p:sp>
          <p:nvSpPr>
            <p:cNvPr id="42" name="Rectangle 41">
              <a:extLst>
                <a:ext uri="{FF2B5EF4-FFF2-40B4-BE49-F238E27FC236}">
                  <a16:creationId xmlns:a16="http://schemas.microsoft.com/office/drawing/2014/main" id="{17F8286C-A270-494F-820B-204576A0B397}"/>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Manufacturing &amp; Delivery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Resource Planning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Demand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Supply chain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Manufacturing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Manufacturing process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Quality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Inventory &amp; Warehousing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Inventory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Warehouse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Product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Fleet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Tracking systems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Digital asset management</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Service Delivery</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Engagement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Professional services</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Educational services</a:t>
              </a:r>
            </a:p>
          </p:txBody>
        </p:sp>
        <p:cxnSp>
          <p:nvCxnSpPr>
            <p:cNvPr id="43" name="Straight Connector 42">
              <a:extLst>
                <a:ext uri="{FF2B5EF4-FFF2-40B4-BE49-F238E27FC236}">
                  <a16:creationId xmlns:a16="http://schemas.microsoft.com/office/drawing/2014/main" id="{848243A0-6CB1-4460-98D3-28AA7D348A44}"/>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6869CCA1-2613-428E-9E48-6B2F2884681C}"/>
              </a:ext>
            </a:extLst>
          </p:cNvPr>
          <p:cNvGrpSpPr/>
          <p:nvPr/>
        </p:nvGrpSpPr>
        <p:grpSpPr>
          <a:xfrm>
            <a:off x="6793386" y="1062232"/>
            <a:ext cx="2100900" cy="3554434"/>
            <a:chOff x="-2475976" y="1072518"/>
            <a:chExt cx="2011680" cy="4509503"/>
          </a:xfrm>
        </p:grpSpPr>
        <p:sp>
          <p:nvSpPr>
            <p:cNvPr id="45" name="Rectangle 44">
              <a:extLst>
                <a:ext uri="{FF2B5EF4-FFF2-40B4-BE49-F238E27FC236}">
                  <a16:creationId xmlns:a16="http://schemas.microsoft.com/office/drawing/2014/main" id="{955DB338-A8B6-49B1-AAF5-AD9D88A6ED82}"/>
                </a:ext>
              </a:extLst>
            </p:cNvPr>
            <p:cNvSpPr>
              <a:spLocks/>
            </p:cNvSpPr>
            <p:nvPr/>
          </p:nvSpPr>
          <p:spPr>
            <a:xfrm>
              <a:off x="-2475976" y="1072518"/>
              <a:ext cx="2011680" cy="4509503"/>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Customer Service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Contract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Order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Invoicing</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Payments</a:t>
              </a:r>
            </a:p>
            <a:p>
              <a:pPr marL="115885" lvl="1" indent="-112710">
                <a:buClr>
                  <a:srgbClr val="FF661C"/>
                </a:buClr>
                <a:buSzPct val="130000"/>
                <a:buFont typeface="Wingdings" panose="05000000000000000000" pitchFamily="2" charset="2"/>
                <a:buChar char=""/>
              </a:pPr>
              <a:r>
                <a:rPr lang="en-US" sz="900" dirty="0">
                  <a:solidFill>
                    <a:srgbClr val="353C45"/>
                  </a:solidFill>
                  <a:latin typeface="Calibri" panose="020F0502020204030204" pitchFamily="34" charset="0"/>
                </a:rPr>
                <a:t>Customer Care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Multi-channel customer communication (ACD, CTI, IVR, Speech Recognition, chat, email, co-browse)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Knowledge Management</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workforce automation</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Field service</a:t>
              </a:r>
            </a:p>
            <a:p>
              <a:pPr marL="285743" lvl="2" indent="-114297">
                <a:buSzPct val="100000"/>
                <a:buFont typeface="Arial" panose="020B0604020202020204" pitchFamily="34" charset="0"/>
                <a:buChar char="•"/>
              </a:pPr>
              <a:r>
                <a:rPr lang="en-US" sz="800" i="1" dirty="0">
                  <a:solidFill>
                    <a:srgbClr val="353C45"/>
                  </a:solidFill>
                  <a:latin typeface="Calibri" panose="020F0502020204030204" pitchFamily="34" charset="0"/>
                </a:rPr>
                <a:t>Customer service analytics</a:t>
              </a:r>
            </a:p>
          </p:txBody>
        </p:sp>
        <p:cxnSp>
          <p:nvCxnSpPr>
            <p:cNvPr id="46" name="Straight Connector 45">
              <a:extLst>
                <a:ext uri="{FF2B5EF4-FFF2-40B4-BE49-F238E27FC236}">
                  <a16:creationId xmlns:a16="http://schemas.microsoft.com/office/drawing/2014/main" id="{4A8CF4B4-6668-43BD-9A44-C37A4B743A2A}"/>
                </a:ext>
              </a:extLst>
            </p:cNvPr>
            <p:cNvCxnSpPr>
              <a:cxnSpLocks/>
            </p:cNvCxnSpPr>
            <p:nvPr/>
          </p:nvCxnSpPr>
          <p:spPr>
            <a:xfrm>
              <a:off x="-2475976" y="1359896"/>
              <a:ext cx="201168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CE1B3B3A-DD52-4797-8041-6B697938494B}"/>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spTree>
    <p:custDataLst>
      <p:tags r:id="rId1"/>
    </p:custDataLst>
    <p:extLst>
      <p:ext uri="{BB962C8B-B14F-4D97-AF65-F5344CB8AC3E}">
        <p14:creationId xmlns:p14="http://schemas.microsoft.com/office/powerpoint/2010/main" val="112665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SOLUTIONS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2" name="Rectangle 1">
            <a:extLst>
              <a:ext uri="{FF2B5EF4-FFF2-40B4-BE49-F238E27FC236}">
                <a16:creationId xmlns:a16="http://schemas.microsoft.com/office/drawing/2014/main" id="{BB9956F7-B85D-4F18-AB9D-66A76ED49509}"/>
              </a:ext>
            </a:extLst>
          </p:cNvPr>
          <p:cNvSpPr/>
          <p:nvPr/>
        </p:nvSpPr>
        <p:spPr>
          <a:xfrm>
            <a:off x="160647" y="661915"/>
            <a:ext cx="8815205" cy="347165"/>
          </a:xfrm>
          <a:prstGeom prst="rect">
            <a:avLst/>
          </a:prstGeom>
          <a:solidFill>
            <a:srgbClr val="C7EDF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Shared </a:t>
            </a:r>
            <a:r>
              <a:rPr lang="en-US" sz="1600" b="1" dirty="0">
                <a:solidFill>
                  <a:srgbClr val="FF0000"/>
                </a:solidFill>
                <a:latin typeface="Calibri" panose="020F0502020204030204" pitchFamily="34" charset="0"/>
              </a:rPr>
              <a:t>&amp; Corporate</a:t>
            </a:r>
            <a:endParaRPr lang="en-US" sz="1600" i="1" dirty="0">
              <a:solidFill>
                <a:srgbClr val="FF0000"/>
              </a:solidFill>
              <a:latin typeface="Calibri" panose="020F0502020204030204" pitchFamily="34" charset="0"/>
            </a:endParaRPr>
          </a:p>
        </p:txBody>
      </p:sp>
      <p:sp>
        <p:nvSpPr>
          <p:cNvPr id="20" name="Rectangle 19">
            <a:extLst>
              <a:ext uri="{FF2B5EF4-FFF2-40B4-BE49-F238E27FC236}">
                <a16:creationId xmlns:a16="http://schemas.microsoft.com/office/drawing/2014/main" id="{7522F5D8-14C3-4758-B8BD-FBEEEFEC0D39}"/>
              </a:ext>
            </a:extLst>
          </p:cNvPr>
          <p:cNvSpPr>
            <a:spLocks/>
          </p:cNvSpPr>
          <p:nvPr/>
        </p:nvSpPr>
        <p:spPr>
          <a:xfrm>
            <a:off x="379360" y="1470482"/>
            <a:ext cx="1828800" cy="2468880"/>
          </a:xfrm>
          <a:prstGeom prst="rect">
            <a:avLst/>
          </a:prstGeom>
          <a:noFill/>
          <a:ln w="12700">
            <a:noFill/>
          </a:ln>
          <a:effectLst>
            <a:outerShdw sx="0" sy="0" rotWithShape="0">
              <a:scrgbClr r="0" g="0" b="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14:hiddenLine>
            </a:ext>
            <a:ext uri="{E45631CC-5BF2-4C18-A39C-3461C7D3F71A}">
              <a14:hiddenSp3d xmlns:a14="http://schemas.microsoft.com/office/drawing/2010/main"/>
            </a:ext>
            <a:ext uri="{53640926-AAD7-44D8-BBD7-CCE9431645EC}">
              <a14:shadowObscured xmlns:a14="http://schemas.microsoft.com/office/drawing/2010/main"/>
            </a:ext>
          </a:extLst>
        </p:spPr>
        <p:txBody>
          <a:bodyPr wrap="square" lIns="36576" tIns="36576" rIns="36576" bIns="36576" rtlCol="0" anchor="t">
            <a:noAutofit/>
          </a:bodyPr>
          <a:lstStyle/>
          <a:p>
            <a:pPr marL="115885" lvl="1" indent="-112710">
              <a:buClr>
                <a:srgbClr val="FF661C"/>
              </a:buClr>
              <a:buSzPct val="130000"/>
              <a:buFont typeface="Wingdings" panose="05000000000000000000" pitchFamily="2" charset="2"/>
              <a:buChar char=""/>
            </a:pPr>
            <a:endParaRPr lang="en-US" sz="800" dirty="0">
              <a:latin typeface="Calibri" panose="020F0502020204030204" pitchFamily="34" charset="0"/>
            </a:endParaRPr>
          </a:p>
        </p:txBody>
      </p:sp>
      <p:sp>
        <p:nvSpPr>
          <p:cNvPr id="51" name="TextBox 50">
            <a:extLst>
              <a:ext uri="{FF2B5EF4-FFF2-40B4-BE49-F238E27FC236}">
                <a16:creationId xmlns:a16="http://schemas.microsoft.com/office/drawing/2014/main" id="{E45DE200-AC4E-4C37-A475-53C2E5E96FB8}"/>
              </a:ext>
            </a:extLst>
          </p:cNvPr>
          <p:cNvSpPr txBox="1"/>
          <p:nvPr/>
        </p:nvSpPr>
        <p:spPr>
          <a:xfrm>
            <a:off x="297268" y="109719"/>
            <a:ext cx="3579826" cy="353943"/>
          </a:xfrm>
          <a:prstGeom prst="rect">
            <a:avLst/>
          </a:prstGeom>
          <a:solidFill>
            <a:srgbClr val="FFFF00"/>
          </a:solidFill>
          <a:ln>
            <a:solidFill>
              <a:schemeClr val="accent4"/>
            </a:solidFill>
          </a:ln>
          <a:effectLst>
            <a:outerShdw blurRad="50800" dist="38100" dir="2700000" algn="tl" rotWithShape="0">
              <a:prstClr val="black">
                <a:alpha val="40000"/>
              </a:prstClr>
            </a:outerShdw>
          </a:effectLst>
        </p:spPr>
        <p:txBody>
          <a:bodyPr wrap="none" lIns="91440" tIns="91440" rIns="91440" bIns="91440" rtlCol="0" anchor="ctr" anchorCtr="0">
            <a:spAutoFit/>
          </a:bodyPr>
          <a:lstStyle>
            <a:defPPr>
              <a:defRPr lang="en-US"/>
            </a:defPPr>
            <a:lvl1pPr>
              <a:defRPr sz="1100" b="1"/>
            </a:lvl1pPr>
          </a:lstStyle>
          <a:p>
            <a:r>
              <a:rPr lang="en-US" dirty="0"/>
              <a:t>Changed </a:t>
            </a:r>
            <a:r>
              <a:rPr lang="en-US" i="1" dirty="0"/>
              <a:t>Shared Services </a:t>
            </a:r>
            <a:r>
              <a:rPr lang="en-US" dirty="0"/>
              <a:t>to </a:t>
            </a:r>
            <a:r>
              <a:rPr lang="en-US" i="1" dirty="0"/>
              <a:t>Shared &amp; Corporate</a:t>
            </a:r>
            <a:r>
              <a:rPr lang="en-US" dirty="0"/>
              <a:t>.</a:t>
            </a:r>
          </a:p>
        </p:txBody>
      </p:sp>
      <p:sp>
        <p:nvSpPr>
          <p:cNvPr id="3" name="TextBox 2">
            <a:extLst>
              <a:ext uri="{FF2B5EF4-FFF2-40B4-BE49-F238E27FC236}">
                <a16:creationId xmlns:a16="http://schemas.microsoft.com/office/drawing/2014/main" id="{4E0B80EE-4F4C-4424-9516-A1C7DAEEF5BD}"/>
              </a:ext>
            </a:extLst>
          </p:cNvPr>
          <p:cNvSpPr txBox="1"/>
          <p:nvPr/>
        </p:nvSpPr>
        <p:spPr>
          <a:xfrm>
            <a:off x="1756626" y="4501503"/>
            <a:ext cx="5621465" cy="369332"/>
          </a:xfrm>
          <a:prstGeom prst="rect">
            <a:avLst/>
          </a:prstGeom>
          <a:solidFill>
            <a:schemeClr val="tx1">
              <a:lumMod val="50000"/>
              <a:lumOff val="50000"/>
            </a:schemeClr>
          </a:solidFill>
          <a:ln>
            <a:solidFill>
              <a:schemeClr val="accent4"/>
            </a:solidFill>
          </a:ln>
          <a:effectLst>
            <a:outerShdw blurRad="50800" dist="38100" dir="2700000" algn="tl" rotWithShape="0">
              <a:prstClr val="black">
                <a:alpha val="40000"/>
              </a:prstClr>
            </a:outerShdw>
          </a:effectLst>
        </p:spPr>
        <p:txBody>
          <a:bodyPr wrap="square" lIns="91440" tIns="91440" rIns="91440" bIns="91440" rtlCol="0" anchor="ctr" anchorCtr="0">
            <a:spAutoFit/>
          </a:bodyPr>
          <a:lstStyle>
            <a:defPPr>
              <a:defRPr lang="en-US"/>
            </a:defPPr>
            <a:lvl1pPr>
              <a:defRPr sz="1100" b="1"/>
            </a:lvl1pPr>
          </a:lstStyle>
          <a:p>
            <a:r>
              <a:rPr lang="en-US" sz="600" dirty="0">
                <a:solidFill>
                  <a:schemeClr val="bg1"/>
                </a:solidFill>
                <a:latin typeface="Calibri" panose="020F0502020204030204" pitchFamily="34" charset="0"/>
                <a:cs typeface="Calibri" panose="020F0502020204030204" pitchFamily="34" charset="0"/>
              </a:rPr>
              <a:t>NOTE: Italicized sub-entries under Solution names are representative (example) offerings. They are not to be considered standard offerings. They are used to illustrate the types of offerings or commercial products that often comprise a specific Solution.</a:t>
            </a:r>
          </a:p>
        </p:txBody>
      </p:sp>
      <p:grpSp>
        <p:nvGrpSpPr>
          <p:cNvPr id="8" name="Group 7">
            <a:extLst>
              <a:ext uri="{FF2B5EF4-FFF2-40B4-BE49-F238E27FC236}">
                <a16:creationId xmlns:a16="http://schemas.microsoft.com/office/drawing/2014/main" id="{505CAE05-7619-47BE-9127-905A8D2AE650}"/>
              </a:ext>
            </a:extLst>
          </p:cNvPr>
          <p:cNvGrpSpPr/>
          <p:nvPr/>
        </p:nvGrpSpPr>
        <p:grpSpPr>
          <a:xfrm>
            <a:off x="222525" y="1073171"/>
            <a:ext cx="2100900" cy="1664759"/>
            <a:chOff x="222525" y="2012637"/>
            <a:chExt cx="2100900" cy="1664759"/>
          </a:xfrm>
        </p:grpSpPr>
        <p:sp>
          <p:nvSpPr>
            <p:cNvPr id="54" name="Rectangle 53">
              <a:extLst>
                <a:ext uri="{FF2B5EF4-FFF2-40B4-BE49-F238E27FC236}">
                  <a16:creationId xmlns:a16="http://schemas.microsoft.com/office/drawing/2014/main" id="{FF95300E-DA43-444C-9CA9-6759AF14E5EE}"/>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Finance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Planning &amp; Management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Revenue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Receivable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General Accounting and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Project Accounting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Payroll &amp; Time Reporting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Accounts Payable &amp; Expense Reimbursement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Treasury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Tax</a:t>
              </a:r>
            </a:p>
          </p:txBody>
        </p:sp>
        <p:cxnSp>
          <p:nvCxnSpPr>
            <p:cNvPr id="55" name="Straight Connector 54">
              <a:extLst>
                <a:ext uri="{FF2B5EF4-FFF2-40B4-BE49-F238E27FC236}">
                  <a16:creationId xmlns:a16="http://schemas.microsoft.com/office/drawing/2014/main" id="{FFF866F1-CA57-4AA9-9D13-335F49DFD7ED}"/>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18E0E508-B39E-446F-87B7-B11AB8E234DE}"/>
              </a:ext>
            </a:extLst>
          </p:cNvPr>
          <p:cNvGrpSpPr/>
          <p:nvPr/>
        </p:nvGrpSpPr>
        <p:grpSpPr>
          <a:xfrm>
            <a:off x="2412812" y="1073171"/>
            <a:ext cx="2100900" cy="1664759"/>
            <a:chOff x="2412812" y="2012637"/>
            <a:chExt cx="2100900" cy="1664759"/>
          </a:xfrm>
        </p:grpSpPr>
        <p:sp>
          <p:nvSpPr>
            <p:cNvPr id="57" name="Rectangle 56">
              <a:extLst>
                <a:ext uri="{FF2B5EF4-FFF2-40B4-BE49-F238E27FC236}">
                  <a16:creationId xmlns:a16="http://schemas.microsoft.com/office/drawing/2014/main" id="{41936F5A-4A9D-499E-8880-769D85D83472}"/>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Workforce</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Recruitment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Transitions &amp; Separation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Workforce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Performance, Retention &amp; Rewards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Benefits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Development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Employee Communications &amp; Relations</a:t>
              </a:r>
              <a:endParaRPr lang="en-US" sz="900" dirty="0">
                <a:latin typeface="Calibri" panose="020F0502020204030204" pitchFamily="34" charset="0"/>
              </a:endParaRPr>
            </a:p>
          </p:txBody>
        </p:sp>
        <p:cxnSp>
          <p:nvCxnSpPr>
            <p:cNvPr id="58" name="Straight Connector 57">
              <a:extLst>
                <a:ext uri="{FF2B5EF4-FFF2-40B4-BE49-F238E27FC236}">
                  <a16:creationId xmlns:a16="http://schemas.microsoft.com/office/drawing/2014/main" id="{5D657DBF-2D63-407E-A700-9BB39450B8AE}"/>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2BC7142E-59BB-41A6-AF43-9A20F70ED3CA}"/>
              </a:ext>
            </a:extLst>
          </p:cNvPr>
          <p:cNvGrpSpPr/>
          <p:nvPr/>
        </p:nvGrpSpPr>
        <p:grpSpPr>
          <a:xfrm>
            <a:off x="4603099" y="1073171"/>
            <a:ext cx="2100900" cy="1664759"/>
            <a:chOff x="4603099" y="2012637"/>
            <a:chExt cx="2100900" cy="1664759"/>
          </a:xfrm>
        </p:grpSpPr>
        <p:sp>
          <p:nvSpPr>
            <p:cNvPr id="60" name="Rectangle 59">
              <a:extLst>
                <a:ext uri="{FF2B5EF4-FFF2-40B4-BE49-F238E27FC236}">
                  <a16:creationId xmlns:a16="http://schemas.microsoft.com/office/drawing/2014/main" id="{55F80370-7C5B-4E2A-A85A-A3412848FAB3}"/>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Vendor</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Procurement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Sourcing &amp; Procurement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Supplier Management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Management</a:t>
              </a:r>
            </a:p>
          </p:txBody>
        </p:sp>
        <p:cxnSp>
          <p:nvCxnSpPr>
            <p:cNvPr id="61" name="Straight Connector 60">
              <a:extLst>
                <a:ext uri="{FF2B5EF4-FFF2-40B4-BE49-F238E27FC236}">
                  <a16:creationId xmlns:a16="http://schemas.microsoft.com/office/drawing/2014/main" id="{1D2BF9B9-F2D6-41CC-BC04-76CCB8AD09A6}"/>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223D78FC-A7BE-4FE1-8BC0-ECFF9D7006BF}"/>
              </a:ext>
            </a:extLst>
          </p:cNvPr>
          <p:cNvGrpSpPr/>
          <p:nvPr/>
        </p:nvGrpSpPr>
        <p:grpSpPr>
          <a:xfrm>
            <a:off x="6793386" y="1073171"/>
            <a:ext cx="2100900" cy="1664759"/>
            <a:chOff x="6793386" y="2012637"/>
            <a:chExt cx="2100900" cy="1664759"/>
          </a:xfrm>
        </p:grpSpPr>
        <p:sp>
          <p:nvSpPr>
            <p:cNvPr id="63" name="Rectangle 62">
              <a:extLst>
                <a:ext uri="{FF2B5EF4-FFF2-40B4-BE49-F238E27FC236}">
                  <a16:creationId xmlns:a16="http://schemas.microsoft.com/office/drawing/2014/main" id="{52FAE79F-AE5B-4361-B50C-1A0855340269}"/>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Health, Safety, Security &amp; Environment</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Policy &amp; Governance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Oversight &amp; Enforcement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Healthcare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Occupational Safety</a:t>
              </a:r>
              <a:endParaRPr lang="en-US" sz="900" dirty="0">
                <a:latin typeface="Calibri" panose="020F0502020204030204" pitchFamily="34" charset="0"/>
              </a:endParaRPr>
            </a:p>
          </p:txBody>
        </p:sp>
        <p:cxnSp>
          <p:nvCxnSpPr>
            <p:cNvPr id="64" name="Straight Connector 63">
              <a:extLst>
                <a:ext uri="{FF2B5EF4-FFF2-40B4-BE49-F238E27FC236}">
                  <a16:creationId xmlns:a16="http://schemas.microsoft.com/office/drawing/2014/main" id="{16AA9589-24A5-4010-B648-AF40343F063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6C157C91-0FDD-4771-98B7-262E07D615CA}"/>
              </a:ext>
            </a:extLst>
          </p:cNvPr>
          <p:cNvGrpSpPr/>
          <p:nvPr/>
        </p:nvGrpSpPr>
        <p:grpSpPr>
          <a:xfrm>
            <a:off x="222525" y="2790808"/>
            <a:ext cx="2100900" cy="1664759"/>
            <a:chOff x="222525" y="2012637"/>
            <a:chExt cx="2100900" cy="1664759"/>
          </a:xfrm>
        </p:grpSpPr>
        <p:sp>
          <p:nvSpPr>
            <p:cNvPr id="74" name="Rectangle 73">
              <a:extLst>
                <a:ext uri="{FF2B5EF4-FFF2-40B4-BE49-F238E27FC236}">
                  <a16:creationId xmlns:a16="http://schemas.microsoft.com/office/drawing/2014/main" id="{9C644121-419A-4164-84A7-9C4A7FC060C9}"/>
                </a:ext>
              </a:extLst>
            </p:cNvPr>
            <p:cNvSpPr>
              <a:spLocks/>
            </p:cNvSpPr>
            <p:nvPr/>
          </p:nvSpPr>
          <p:spPr>
            <a:xfrm>
              <a:off x="222525"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Risk, Audit &amp; Compliance</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Risk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Breach Management &amp; Remediation</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Business Continuity Planning &amp;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Auditing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Investigations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Records Management</a:t>
              </a:r>
            </a:p>
          </p:txBody>
        </p:sp>
        <p:cxnSp>
          <p:nvCxnSpPr>
            <p:cNvPr id="75" name="Straight Connector 74">
              <a:extLst>
                <a:ext uri="{FF2B5EF4-FFF2-40B4-BE49-F238E27FC236}">
                  <a16:creationId xmlns:a16="http://schemas.microsoft.com/office/drawing/2014/main" id="{5C19AAA2-C994-4E66-BDC8-C61BD9AF7BF7}"/>
                </a:ext>
              </a:extLst>
            </p:cNvPr>
            <p:cNvCxnSpPr>
              <a:cxnSpLocks/>
            </p:cNvCxnSpPr>
            <p:nvPr/>
          </p:nvCxnSpPr>
          <p:spPr>
            <a:xfrm>
              <a:off x="222525"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6" name="Group 75">
            <a:extLst>
              <a:ext uri="{FF2B5EF4-FFF2-40B4-BE49-F238E27FC236}">
                <a16:creationId xmlns:a16="http://schemas.microsoft.com/office/drawing/2014/main" id="{02BF54AC-389D-4B7B-9673-B63828BE2A97}"/>
              </a:ext>
            </a:extLst>
          </p:cNvPr>
          <p:cNvGrpSpPr/>
          <p:nvPr/>
        </p:nvGrpSpPr>
        <p:grpSpPr>
          <a:xfrm>
            <a:off x="2412812" y="2790808"/>
            <a:ext cx="2100900" cy="1664759"/>
            <a:chOff x="2412812" y="2012637"/>
            <a:chExt cx="2100900" cy="1664759"/>
          </a:xfrm>
        </p:grpSpPr>
        <p:sp>
          <p:nvSpPr>
            <p:cNvPr id="77" name="Rectangle 76">
              <a:extLst>
                <a:ext uri="{FF2B5EF4-FFF2-40B4-BE49-F238E27FC236}">
                  <a16:creationId xmlns:a16="http://schemas.microsoft.com/office/drawing/2014/main" id="{4D563FE3-A824-41DF-AE5B-04392B77893A}"/>
                </a:ext>
              </a:extLst>
            </p:cNvPr>
            <p:cNvSpPr>
              <a:spLocks/>
            </p:cNvSpPr>
            <p:nvPr/>
          </p:nvSpPr>
          <p:spPr>
            <a:xfrm>
              <a:off x="2412812"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Legal</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Legal Counsel </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Case Management</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Contract Review</a:t>
              </a:r>
            </a:p>
          </p:txBody>
        </p:sp>
        <p:cxnSp>
          <p:nvCxnSpPr>
            <p:cNvPr id="78" name="Straight Connector 77">
              <a:extLst>
                <a:ext uri="{FF2B5EF4-FFF2-40B4-BE49-F238E27FC236}">
                  <a16:creationId xmlns:a16="http://schemas.microsoft.com/office/drawing/2014/main" id="{ABB3E807-C307-42EB-B203-F84D8E4415E5}"/>
                </a:ext>
              </a:extLst>
            </p:cNvPr>
            <p:cNvCxnSpPr>
              <a:cxnSpLocks/>
            </p:cNvCxnSpPr>
            <p:nvPr/>
          </p:nvCxnSpPr>
          <p:spPr>
            <a:xfrm>
              <a:off x="2412812"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FD3CC81-AEDF-4594-AF7A-644513071079}"/>
              </a:ext>
            </a:extLst>
          </p:cNvPr>
          <p:cNvGrpSpPr/>
          <p:nvPr/>
        </p:nvGrpSpPr>
        <p:grpSpPr>
          <a:xfrm>
            <a:off x="4603099" y="2790808"/>
            <a:ext cx="2100900" cy="1664759"/>
            <a:chOff x="4603099" y="2012637"/>
            <a:chExt cx="2100900" cy="1664759"/>
          </a:xfrm>
        </p:grpSpPr>
        <p:sp>
          <p:nvSpPr>
            <p:cNvPr id="81" name="Rectangle 80">
              <a:extLst>
                <a:ext uri="{FF2B5EF4-FFF2-40B4-BE49-F238E27FC236}">
                  <a16:creationId xmlns:a16="http://schemas.microsoft.com/office/drawing/2014/main" id="{246F3DF5-A9C0-452D-8D59-DCF57CAED69C}"/>
                </a:ext>
              </a:extLst>
            </p:cNvPr>
            <p:cNvSpPr>
              <a:spLocks/>
            </p:cNvSpPr>
            <p:nvPr/>
          </p:nvSpPr>
          <p:spPr>
            <a:xfrm>
              <a:off x="4603099"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Property</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&amp; Facility</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Development &amp; Space Planning</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Workspace Services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Physical Security</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Operations, Maintenance, Repair &amp; Improvements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Fleet Management (non-logistics)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Food &amp; Beverage</a:t>
              </a:r>
            </a:p>
          </p:txBody>
        </p:sp>
        <p:cxnSp>
          <p:nvCxnSpPr>
            <p:cNvPr id="83" name="Straight Connector 82">
              <a:extLst>
                <a:ext uri="{FF2B5EF4-FFF2-40B4-BE49-F238E27FC236}">
                  <a16:creationId xmlns:a16="http://schemas.microsoft.com/office/drawing/2014/main" id="{77B54F01-CFA8-4163-B286-06C3B381956B}"/>
                </a:ext>
              </a:extLst>
            </p:cNvPr>
            <p:cNvCxnSpPr>
              <a:cxnSpLocks/>
            </p:cNvCxnSpPr>
            <p:nvPr/>
          </p:nvCxnSpPr>
          <p:spPr>
            <a:xfrm>
              <a:off x="4603099"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BAA07582-DC5D-4D9C-A729-72C72A29EE35}"/>
              </a:ext>
            </a:extLst>
          </p:cNvPr>
          <p:cNvGrpSpPr/>
          <p:nvPr/>
        </p:nvGrpSpPr>
        <p:grpSpPr>
          <a:xfrm>
            <a:off x="6793386" y="2790808"/>
            <a:ext cx="2100900" cy="1664759"/>
            <a:chOff x="6793386" y="2012637"/>
            <a:chExt cx="2100900" cy="1664759"/>
          </a:xfrm>
        </p:grpSpPr>
        <p:sp>
          <p:nvSpPr>
            <p:cNvPr id="86" name="Rectangle 85">
              <a:extLst>
                <a:ext uri="{FF2B5EF4-FFF2-40B4-BE49-F238E27FC236}">
                  <a16:creationId xmlns:a16="http://schemas.microsoft.com/office/drawing/2014/main" id="{DF1DD6FD-E216-4EE9-B864-B2CD9A470B08}"/>
                </a:ext>
              </a:extLst>
            </p:cNvPr>
            <p:cNvSpPr>
              <a:spLocks/>
            </p:cNvSpPr>
            <p:nvPr/>
          </p:nvSpPr>
          <p:spPr>
            <a:xfrm>
              <a:off x="6793386" y="2012637"/>
              <a:ext cx="2100900" cy="1664759"/>
            </a:xfrm>
            <a:prstGeom prst="rect">
              <a:avLst/>
            </a:prstGeom>
            <a:solidFill>
              <a:schemeClr val="bg1">
                <a:lumMod val="95000"/>
              </a:schemeClr>
            </a:solidFill>
            <a:ln w="12700">
              <a:noFill/>
            </a:ln>
            <a:effectLst>
              <a:outerShdw sx="0" sy="0" rotWithShape="0">
                <a:scrgbClr r="0" g="0" b="0"/>
              </a:outerShdw>
            </a:effectLst>
            <a:extLst>
              <a:ext uri="{53640926-AAD7-44D8-BBD7-CCE9431645EC}">
                <a14:shadowObscured xmlns:a14="http://schemas.microsoft.com/office/drawing/2010/main"/>
              </a:ext>
            </a:extLst>
          </p:spPr>
          <p:txBody>
            <a:bodyPr wrap="square" lIns="36576" tIns="36576" rIns="36576" bIns="36576" rtlCol="0" anchor="t">
              <a:noAutofit/>
            </a:bodyPr>
            <a:lstStyle/>
            <a:p>
              <a:pPr algn="ctr">
                <a:spcAft>
                  <a:spcPts val="1200"/>
                </a:spcAft>
                <a:defRPr/>
              </a:pPr>
              <a:r>
                <a:rPr lang="en-US" sz="1050" b="1" dirty="0">
                  <a:solidFill>
                    <a:srgbClr val="353C45"/>
                  </a:solidFill>
                  <a:latin typeface="Calibri" panose="020F0502020204030204" pitchFamily="34" charset="0"/>
                </a:rPr>
                <a:t>Corporate</a:t>
              </a:r>
              <a:br>
                <a:rPr lang="en-US" sz="1050" b="1" dirty="0">
                  <a:solidFill>
                    <a:srgbClr val="353C45"/>
                  </a:solidFill>
                  <a:latin typeface="Calibri" panose="020F0502020204030204" pitchFamily="34" charset="0"/>
                </a:rPr>
              </a:br>
              <a:r>
                <a:rPr lang="en-US" sz="1050" b="1" dirty="0">
                  <a:solidFill>
                    <a:srgbClr val="353C45"/>
                  </a:solidFill>
                  <a:latin typeface="Calibri" panose="020F0502020204030204" pitchFamily="34" charset="0"/>
                </a:rPr>
                <a:t>Communication</a:t>
              </a:r>
              <a:endParaRPr kumimoji="0" lang="en-US" sz="1050" b="1" i="0" u="none" strike="noStrike" kern="1200" cap="none" spc="0" normalizeH="0" baseline="0" noProof="0" dirty="0">
                <a:ln>
                  <a:noFill/>
                </a:ln>
                <a:solidFill>
                  <a:srgbClr val="1E1F21"/>
                </a:solidFill>
                <a:effectLst/>
                <a:uLnTx/>
                <a:uFillTx/>
                <a:latin typeface="Calibri" panose="020F0502020204030204" pitchFamily="34" charset="0"/>
                <a:ea typeface="+mn-ea"/>
                <a:cs typeface="+mn-cs"/>
              </a:endParaRP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Stakeholder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Government Relations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External Communications</a:t>
              </a:r>
            </a:p>
            <a:p>
              <a:pPr marL="115885" lvl="1" indent="-112710">
                <a:buClr>
                  <a:srgbClr val="FF661C"/>
                </a:buClr>
                <a:buSzPct val="130000"/>
                <a:buFont typeface="Wingdings" panose="05000000000000000000" pitchFamily="2" charset="2"/>
                <a:buChar char=""/>
              </a:pPr>
              <a:r>
                <a:rPr lang="en-US" sz="800" dirty="0">
                  <a:latin typeface="Calibri" panose="020F0502020204030204" pitchFamily="34" charset="0"/>
                </a:rPr>
                <a:t>Community Outreach</a:t>
              </a:r>
            </a:p>
          </p:txBody>
        </p:sp>
        <p:cxnSp>
          <p:nvCxnSpPr>
            <p:cNvPr id="87" name="Straight Connector 86">
              <a:extLst>
                <a:ext uri="{FF2B5EF4-FFF2-40B4-BE49-F238E27FC236}">
                  <a16:creationId xmlns:a16="http://schemas.microsoft.com/office/drawing/2014/main" id="{5A7FAA59-4CE2-4481-9E16-BC5ACEEB4E88}"/>
                </a:ext>
              </a:extLst>
            </p:cNvPr>
            <p:cNvCxnSpPr>
              <a:cxnSpLocks/>
            </p:cNvCxnSpPr>
            <p:nvPr/>
          </p:nvCxnSpPr>
          <p:spPr>
            <a:xfrm>
              <a:off x="6793386" y="2414747"/>
              <a:ext cx="210090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60342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2569" y="2002918"/>
            <a:ext cx="5594023" cy="467723"/>
          </a:xfrm>
        </p:spPr>
        <p:txBody>
          <a:bodyPr/>
          <a:lstStyle/>
          <a:p>
            <a:r>
              <a:rPr lang="en-US" sz="2800" dirty="0"/>
              <a:t>Appendix </a:t>
            </a:r>
          </a:p>
        </p:txBody>
      </p:sp>
      <p:sp>
        <p:nvSpPr>
          <p:cNvPr id="3" name="Text Placeholder 2"/>
          <p:cNvSpPr>
            <a:spLocks noGrp="1"/>
          </p:cNvSpPr>
          <p:nvPr>
            <p:ph type="body" sz="quarter" idx="10"/>
          </p:nvPr>
        </p:nvSpPr>
        <p:spPr/>
        <p:txBody>
          <a:bodyPr/>
          <a:lstStyle/>
          <a:p>
            <a:r>
              <a:rPr lang="en-US" dirty="0"/>
              <a:t>Conceptual TBM Models</a:t>
            </a:r>
          </a:p>
        </p:txBody>
      </p:sp>
    </p:spTree>
    <p:extLst>
      <p:ext uri="{BB962C8B-B14F-4D97-AF65-F5344CB8AC3E}">
        <p14:creationId xmlns:p14="http://schemas.microsoft.com/office/powerpoint/2010/main" val="48985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Application TCO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Applications, End User Devices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Teams, Technology Applications, Infrastructure Assets</a:t>
            </a: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 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Towers</a:t>
            </a: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do not have IT services defined and are not organized around products (i.e., have not made the project-to-product shift).</a:t>
            </a:r>
          </a:p>
          <a:p>
            <a:pPr marL="168275" indent="-168275">
              <a:spcBef>
                <a:spcPts val="300"/>
              </a:spcBef>
              <a:spcAft>
                <a:spcPts val="300"/>
              </a:spcAft>
              <a:buClr>
                <a:schemeClr val="accent4"/>
              </a:buClr>
              <a:buFont typeface="Wingdings" panose="05000000000000000000" pitchFamily="2" charset="2"/>
              <a:buChar char="§"/>
            </a:pPr>
            <a:r>
              <a:rPr lang="en-US" sz="1050" dirty="0"/>
              <a:t>Accelerates shift from Expense Center to Service Provider and/or Value Partner.</a:t>
            </a:r>
          </a:p>
          <a:p>
            <a:pPr marL="168275" indent="-168275">
              <a:spcBef>
                <a:spcPts val="300"/>
              </a:spcBef>
              <a:spcAft>
                <a:spcPts val="300"/>
              </a:spcAft>
              <a:buClr>
                <a:schemeClr val="accent4"/>
              </a:buClr>
              <a:buFont typeface="Wingdings" panose="05000000000000000000" pitchFamily="2" charset="2"/>
              <a:buChar char="§"/>
            </a:pPr>
            <a:r>
              <a:rPr lang="en-US" sz="1050" dirty="0"/>
              <a:t>Business application TCO is a common use case for costing to support application rationalization and portfolio management programs.</a:t>
            </a:r>
          </a:p>
          <a:p>
            <a:pPr marL="168275" indent="-168275">
              <a:spcBef>
                <a:spcPts val="300"/>
              </a:spcBef>
              <a:spcAft>
                <a:spcPts val="300"/>
              </a:spcAft>
              <a:buClr>
                <a:schemeClr val="accent4"/>
              </a:buClr>
              <a:buFont typeface="Wingdings" panose="05000000000000000000" pitchFamily="2" charset="2"/>
              <a:buChar char="§"/>
            </a:pPr>
            <a:r>
              <a:rPr lang="en-US" sz="1050" dirty="0"/>
              <a:t>Delivery functions such as help desk, service desk, app support, and project management may be costed to facilitate cost optimization efforts and to allocate those costs to applications and/or end user devices.</a:t>
            </a:r>
          </a:p>
          <a:p>
            <a:pPr marL="168275" indent="-168275">
              <a:spcBef>
                <a:spcPts val="300"/>
              </a:spcBef>
              <a:spcAft>
                <a:spcPts val="300"/>
              </a:spcAft>
              <a:buClr>
                <a:schemeClr val="accent4"/>
              </a:buClr>
              <a:buFont typeface="Wingdings" panose="05000000000000000000" pitchFamily="2" charset="2"/>
              <a:buChar char="§"/>
            </a:pPr>
            <a:r>
              <a:rPr lang="en-US" sz="1050" dirty="0"/>
              <a:t>Project/investment-spending deliver capitalized assets (e.g., software, hardware), which are recognized as OpEx over their lifetimes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Actuals</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1860638" y="1303648"/>
            <a:ext cx="1367984" cy="169277"/>
          </a:xfrm>
          <a:prstGeom prst="rect">
            <a:avLst/>
          </a:prstGeom>
          <a:noFill/>
        </p:spPr>
        <p:txBody>
          <a:bodyPr wrap="square" lIns="45720" rIns="45720" rtlCol="0">
            <a:spAutoFit/>
          </a:bodyPr>
          <a:lstStyle/>
          <a:p>
            <a:pPr algn="ctr"/>
            <a:r>
              <a:rPr lang="en-US" sz="500" dirty="0">
                <a:solidFill>
                  <a:schemeClr val="bg1"/>
                </a:solidFill>
              </a:rPr>
              <a:t>Actuals by Consumptive Measures</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341398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Service Provider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Workplace Services, Business Services, Shared Services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Services, Platform Services, </a:t>
            </a:r>
            <a:br>
              <a:rPr kumimoji="0" lang="en-US" sz="1000" b="1" i="0" u="none" strike="noStrike" kern="0" cap="none" spc="0" normalizeH="0" baseline="0" noProof="0" dirty="0">
                <a:ln>
                  <a:noFill/>
                </a:ln>
                <a:solidFill>
                  <a:prstClr val="white"/>
                </a:solidFill>
                <a:effectLst/>
                <a:uLnTx/>
                <a:uFillTx/>
                <a:latin typeface="Calibri"/>
                <a:ea typeface="+mn-ea"/>
                <a:cs typeface="+mn-cs"/>
              </a:rPr>
            </a:br>
            <a:r>
              <a:rPr kumimoji="0" lang="en-US" sz="1000" b="1" i="0" u="none" strike="noStrike" kern="0" cap="none" spc="0" normalizeH="0" baseline="0" noProof="0" dirty="0">
                <a:ln>
                  <a:noFill/>
                </a:ln>
                <a:solidFill>
                  <a:prstClr val="white"/>
                </a:solidFill>
                <a:effectLst/>
                <a:uLnTx/>
                <a:uFillTx/>
                <a:latin typeface="Calibri"/>
                <a:ea typeface="+mn-ea"/>
                <a:cs typeface="+mn-cs"/>
              </a:rPr>
              <a:t>Infrastructure </a:t>
            </a:r>
            <a:r>
              <a:rPr lang="en-US" sz="1000" b="1" kern="0" dirty="0">
                <a:solidFill>
                  <a:prstClr val="white"/>
                </a:solidFill>
                <a:latin typeface="Calibri"/>
              </a:rPr>
              <a:t>Services</a:t>
            </a:r>
            <a:endParaRPr kumimoji="0" lang="en-US" sz="1000" b="1" i="0" u="none" strike="noStrike" kern="0" cap="none" spc="0" normalizeH="0" baseline="0" noProof="0" dirty="0">
              <a:ln>
                <a:noFill/>
              </a:ln>
              <a:solidFill>
                <a:prstClr val="white"/>
              </a:solidFill>
              <a:effectLst/>
              <a:uLnTx/>
              <a:uFillTx/>
              <a:latin typeface="Calibri"/>
              <a:ea typeface="+mn-ea"/>
              <a:cs typeface="+mn-cs"/>
            </a:endParaRP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Projects / Agile 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Towers</a:t>
            </a: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deliver technical and/or business services to other business units or entities.</a:t>
            </a:r>
          </a:p>
          <a:p>
            <a:pPr marL="168275" indent="-168275">
              <a:spcBef>
                <a:spcPts val="300"/>
              </a:spcBef>
              <a:spcAft>
                <a:spcPts val="300"/>
              </a:spcAft>
              <a:buClr>
                <a:schemeClr val="accent4"/>
              </a:buClr>
              <a:buFont typeface="Wingdings" panose="05000000000000000000" pitchFamily="2" charset="2"/>
              <a:buChar char="§"/>
            </a:pPr>
            <a:r>
              <a:rPr lang="en-US" sz="1050" dirty="0"/>
              <a:t>Price x Quantity (rate) model may be used for both technical and business services to provide predictability of cost/consumption relationship.</a:t>
            </a:r>
          </a:p>
          <a:p>
            <a:pPr marL="168275" indent="-168275">
              <a:spcBef>
                <a:spcPts val="300"/>
              </a:spcBef>
              <a:spcAft>
                <a:spcPts val="300"/>
              </a:spcAft>
              <a:buClr>
                <a:schemeClr val="accent4"/>
              </a:buClr>
              <a:buFont typeface="Wingdings" panose="05000000000000000000" pitchFamily="2" charset="2"/>
              <a:buChar char="§"/>
            </a:pPr>
            <a:r>
              <a:rPr lang="en-US" sz="1050" dirty="0"/>
              <a:t>Actual costs of both technical and business services are modeled to understand recovery variances (rate-based recovery vs. actual costs of services).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Project costs are allocated using time tracking and the relationship of project codes to technical and/or business applications or solutions.</a:t>
            </a:r>
          </a:p>
          <a:p>
            <a:pPr marL="168275" indent="-168275">
              <a:spcBef>
                <a:spcPts val="300"/>
              </a:spcBef>
              <a:spcAft>
                <a:spcPts val="300"/>
              </a:spcAft>
              <a:buClr>
                <a:schemeClr val="accent4"/>
              </a:buClr>
              <a:buFont typeface="Wingdings" panose="05000000000000000000" pitchFamily="2" charset="2"/>
              <a:buChar char="§"/>
            </a:pPr>
            <a:r>
              <a:rPr lang="en-US" sz="1050" dirty="0"/>
              <a:t>Project/investment-spending deliver capitalized assets (e.g., software, hardware), which are recognized as OpEx over their lifetimes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2201959" y="1290678"/>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421624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Conceptual TBM Model</a:t>
            </a:r>
            <a:br>
              <a:rPr lang="en-US" dirty="0"/>
            </a:br>
            <a:r>
              <a:rPr lang="en-US" sz="1800" i="1" dirty="0">
                <a:solidFill>
                  <a:schemeClr val="accent4"/>
                </a:solidFill>
              </a:rPr>
              <a:t>Value Partner Archetype</a:t>
            </a:r>
            <a:endParaRPr lang="en-US" i="1" dirty="0">
              <a:solidFill>
                <a:schemeClr val="accent4"/>
              </a:solidFill>
            </a:endParaRPr>
          </a:p>
        </p:txBody>
      </p:sp>
      <p:sp>
        <p:nvSpPr>
          <p:cNvPr id="26" name="TextBox 25"/>
          <p:cNvSpPr txBox="1"/>
          <p:nvPr/>
        </p:nvSpPr>
        <p:spPr>
          <a:xfrm rot="16200000">
            <a:off x="4107971" y="2633077"/>
            <a:ext cx="1514891" cy="276999"/>
          </a:xfrm>
          <a:prstGeom prst="rect">
            <a:avLst/>
          </a:prstGeom>
          <a:noFill/>
        </p:spPr>
        <p:txBody>
          <a:bodyPr wrap="square" rtlCol="0">
            <a:spAutoFit/>
          </a:bodyPr>
          <a:lstStyle/>
          <a:p>
            <a:pPr algn="ctr"/>
            <a:r>
              <a:rPr lang="en-US" sz="1200" b="1" dirty="0">
                <a:solidFill>
                  <a:prstClr val="black"/>
                </a:solidFill>
                <a:latin typeface="Calibri"/>
              </a:rPr>
              <a:t>IT View</a:t>
            </a:r>
          </a:p>
        </p:txBody>
      </p:sp>
      <p:sp>
        <p:nvSpPr>
          <p:cNvPr id="27" name="TextBox 26"/>
          <p:cNvSpPr txBox="1"/>
          <p:nvPr/>
        </p:nvSpPr>
        <p:spPr>
          <a:xfrm rot="16200000">
            <a:off x="4300133" y="1298714"/>
            <a:ext cx="1130566" cy="276999"/>
          </a:xfrm>
          <a:prstGeom prst="rect">
            <a:avLst/>
          </a:prstGeom>
          <a:noFill/>
        </p:spPr>
        <p:txBody>
          <a:bodyPr wrap="none" rtlCol="0">
            <a:spAutoFit/>
          </a:bodyPr>
          <a:lstStyle/>
          <a:p>
            <a:r>
              <a:rPr lang="en-US" sz="1200" b="1" dirty="0">
                <a:solidFill>
                  <a:prstClr val="black"/>
                </a:solidFill>
                <a:latin typeface="Calibri"/>
              </a:rPr>
              <a:t>Business View</a:t>
            </a:r>
          </a:p>
        </p:txBody>
      </p:sp>
      <p:sp>
        <p:nvSpPr>
          <p:cNvPr id="24" name="Rectangle 23"/>
          <p:cNvSpPr/>
          <p:nvPr/>
        </p:nvSpPr>
        <p:spPr>
          <a:xfrm>
            <a:off x="1857642" y="951955"/>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Architecture</a:t>
            </a:r>
          </a:p>
        </p:txBody>
      </p:sp>
      <p:sp>
        <p:nvSpPr>
          <p:cNvPr id="28" name="Rectangle 27"/>
          <p:cNvSpPr/>
          <p:nvPr/>
        </p:nvSpPr>
        <p:spPr>
          <a:xfrm>
            <a:off x="457201" y="954282"/>
            <a:ext cx="1383078" cy="345865"/>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Business Units</a:t>
            </a:r>
          </a:p>
        </p:txBody>
      </p:sp>
      <p:sp>
        <p:nvSpPr>
          <p:cNvPr id="29" name="Up Arrow 28"/>
          <p:cNvSpPr/>
          <p:nvPr/>
        </p:nvSpPr>
        <p:spPr>
          <a:xfrm>
            <a:off x="1867268" y="1252406"/>
            <a:ext cx="1367984" cy="225474"/>
          </a:xfrm>
          <a:prstGeom prst="upArrow">
            <a:avLst>
              <a:gd name="adj1" fmla="val 100000"/>
              <a:gd name="adj2" fmla="val 32609"/>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0" name="Rectangle 29"/>
          <p:cNvSpPr/>
          <p:nvPr/>
        </p:nvSpPr>
        <p:spPr>
          <a:xfrm>
            <a:off x="453041" y="1476534"/>
            <a:ext cx="4188119" cy="345865"/>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Workplace Services, Business Products, Shared Services</a:t>
            </a:r>
          </a:p>
        </p:txBody>
      </p:sp>
      <p:sp>
        <p:nvSpPr>
          <p:cNvPr id="31" name="Up Arrow 30"/>
          <p:cNvSpPr/>
          <p:nvPr/>
        </p:nvSpPr>
        <p:spPr>
          <a:xfrm>
            <a:off x="1359513" y="1753378"/>
            <a:ext cx="664036" cy="548452"/>
          </a:xfrm>
          <a:prstGeom prst="upArrow">
            <a:avLst>
              <a:gd name="adj1" fmla="val 100000"/>
              <a:gd name="adj2" fmla="val 13050"/>
            </a:avLst>
          </a:prstGeom>
          <a:solidFill>
            <a:srgbClr val="1F497D">
              <a:lumMod val="60000"/>
              <a:lumOff val="4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2" name="Rectangle 31"/>
          <p:cNvSpPr/>
          <p:nvPr/>
        </p:nvSpPr>
        <p:spPr>
          <a:xfrm>
            <a:off x="449056" y="2041888"/>
            <a:ext cx="3030927" cy="426524"/>
          </a:xfrm>
          <a:prstGeom prst="rect">
            <a:avLst/>
          </a:prstGeom>
          <a:solidFill>
            <a:srgbClr val="1F497D">
              <a:lumMod val="60000"/>
              <a:lumOff val="4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Delivery Services, Platform Services, </a:t>
            </a:r>
            <a:br>
              <a:rPr kumimoji="0" lang="en-US" sz="1000" b="1" i="0" u="none" strike="noStrike" kern="0" cap="none" spc="0" normalizeH="0" baseline="0" noProof="0" dirty="0">
                <a:ln>
                  <a:noFill/>
                </a:ln>
                <a:solidFill>
                  <a:prstClr val="white"/>
                </a:solidFill>
                <a:effectLst/>
                <a:uLnTx/>
                <a:uFillTx/>
                <a:latin typeface="Calibri"/>
                <a:ea typeface="+mn-ea"/>
                <a:cs typeface="+mn-cs"/>
              </a:rPr>
            </a:br>
            <a:r>
              <a:rPr kumimoji="0" lang="en-US" sz="1000" b="1" i="0" u="none" strike="noStrike" kern="0" cap="none" spc="0" normalizeH="0" baseline="0" noProof="0" dirty="0">
                <a:ln>
                  <a:noFill/>
                </a:ln>
                <a:solidFill>
                  <a:prstClr val="white"/>
                </a:solidFill>
                <a:effectLst/>
                <a:uLnTx/>
                <a:uFillTx/>
                <a:latin typeface="Calibri"/>
                <a:ea typeface="+mn-ea"/>
                <a:cs typeface="+mn-cs"/>
              </a:rPr>
              <a:t>Infrastructure Services</a:t>
            </a:r>
          </a:p>
        </p:txBody>
      </p:sp>
      <p:sp>
        <p:nvSpPr>
          <p:cNvPr id="33" name="Up Arrow 32"/>
          <p:cNvSpPr/>
          <p:nvPr/>
        </p:nvSpPr>
        <p:spPr>
          <a:xfrm>
            <a:off x="2542293" y="2387326"/>
            <a:ext cx="871394" cy="548452"/>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4" name="Up Arrow 33"/>
          <p:cNvSpPr/>
          <p:nvPr/>
        </p:nvSpPr>
        <p:spPr>
          <a:xfrm>
            <a:off x="3528477" y="1760522"/>
            <a:ext cx="628340" cy="878260"/>
          </a:xfrm>
          <a:prstGeom prst="upArrow">
            <a:avLst>
              <a:gd name="adj1" fmla="val 100000"/>
              <a:gd name="adj2" fmla="val 17784"/>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5" name="Rectangle 34"/>
          <p:cNvSpPr/>
          <p:nvPr/>
        </p:nvSpPr>
        <p:spPr>
          <a:xfrm>
            <a:off x="1475177" y="2618490"/>
            <a:ext cx="2715516" cy="345865"/>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Projects / Product Investments</a:t>
            </a:r>
          </a:p>
        </p:txBody>
      </p:sp>
      <p:sp>
        <p:nvSpPr>
          <p:cNvPr id="36" name="Up Arrow 35"/>
          <p:cNvSpPr/>
          <p:nvPr/>
        </p:nvSpPr>
        <p:spPr>
          <a:xfrm>
            <a:off x="606782" y="2362532"/>
            <a:ext cx="589602" cy="806946"/>
          </a:xfrm>
          <a:prstGeom prst="upArrow">
            <a:avLst>
              <a:gd name="adj1" fmla="val 100000"/>
              <a:gd name="adj2" fmla="val 19565"/>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7" name="Up Arrow 36"/>
          <p:cNvSpPr/>
          <p:nvPr/>
        </p:nvSpPr>
        <p:spPr>
          <a:xfrm>
            <a:off x="3027875" y="2902332"/>
            <a:ext cx="871394" cy="225474"/>
          </a:xfrm>
          <a:prstGeom prst="upArrow">
            <a:avLst>
              <a:gd name="adj1" fmla="val 100000"/>
              <a:gd name="adj2" fmla="val 32609"/>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38" name="Up Arrow 37"/>
          <p:cNvSpPr/>
          <p:nvPr/>
        </p:nvSpPr>
        <p:spPr>
          <a:xfrm>
            <a:off x="4242573" y="1766518"/>
            <a:ext cx="368714" cy="1424391"/>
          </a:xfrm>
          <a:prstGeom prst="upArrow">
            <a:avLst>
              <a:gd name="adj1" fmla="val 100000"/>
              <a:gd name="adj2" fmla="val 15690"/>
            </a:avLst>
          </a:prstGeom>
          <a:solidFill>
            <a:srgbClr val="1F497D">
              <a:lumMod val="40000"/>
              <a:lumOff val="6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39" name="Rectangle 38"/>
          <p:cNvSpPr/>
          <p:nvPr/>
        </p:nvSpPr>
        <p:spPr>
          <a:xfrm>
            <a:off x="452082" y="3114430"/>
            <a:ext cx="4188119" cy="345865"/>
          </a:xfrm>
          <a:prstGeom prst="rect">
            <a:avLst/>
          </a:prstGeom>
          <a:solidFill>
            <a:srgbClr val="1F497D">
              <a:lumMod val="40000"/>
              <a:lumOff val="6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Towers</a:t>
            </a:r>
          </a:p>
        </p:txBody>
      </p:sp>
      <p:sp>
        <p:nvSpPr>
          <p:cNvPr id="41" name="Up Arrow 40"/>
          <p:cNvSpPr/>
          <p:nvPr/>
        </p:nvSpPr>
        <p:spPr>
          <a:xfrm>
            <a:off x="1860638" y="3369981"/>
            <a:ext cx="1367984" cy="550359"/>
          </a:xfrm>
          <a:prstGeom prst="upArrow">
            <a:avLst>
              <a:gd name="adj1" fmla="val 100000"/>
              <a:gd name="adj2" fmla="val 15684"/>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43" name="Rectangle 42"/>
          <p:cNvSpPr/>
          <p:nvPr/>
        </p:nvSpPr>
        <p:spPr>
          <a:xfrm>
            <a:off x="450570" y="3760446"/>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Cost Pools</a:t>
            </a:r>
          </a:p>
        </p:txBody>
      </p:sp>
      <p:sp>
        <p:nvSpPr>
          <p:cNvPr id="44" name="Up Arrow 43"/>
          <p:cNvSpPr/>
          <p:nvPr/>
        </p:nvSpPr>
        <p:spPr>
          <a:xfrm>
            <a:off x="1863108" y="4048985"/>
            <a:ext cx="1367984" cy="272768"/>
          </a:xfrm>
          <a:prstGeom prst="upArrow">
            <a:avLst>
              <a:gd name="adj1" fmla="val 100000"/>
              <a:gd name="adj2" fmla="val 22133"/>
            </a:avLst>
          </a:prstGeom>
          <a:solidFill>
            <a:srgbClr val="1F497D">
              <a:lumMod val="20000"/>
              <a:lumOff val="80000"/>
            </a:srgbClr>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45" name="Rectangle 44"/>
          <p:cNvSpPr/>
          <p:nvPr/>
        </p:nvSpPr>
        <p:spPr>
          <a:xfrm>
            <a:off x="449059" y="4256387"/>
            <a:ext cx="4188119" cy="345865"/>
          </a:xfrm>
          <a:prstGeom prst="rect">
            <a:avLst/>
          </a:prstGeom>
          <a:solidFill>
            <a:srgbClr val="1F497D">
              <a:lumMod val="20000"/>
              <a:lumOff val="80000"/>
            </a:srgb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a:ea typeface="+mn-ea"/>
                <a:cs typeface="+mn-cs"/>
              </a:rPr>
              <a:t>General Ledger</a:t>
            </a:r>
          </a:p>
        </p:txBody>
      </p:sp>
      <p:sp>
        <p:nvSpPr>
          <p:cNvPr id="46" name="Up Arrow 45"/>
          <p:cNvSpPr/>
          <p:nvPr/>
        </p:nvSpPr>
        <p:spPr>
          <a:xfrm rot="10800000">
            <a:off x="1774217" y="2902329"/>
            <a:ext cx="871394" cy="270323"/>
          </a:xfrm>
          <a:prstGeom prst="upArrow">
            <a:avLst>
              <a:gd name="adj1" fmla="val 100000"/>
              <a:gd name="adj2" fmla="val 23913"/>
            </a:avLst>
          </a:prstGeom>
          <a:solidFill>
            <a:srgbClr val="1F497D"/>
          </a:solid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Calibri"/>
              <a:ea typeface="+mn-ea"/>
              <a:cs typeface="+mn-cs"/>
            </a:endParaRPr>
          </a:p>
        </p:txBody>
      </p:sp>
      <p:sp>
        <p:nvSpPr>
          <p:cNvPr id="47" name="Rectangle 46"/>
          <p:cNvSpPr/>
          <p:nvPr/>
        </p:nvSpPr>
        <p:spPr>
          <a:xfrm rot="10800000">
            <a:off x="1752905" y="2871567"/>
            <a:ext cx="941773" cy="92784"/>
          </a:xfrm>
          <a:prstGeom prst="rect">
            <a:avLst/>
          </a:prstGeom>
          <a:solidFill>
            <a:sysClr val="window" lastClr="FFFFFF">
              <a:lumMod val="75000"/>
            </a:sysClr>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mn-cs"/>
            </a:endParaRPr>
          </a:p>
        </p:txBody>
      </p:sp>
      <p:sp>
        <p:nvSpPr>
          <p:cNvPr id="25" name="TextBox 24"/>
          <p:cNvSpPr txBox="1"/>
          <p:nvPr/>
        </p:nvSpPr>
        <p:spPr>
          <a:xfrm rot="16200000">
            <a:off x="4340246" y="3997037"/>
            <a:ext cx="1050340" cy="276999"/>
          </a:xfrm>
          <a:prstGeom prst="rect">
            <a:avLst/>
          </a:prstGeom>
          <a:noFill/>
        </p:spPr>
        <p:txBody>
          <a:bodyPr wrap="square" rtlCol="0">
            <a:spAutoFit/>
          </a:bodyPr>
          <a:lstStyle/>
          <a:p>
            <a:pPr algn="ctr"/>
            <a:r>
              <a:rPr lang="en-US" sz="1200" b="1" dirty="0">
                <a:solidFill>
                  <a:prstClr val="black"/>
                </a:solidFill>
                <a:latin typeface="Calibri"/>
              </a:rPr>
              <a:t>Finance View</a:t>
            </a:r>
          </a:p>
        </p:txBody>
      </p:sp>
      <p:grpSp>
        <p:nvGrpSpPr>
          <p:cNvPr id="40" name="Group 39">
            <a:extLst>
              <a:ext uri="{FF2B5EF4-FFF2-40B4-BE49-F238E27FC236}">
                <a16:creationId xmlns:a16="http://schemas.microsoft.com/office/drawing/2014/main" id="{0A9D23ED-E4FF-4851-AE35-454FEAE57B58}"/>
              </a:ext>
            </a:extLst>
          </p:cNvPr>
          <p:cNvGrpSpPr/>
          <p:nvPr/>
        </p:nvGrpSpPr>
        <p:grpSpPr>
          <a:xfrm>
            <a:off x="7923533" y="158237"/>
            <a:ext cx="1035033" cy="225263"/>
            <a:chOff x="7811694" y="1345559"/>
            <a:chExt cx="1035033" cy="225262"/>
          </a:xfrm>
        </p:grpSpPr>
        <p:pic>
          <p:nvPicPr>
            <p:cNvPr id="42" name="Picture 41">
              <a:extLst>
                <a:ext uri="{FF2B5EF4-FFF2-40B4-BE49-F238E27FC236}">
                  <a16:creationId xmlns:a16="http://schemas.microsoft.com/office/drawing/2014/main" id="{A9B20A54-E73E-4D1A-8B9F-F6C547865B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48" name="TextBox 47">
              <a:extLst>
                <a:ext uri="{FF2B5EF4-FFF2-40B4-BE49-F238E27FC236}">
                  <a16:creationId xmlns:a16="http://schemas.microsoft.com/office/drawing/2014/main" id="{C4E1FE0B-F65F-470B-BA76-E7DDEDE7B5D7}"/>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4" name="Rectangle 3">
            <a:extLst>
              <a:ext uri="{FF2B5EF4-FFF2-40B4-BE49-F238E27FC236}">
                <a16:creationId xmlns:a16="http://schemas.microsoft.com/office/drawing/2014/main" id="{647DA059-D2B6-4B95-844B-625EE57D8045}"/>
              </a:ext>
            </a:extLst>
          </p:cNvPr>
          <p:cNvSpPr/>
          <p:nvPr/>
        </p:nvSpPr>
        <p:spPr>
          <a:xfrm>
            <a:off x="3258082" y="953118"/>
            <a:ext cx="1383078" cy="348192"/>
          </a:xfrm>
          <a:prstGeom prst="rect">
            <a:avLst/>
          </a:prstGeom>
          <a:solidFill>
            <a:srgbClr val="1F497D"/>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white"/>
                </a:solidFill>
                <a:effectLst/>
                <a:uLnTx/>
                <a:uFillTx/>
                <a:latin typeface="Calibri"/>
                <a:ea typeface="+mn-ea"/>
                <a:cs typeface="+mn-cs"/>
              </a:rPr>
              <a:t>Customers &amp; Partners</a:t>
            </a:r>
          </a:p>
        </p:txBody>
      </p:sp>
      <p:sp>
        <p:nvSpPr>
          <p:cNvPr id="5" name="Rectangle 4">
            <a:extLst>
              <a:ext uri="{FF2B5EF4-FFF2-40B4-BE49-F238E27FC236}">
                <a16:creationId xmlns:a16="http://schemas.microsoft.com/office/drawing/2014/main" id="{384C0E87-863D-4B85-8493-F29B254F595B}"/>
              </a:ext>
            </a:extLst>
          </p:cNvPr>
          <p:cNvSpPr/>
          <p:nvPr/>
        </p:nvSpPr>
        <p:spPr>
          <a:xfrm>
            <a:off x="5150901" y="954282"/>
            <a:ext cx="3678221" cy="3647970"/>
          </a:xfrm>
          <a:prstGeom prst="rect">
            <a:avLst/>
          </a:prstGeom>
          <a:solidFill>
            <a:schemeClr val="bg1">
              <a:lumMod val="95000"/>
            </a:schemeClr>
          </a:solidFill>
          <a:ln>
            <a:solidFill>
              <a:schemeClr val="accent4"/>
            </a:solidFill>
          </a:ln>
        </p:spPr>
        <p:txBody>
          <a:bodyPr wrap="square" rtlCol="0" anchor="t" anchorCtr="0">
            <a:noAutofit/>
          </a:bodyPr>
          <a:lstStyle/>
          <a:p>
            <a:pPr marL="168275" indent="-168275">
              <a:spcBef>
                <a:spcPts val="300"/>
              </a:spcBef>
              <a:spcAft>
                <a:spcPts val="300"/>
              </a:spcAft>
              <a:buClr>
                <a:schemeClr val="accent4"/>
              </a:buClr>
              <a:buFont typeface="Wingdings" panose="05000000000000000000" pitchFamily="2" charset="2"/>
              <a:buChar char="§"/>
            </a:pPr>
            <a:r>
              <a:rPr lang="en-US" sz="1050" dirty="0"/>
              <a:t>Suited for technology departments or business units that use agile-at-scale methods to deliver, maintain and enhance business products.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Price x Quantity (rate) model may be used technical services that are provided mostly via public and/or private cloud models. </a:t>
            </a:r>
            <a:r>
              <a:rPr lang="en-US" sz="1050" dirty="0"/>
              <a:t>Product teams are accountable for their service consumption and costs.</a:t>
            </a:r>
            <a:endParaRPr lang="en-US" sz="1050" dirty="0">
              <a:latin typeface="+mn-lt"/>
            </a:endParaRPr>
          </a:p>
          <a:p>
            <a:pPr marL="168275" indent="-168275">
              <a:spcBef>
                <a:spcPts val="300"/>
              </a:spcBef>
              <a:spcAft>
                <a:spcPts val="300"/>
              </a:spcAft>
              <a:buClr>
                <a:schemeClr val="accent4"/>
              </a:buClr>
              <a:buFont typeface="Wingdings" panose="05000000000000000000" pitchFamily="2" charset="2"/>
              <a:buChar char="§"/>
            </a:pPr>
            <a:r>
              <a:rPr lang="en-US" sz="1050" dirty="0"/>
              <a:t>Actual costs of business solutions are modeled to understand product-line profitability and make business-driven funding decisions.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Agile team costs are allocated using story points or similar data sources used in assigning and tracking work. Epics may be costed to understand rates of investment by teams and outcomes.</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Project/investment-spending </a:t>
            </a:r>
            <a:r>
              <a:rPr lang="en-US" sz="1050" dirty="0"/>
              <a:t>deliver capitalized assets (e.g., software, hardware), which are recognized as OpEx via amortization or depreciation.</a:t>
            </a:r>
          </a:p>
          <a:p>
            <a:pPr marL="168275" indent="-168275">
              <a:spcBef>
                <a:spcPts val="300"/>
              </a:spcBef>
              <a:spcAft>
                <a:spcPts val="300"/>
              </a:spcAft>
              <a:buClr>
                <a:schemeClr val="accent4"/>
              </a:buClr>
              <a:buFont typeface="Wingdings" panose="05000000000000000000" pitchFamily="2" charset="2"/>
              <a:buChar char="§"/>
            </a:pPr>
            <a:r>
              <a:rPr lang="en-US" sz="1050" dirty="0">
                <a:latin typeface="+mn-lt"/>
              </a:rPr>
              <a:t>Non-capitalizable project/investment expenses are allocated to solutions as they are recognized.</a:t>
            </a:r>
          </a:p>
        </p:txBody>
      </p:sp>
      <p:sp>
        <p:nvSpPr>
          <p:cNvPr id="6" name="TextBox 5">
            <a:extLst>
              <a:ext uri="{FF2B5EF4-FFF2-40B4-BE49-F238E27FC236}">
                <a16:creationId xmlns:a16="http://schemas.microsoft.com/office/drawing/2014/main" id="{4E1F936E-422B-40C7-8D46-E7D8C21EF179}"/>
              </a:ext>
            </a:extLst>
          </p:cNvPr>
          <p:cNvSpPr txBox="1"/>
          <p:nvPr/>
        </p:nvSpPr>
        <p:spPr>
          <a:xfrm>
            <a:off x="1768845" y="2919901"/>
            <a:ext cx="895816" cy="246221"/>
          </a:xfrm>
          <a:prstGeom prst="rect">
            <a:avLst/>
          </a:prstGeom>
          <a:noFill/>
        </p:spPr>
        <p:txBody>
          <a:bodyPr wrap="square" lIns="45720" rIns="45720" rtlCol="0">
            <a:spAutoFit/>
          </a:bodyPr>
          <a:lstStyle/>
          <a:p>
            <a:pPr algn="ctr"/>
            <a:r>
              <a:rPr lang="en-US" sz="500" dirty="0">
                <a:solidFill>
                  <a:schemeClr val="bg1"/>
                </a:solidFill>
                <a:latin typeface="+mn-lt"/>
              </a:rPr>
              <a:t>Capitalized Asset &gt; Amortization/Depr</a:t>
            </a:r>
            <a:r>
              <a:rPr lang="en-US" sz="500" dirty="0">
                <a:solidFill>
                  <a:schemeClr val="bg1"/>
                </a:solidFill>
              </a:rPr>
              <a:t>eciation</a:t>
            </a:r>
            <a:endParaRPr lang="en-US" sz="500" dirty="0">
              <a:solidFill>
                <a:schemeClr val="bg1"/>
              </a:solidFill>
              <a:latin typeface="+mn-lt"/>
            </a:endParaRPr>
          </a:p>
        </p:txBody>
      </p:sp>
      <p:sp>
        <p:nvSpPr>
          <p:cNvPr id="7" name="TextBox 6">
            <a:extLst>
              <a:ext uri="{FF2B5EF4-FFF2-40B4-BE49-F238E27FC236}">
                <a16:creationId xmlns:a16="http://schemas.microsoft.com/office/drawing/2014/main" id="{F4DC0016-094F-4766-A84C-33519BD04601}"/>
              </a:ext>
            </a:extLst>
          </p:cNvPr>
          <p:cNvSpPr txBox="1"/>
          <p:nvPr/>
        </p:nvSpPr>
        <p:spPr>
          <a:xfrm>
            <a:off x="2521061" y="2413502"/>
            <a:ext cx="955535" cy="246221"/>
          </a:xfrm>
          <a:prstGeom prst="rect">
            <a:avLst/>
          </a:prstGeom>
          <a:noFill/>
        </p:spPr>
        <p:txBody>
          <a:bodyPr wrap="square" lIns="45720" rIns="45720" rtlCol="0">
            <a:spAutoFit/>
          </a:bodyPr>
          <a:lstStyle/>
          <a:p>
            <a:pPr algn="ctr"/>
            <a:r>
              <a:rPr lang="en-US" sz="500" dirty="0">
                <a:solidFill>
                  <a:schemeClr val="bg1"/>
                </a:solidFill>
              </a:rPr>
              <a:t>Non-Capitalizable Project/Product Costs</a:t>
            </a:r>
            <a:endParaRPr lang="en-US" sz="500" dirty="0">
              <a:solidFill>
                <a:schemeClr val="bg1"/>
              </a:solidFill>
              <a:latin typeface="+mn-lt"/>
            </a:endParaRPr>
          </a:p>
        </p:txBody>
      </p:sp>
      <p:sp>
        <p:nvSpPr>
          <p:cNvPr id="8" name="TextBox 7">
            <a:extLst>
              <a:ext uri="{FF2B5EF4-FFF2-40B4-BE49-F238E27FC236}">
                <a16:creationId xmlns:a16="http://schemas.microsoft.com/office/drawing/2014/main" id="{952C841B-5B48-4AE6-96CB-8054CEA64305}"/>
              </a:ext>
            </a:extLst>
          </p:cNvPr>
          <p:cNvSpPr txBox="1"/>
          <p:nvPr/>
        </p:nvSpPr>
        <p:spPr>
          <a:xfrm>
            <a:off x="1336516" y="1856655"/>
            <a:ext cx="710030" cy="169277"/>
          </a:xfrm>
          <a:prstGeom prst="rect">
            <a:avLst/>
          </a:prstGeom>
          <a:noFill/>
        </p:spPr>
        <p:txBody>
          <a:bodyPr wrap="square" lIns="45720" rIns="45720" rtlCol="0">
            <a:spAutoFit/>
          </a:bodyPr>
          <a:lstStyle/>
          <a:p>
            <a:pPr algn="ctr"/>
            <a:r>
              <a:rPr lang="en-US" sz="500" dirty="0">
                <a:solidFill>
                  <a:schemeClr val="bg1"/>
                </a:solidFill>
              </a:rPr>
              <a:t>Price x Quantity</a:t>
            </a:r>
            <a:endParaRPr lang="en-US" sz="500" dirty="0">
              <a:solidFill>
                <a:schemeClr val="bg1"/>
              </a:solidFill>
              <a:latin typeface="+mn-lt"/>
            </a:endParaRPr>
          </a:p>
        </p:txBody>
      </p:sp>
      <p:sp>
        <p:nvSpPr>
          <p:cNvPr id="9" name="TextBox 8">
            <a:extLst>
              <a:ext uri="{FF2B5EF4-FFF2-40B4-BE49-F238E27FC236}">
                <a16:creationId xmlns:a16="http://schemas.microsoft.com/office/drawing/2014/main" id="{45B5F54B-AEFF-404E-8BBD-F90A180259F2}"/>
              </a:ext>
            </a:extLst>
          </p:cNvPr>
          <p:cNvSpPr txBox="1"/>
          <p:nvPr/>
        </p:nvSpPr>
        <p:spPr>
          <a:xfrm>
            <a:off x="1867268" y="1290678"/>
            <a:ext cx="1361354" cy="169277"/>
          </a:xfrm>
          <a:prstGeom prst="rect">
            <a:avLst/>
          </a:prstGeom>
          <a:noFill/>
        </p:spPr>
        <p:txBody>
          <a:bodyPr wrap="square" lIns="45720" rIns="45720" rtlCol="0">
            <a:spAutoFit/>
          </a:bodyPr>
          <a:lstStyle/>
          <a:p>
            <a:pPr algn="ctr"/>
            <a:r>
              <a:rPr lang="en-US" sz="500" dirty="0">
                <a:solidFill>
                  <a:schemeClr val="bg1"/>
                </a:solidFill>
              </a:rPr>
              <a:t>Actuals by Consumptive Measures</a:t>
            </a:r>
            <a:endParaRPr lang="en-US" sz="500" dirty="0">
              <a:solidFill>
                <a:schemeClr val="bg1"/>
              </a:solidFill>
              <a:latin typeface="+mn-lt"/>
            </a:endParaRPr>
          </a:p>
        </p:txBody>
      </p:sp>
      <p:sp>
        <p:nvSpPr>
          <p:cNvPr id="10" name="TextBox 9">
            <a:extLst>
              <a:ext uri="{FF2B5EF4-FFF2-40B4-BE49-F238E27FC236}">
                <a16:creationId xmlns:a16="http://schemas.microsoft.com/office/drawing/2014/main" id="{2912ED02-FF94-4EF3-BAEB-2D47CE467BD5}"/>
              </a:ext>
            </a:extLst>
          </p:cNvPr>
          <p:cNvSpPr txBox="1"/>
          <p:nvPr/>
        </p:nvSpPr>
        <p:spPr>
          <a:xfrm>
            <a:off x="3528476" y="2098485"/>
            <a:ext cx="628340" cy="323165"/>
          </a:xfrm>
          <a:prstGeom prst="rect">
            <a:avLst/>
          </a:prstGeom>
          <a:noFill/>
        </p:spPr>
        <p:txBody>
          <a:bodyPr wrap="square" lIns="45720" rIns="45720" rtlCol="0">
            <a:spAutoFit/>
          </a:bodyPr>
          <a:lstStyle/>
          <a:p>
            <a:pPr algn="ctr"/>
            <a:r>
              <a:rPr lang="en-US" sz="500" dirty="0">
                <a:solidFill>
                  <a:schemeClr val="bg1"/>
                </a:solidFill>
              </a:rPr>
              <a:t>Non-Capitalizable Project/Product</a:t>
            </a:r>
            <a:br>
              <a:rPr lang="en-US" sz="500" dirty="0">
                <a:solidFill>
                  <a:schemeClr val="bg1"/>
                </a:solidFill>
              </a:rPr>
            </a:br>
            <a:r>
              <a:rPr lang="en-US" sz="500" dirty="0">
                <a:solidFill>
                  <a:schemeClr val="bg1"/>
                </a:solidFill>
              </a:rPr>
              <a:t>Costs</a:t>
            </a:r>
            <a:endParaRPr lang="en-US" sz="500" dirty="0">
              <a:solidFill>
                <a:schemeClr val="bg1"/>
              </a:solidFill>
              <a:latin typeface="+mn-lt"/>
            </a:endParaRPr>
          </a:p>
        </p:txBody>
      </p:sp>
    </p:spTree>
    <p:extLst>
      <p:ext uri="{BB962C8B-B14F-4D97-AF65-F5344CB8AC3E}">
        <p14:creationId xmlns:p14="http://schemas.microsoft.com/office/powerpoint/2010/main" val="340879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6A7C01-5963-4B4A-B771-474747E1C067}"/>
              </a:ext>
            </a:extLst>
          </p:cNvPr>
          <p:cNvSpPr>
            <a:spLocks noGrp="1"/>
          </p:cNvSpPr>
          <p:nvPr>
            <p:ph type="title"/>
          </p:nvPr>
        </p:nvSpPr>
        <p:spPr/>
        <p:txBody>
          <a:bodyPr/>
          <a:lstStyle/>
          <a:p>
            <a:r>
              <a:rPr lang="en-US" i="1" dirty="0"/>
              <a:t>Why</a:t>
            </a:r>
            <a:r>
              <a:rPr lang="en-US" dirty="0"/>
              <a:t> a Taxonomy?</a:t>
            </a:r>
          </a:p>
        </p:txBody>
      </p:sp>
      <p:sp>
        <p:nvSpPr>
          <p:cNvPr id="8" name="Text Placeholder 7">
            <a:extLst>
              <a:ext uri="{FF2B5EF4-FFF2-40B4-BE49-F238E27FC236}">
                <a16:creationId xmlns:a16="http://schemas.microsoft.com/office/drawing/2014/main" id="{DC66DDEB-A7D7-4BB8-BFA1-A797319D4D82}"/>
              </a:ext>
            </a:extLst>
          </p:cNvPr>
          <p:cNvSpPr>
            <a:spLocks noGrp="1"/>
          </p:cNvSpPr>
          <p:nvPr>
            <p:ph type="body" sz="quarter" idx="10"/>
          </p:nvPr>
        </p:nvSpPr>
        <p:spPr>
          <a:xfrm>
            <a:off x="457201" y="914400"/>
            <a:ext cx="4802055" cy="3714750"/>
          </a:xfrm>
        </p:spPr>
        <p:txBody>
          <a:bodyPr>
            <a:normAutofit/>
          </a:bodyPr>
          <a:lstStyle/>
          <a:p>
            <a:pPr>
              <a:spcBef>
                <a:spcPts val="600"/>
              </a:spcBef>
              <a:spcAft>
                <a:spcPts val="600"/>
              </a:spcAft>
            </a:pPr>
            <a:r>
              <a:rPr lang="en-US" dirty="0"/>
              <a:t>Problems taxonomy aims to solve:</a:t>
            </a:r>
          </a:p>
          <a:p>
            <a:pPr lvl="1">
              <a:spcBef>
                <a:spcPts val="600"/>
              </a:spcBef>
              <a:spcAft>
                <a:spcPts val="600"/>
              </a:spcAft>
            </a:pPr>
            <a:r>
              <a:rPr lang="en-US" dirty="0"/>
              <a:t>Accelerate implementations of TBM models / software</a:t>
            </a:r>
          </a:p>
          <a:p>
            <a:pPr lvl="1">
              <a:spcBef>
                <a:spcPts val="600"/>
              </a:spcBef>
              <a:spcAft>
                <a:spcPts val="600"/>
              </a:spcAft>
            </a:pPr>
            <a:r>
              <a:rPr lang="en-US" dirty="0"/>
              <a:t>Align data from multiple tools (e.g., CMDB, SAM, ITSM, etc.)</a:t>
            </a:r>
          </a:p>
          <a:p>
            <a:pPr lvl="1">
              <a:spcBef>
                <a:spcPts val="600"/>
              </a:spcBef>
              <a:spcAft>
                <a:spcPts val="600"/>
              </a:spcAft>
            </a:pPr>
            <a:r>
              <a:rPr lang="en-US" dirty="0"/>
              <a:t>Align people on a common vocabulary</a:t>
            </a:r>
          </a:p>
          <a:p>
            <a:pPr lvl="1">
              <a:spcBef>
                <a:spcPts val="600"/>
              </a:spcBef>
              <a:spcAft>
                <a:spcPts val="600"/>
              </a:spcAft>
            </a:pPr>
            <a:r>
              <a:rPr lang="en-US" dirty="0"/>
              <a:t>Relate different perspectives – finance, IT/tech and line-of-business</a:t>
            </a:r>
          </a:p>
          <a:p>
            <a:pPr lvl="1">
              <a:spcBef>
                <a:spcPts val="600"/>
              </a:spcBef>
              <a:spcAft>
                <a:spcPts val="600"/>
              </a:spcAft>
            </a:pPr>
            <a:r>
              <a:rPr lang="en-US" dirty="0"/>
              <a:t>Influence industry adoption of TBM principles, best practices and tools</a:t>
            </a:r>
          </a:p>
        </p:txBody>
      </p:sp>
      <p:pic>
        <p:nvPicPr>
          <p:cNvPr id="3" name="Picture 2">
            <a:extLst>
              <a:ext uri="{FF2B5EF4-FFF2-40B4-BE49-F238E27FC236}">
                <a16:creationId xmlns:a16="http://schemas.microsoft.com/office/drawing/2014/main" id="{F11F273B-AE27-4D1F-87C9-EF9A57E2AB5A}"/>
              </a:ext>
            </a:extLst>
          </p:cNvPr>
          <p:cNvPicPr>
            <a:picLocks noChangeAspect="1"/>
          </p:cNvPicPr>
          <p:nvPr/>
        </p:nvPicPr>
        <p:blipFill>
          <a:blip r:embed="rId2"/>
          <a:stretch>
            <a:fillRect/>
          </a:stretch>
        </p:blipFill>
        <p:spPr>
          <a:xfrm>
            <a:off x="5080508" y="141422"/>
            <a:ext cx="3224719" cy="1874008"/>
          </a:xfrm>
          <a:prstGeom prst="rect">
            <a:avLst/>
          </a:prstGeom>
          <a:solidFill>
            <a:schemeClr val="bg1"/>
          </a:solidFill>
          <a:ln w="19050">
            <a:solidFill>
              <a:schemeClr val="accent4"/>
            </a:solidFill>
          </a:ln>
          <a:effectLst>
            <a:outerShdw blurRad="63500" sx="102000" sy="102000" algn="ctr" rotWithShape="0">
              <a:prstClr val="black">
                <a:alpha val="40000"/>
              </a:prstClr>
            </a:outerShdw>
          </a:effectLst>
        </p:spPr>
      </p:pic>
      <p:pic>
        <p:nvPicPr>
          <p:cNvPr id="5" name="Picture 4">
            <a:extLst>
              <a:ext uri="{FF2B5EF4-FFF2-40B4-BE49-F238E27FC236}">
                <a16:creationId xmlns:a16="http://schemas.microsoft.com/office/drawing/2014/main" id="{4DB0358F-CD31-4779-BDB4-78DB6CD953EB}"/>
              </a:ext>
            </a:extLst>
          </p:cNvPr>
          <p:cNvPicPr>
            <a:picLocks noChangeAspect="1"/>
          </p:cNvPicPr>
          <p:nvPr/>
        </p:nvPicPr>
        <p:blipFill>
          <a:blip r:embed="rId3"/>
          <a:stretch>
            <a:fillRect/>
          </a:stretch>
        </p:blipFill>
        <p:spPr>
          <a:xfrm>
            <a:off x="5816687" y="1663454"/>
            <a:ext cx="3255321" cy="1630980"/>
          </a:xfrm>
          <a:prstGeom prst="rect">
            <a:avLst/>
          </a:prstGeom>
          <a:ln w="19050">
            <a:solidFill>
              <a:schemeClr val="accent4"/>
            </a:solidFill>
          </a:ln>
          <a:effectLst>
            <a:outerShdw blurRad="63500" sx="102000" sy="102000" algn="ctr" rotWithShape="0">
              <a:prstClr val="black">
                <a:alpha val="40000"/>
              </a:prstClr>
            </a:outerShdw>
          </a:effectLst>
        </p:spPr>
      </p:pic>
      <p:pic>
        <p:nvPicPr>
          <p:cNvPr id="70" name="Picture 69">
            <a:extLst>
              <a:ext uri="{FF2B5EF4-FFF2-40B4-BE49-F238E27FC236}">
                <a16:creationId xmlns:a16="http://schemas.microsoft.com/office/drawing/2014/main" id="{6729A26D-6D19-4C47-B1E8-2C9C5ED7F8D1}"/>
              </a:ext>
            </a:extLst>
          </p:cNvPr>
          <p:cNvPicPr>
            <a:picLocks noChangeAspect="1"/>
          </p:cNvPicPr>
          <p:nvPr/>
        </p:nvPicPr>
        <p:blipFill>
          <a:blip r:embed="rId4"/>
          <a:stretch>
            <a:fillRect/>
          </a:stretch>
        </p:blipFill>
        <p:spPr>
          <a:xfrm>
            <a:off x="5197240" y="2949647"/>
            <a:ext cx="3726039" cy="1866819"/>
          </a:xfrm>
          <a:prstGeom prst="rect">
            <a:avLst/>
          </a:prstGeom>
          <a:ln w="19050">
            <a:solidFill>
              <a:schemeClr val="accent4"/>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160451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6A7C01-5963-4B4A-B771-474747E1C067}"/>
              </a:ext>
            </a:extLst>
          </p:cNvPr>
          <p:cNvSpPr>
            <a:spLocks noGrp="1"/>
          </p:cNvSpPr>
          <p:nvPr>
            <p:ph type="title"/>
          </p:nvPr>
        </p:nvSpPr>
        <p:spPr/>
        <p:txBody>
          <a:bodyPr/>
          <a:lstStyle/>
          <a:p>
            <a:r>
              <a:rPr lang="en-US" i="1" dirty="0"/>
              <a:t>Who Uses the Taxonomy?</a:t>
            </a:r>
            <a:endParaRPr lang="en-US" dirty="0"/>
          </a:p>
        </p:txBody>
      </p:sp>
      <p:sp>
        <p:nvSpPr>
          <p:cNvPr id="8" name="Text Placeholder 7">
            <a:extLst>
              <a:ext uri="{FF2B5EF4-FFF2-40B4-BE49-F238E27FC236}">
                <a16:creationId xmlns:a16="http://schemas.microsoft.com/office/drawing/2014/main" id="{DC66DDEB-A7D7-4BB8-BFA1-A797319D4D82}"/>
              </a:ext>
            </a:extLst>
          </p:cNvPr>
          <p:cNvSpPr>
            <a:spLocks noGrp="1"/>
          </p:cNvSpPr>
          <p:nvPr>
            <p:ph type="body" sz="quarter" idx="10"/>
          </p:nvPr>
        </p:nvSpPr>
        <p:spPr>
          <a:xfrm>
            <a:off x="457201" y="914400"/>
            <a:ext cx="4802055" cy="3714750"/>
          </a:xfrm>
        </p:spPr>
        <p:txBody>
          <a:bodyPr>
            <a:normAutofit lnSpcReduction="10000"/>
          </a:bodyPr>
          <a:lstStyle/>
          <a:p>
            <a:pPr>
              <a:spcBef>
                <a:spcPts val="600"/>
              </a:spcBef>
              <a:spcAft>
                <a:spcPts val="600"/>
              </a:spcAft>
            </a:pPr>
            <a:r>
              <a:rPr lang="en-US" sz="1600" dirty="0"/>
              <a:t>TBM program professionals to must build and maintain a TBM cost model based on standards</a:t>
            </a:r>
          </a:p>
          <a:p>
            <a:pPr>
              <a:spcBef>
                <a:spcPts val="600"/>
              </a:spcBef>
              <a:spcAft>
                <a:spcPts val="600"/>
              </a:spcAft>
            </a:pPr>
            <a:r>
              <a:rPr lang="en-US" sz="1600" dirty="0"/>
              <a:t>IT financial managers who support technology cost modeling and reporting</a:t>
            </a:r>
          </a:p>
          <a:p>
            <a:pPr>
              <a:spcBef>
                <a:spcPts val="600"/>
              </a:spcBef>
              <a:spcAft>
                <a:spcPts val="600"/>
              </a:spcAft>
            </a:pPr>
            <a:r>
              <a:rPr lang="en-US" sz="1600" dirty="0"/>
              <a:t>CIOs and I&amp;O leaders when explaining the composition and drivers of technology costs</a:t>
            </a:r>
          </a:p>
          <a:p>
            <a:pPr>
              <a:spcBef>
                <a:spcPts val="600"/>
              </a:spcBef>
              <a:spcAft>
                <a:spcPts val="600"/>
              </a:spcAft>
            </a:pPr>
            <a:r>
              <a:rPr lang="en-US" sz="1600" dirty="0"/>
              <a:t>Enterprise architects interested in service composition, consumption and costs</a:t>
            </a:r>
          </a:p>
          <a:p>
            <a:pPr>
              <a:spcBef>
                <a:spcPts val="600"/>
              </a:spcBef>
              <a:spcAft>
                <a:spcPts val="600"/>
              </a:spcAft>
            </a:pPr>
            <a:r>
              <a:rPr lang="en-US" sz="1600" dirty="0"/>
              <a:t>CFOs and their teams who deal with business unit cost allocations, chargebacks, and budget authority for tech spending</a:t>
            </a:r>
          </a:p>
          <a:p>
            <a:pPr>
              <a:spcBef>
                <a:spcPts val="600"/>
              </a:spcBef>
              <a:spcAft>
                <a:spcPts val="600"/>
              </a:spcAft>
            </a:pPr>
            <a:r>
              <a:rPr lang="en-US" sz="1600" dirty="0"/>
              <a:t>Owners of products, services, apps and other solutions who are accountable for TCO</a:t>
            </a:r>
          </a:p>
        </p:txBody>
      </p:sp>
      <p:pic>
        <p:nvPicPr>
          <p:cNvPr id="2" name="Picture 1">
            <a:extLst>
              <a:ext uri="{FF2B5EF4-FFF2-40B4-BE49-F238E27FC236}">
                <a16:creationId xmlns:a16="http://schemas.microsoft.com/office/drawing/2014/main" id="{59472870-A820-4B23-9C92-7A420A48D33F}"/>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378371" y="2771775"/>
            <a:ext cx="2668375" cy="2001281"/>
          </a:xfrm>
          <a:prstGeom prst="rect">
            <a:avLst/>
          </a:prstGeom>
          <a:ln w="19050">
            <a:solidFill>
              <a:schemeClr val="accent4"/>
            </a:solidFill>
          </a:ln>
          <a:effectLst>
            <a:outerShdw blurRad="63500" sx="102000" sy="102000" algn="ctr" rotWithShape="0">
              <a:prstClr val="black">
                <a:alpha val="40000"/>
              </a:prstClr>
            </a:outerShdw>
          </a:effectLst>
        </p:spPr>
      </p:pic>
      <p:pic>
        <p:nvPicPr>
          <p:cNvPr id="3" name="Picture 2">
            <a:extLst>
              <a:ext uri="{FF2B5EF4-FFF2-40B4-BE49-F238E27FC236}">
                <a16:creationId xmlns:a16="http://schemas.microsoft.com/office/drawing/2014/main" id="{9440540F-81DD-4E39-9D83-67D9BAF8987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26" t="15780" r="2759"/>
          <a:stretch/>
        </p:blipFill>
        <p:spPr>
          <a:xfrm>
            <a:off x="5713377" y="770494"/>
            <a:ext cx="3209147" cy="2054410"/>
          </a:xfrm>
          <a:prstGeom prst="rect">
            <a:avLst/>
          </a:prstGeom>
          <a:ln w="19050">
            <a:solidFill>
              <a:schemeClr val="accent4"/>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869179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6B4DF7-BCBF-49C7-80EB-6A518264B387}"/>
              </a:ext>
            </a:extLst>
          </p:cNvPr>
          <p:cNvSpPr>
            <a:spLocks noGrp="1"/>
          </p:cNvSpPr>
          <p:nvPr>
            <p:ph type="title"/>
          </p:nvPr>
        </p:nvSpPr>
        <p:spPr>
          <a:xfrm>
            <a:off x="3836357" y="2293111"/>
            <a:ext cx="4850446" cy="467723"/>
          </a:xfrm>
        </p:spPr>
        <p:txBody>
          <a:bodyPr/>
          <a:lstStyle/>
          <a:p>
            <a:r>
              <a:rPr lang="en-US" dirty="0"/>
              <a:t>TBM Taxonomy v4.0</a:t>
            </a:r>
          </a:p>
        </p:txBody>
      </p:sp>
    </p:spTree>
    <p:extLst>
      <p:ext uri="{BB962C8B-B14F-4D97-AF65-F5344CB8AC3E}">
        <p14:creationId xmlns:p14="http://schemas.microsoft.com/office/powerpoint/2010/main" val="379517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TBM Taxonomy V4.0 </a:t>
            </a:r>
            <a:r>
              <a:rPr lang="en-US" dirty="0">
                <a:solidFill>
                  <a:srgbClr val="FF0000"/>
                </a:solidFill>
                <a:latin typeface="Calibri" panose="020F0502020204030204" pitchFamily="34" charset="0"/>
                <a:cs typeface="Calibri" panose="020F0502020204030204" pitchFamily="34" charset="0"/>
              </a:rPr>
              <a:t>DRAFT</a:t>
            </a:r>
            <a:r>
              <a:rPr lang="en-US" dirty="0">
                <a:latin typeface="Calibri" panose="020F0502020204030204" pitchFamily="34" charset="0"/>
                <a:cs typeface="Calibri" panose="020F0502020204030204" pitchFamily="34" charset="0"/>
              </a:rPr>
              <a:t> (High Level View)</a:t>
            </a:r>
          </a:p>
        </p:txBody>
      </p:sp>
      <p:grpSp>
        <p:nvGrpSpPr>
          <p:cNvPr id="5" name="Group 4">
            <a:extLst>
              <a:ext uri="{FF2B5EF4-FFF2-40B4-BE49-F238E27FC236}">
                <a16:creationId xmlns:a16="http://schemas.microsoft.com/office/drawing/2014/main" id="{41EB8E9C-EBE8-4A35-B9A5-647B2E7CE665}"/>
              </a:ext>
            </a:extLst>
          </p:cNvPr>
          <p:cNvGrpSpPr/>
          <p:nvPr/>
        </p:nvGrpSpPr>
        <p:grpSpPr>
          <a:xfrm>
            <a:off x="1247927" y="829800"/>
            <a:ext cx="7174478" cy="4010370"/>
            <a:chOff x="1247927" y="829800"/>
            <a:chExt cx="7174478" cy="4010370"/>
          </a:xfrm>
        </p:grpSpPr>
        <p:sp>
          <p:nvSpPr>
            <p:cNvPr id="3" name="Rectangle 2">
              <a:extLst>
                <a:ext uri="{FF2B5EF4-FFF2-40B4-BE49-F238E27FC236}">
                  <a16:creationId xmlns:a16="http://schemas.microsoft.com/office/drawing/2014/main" id="{32049B73-3906-440D-994E-67AA6F468193}"/>
                </a:ext>
              </a:extLst>
            </p:cNvPr>
            <p:cNvSpPr/>
            <p:nvPr/>
          </p:nvSpPr>
          <p:spPr>
            <a:xfrm>
              <a:off x="1247927" y="4655504"/>
              <a:ext cx="3518912" cy="184666"/>
            </a:xfrm>
            <a:prstGeom prst="rect">
              <a:avLst/>
            </a:prstGeom>
          </p:spPr>
          <p:txBody>
            <a:bodyPr wrap="none">
              <a:spAutoFit/>
            </a:bodyPr>
            <a:lstStyle/>
            <a:p>
              <a:pPr defTabSz="913708" fontAlgn="auto">
                <a:spcBef>
                  <a:spcPts val="0"/>
                </a:spcBef>
                <a:spcAft>
                  <a:spcPts val="0"/>
                </a:spcAft>
              </a:pPr>
              <a:r>
                <a:rPr lang="en-US" sz="600" dirty="0">
                  <a:solidFill>
                    <a:srgbClr val="7E848B"/>
                  </a:solidFill>
                </a:rPr>
                <a:t>© 2020 Technology Business Management Council Ltd. All rights reserved. </a:t>
              </a:r>
              <a:r>
                <a:rPr lang="en-US" sz="600" dirty="0">
                  <a:solidFill>
                    <a:srgbClr val="7E848B"/>
                  </a:solidFill>
                  <a:hlinkClick r:id="rId2"/>
                </a:rPr>
                <a:t>www.TBMCouncil.org</a:t>
              </a:r>
              <a:r>
                <a:rPr lang="en-US" sz="600" dirty="0">
                  <a:solidFill>
                    <a:srgbClr val="7E848B"/>
                  </a:solidFill>
                </a:rPr>
                <a:t> </a:t>
              </a:r>
            </a:p>
          </p:txBody>
        </p:sp>
        <p:cxnSp>
          <p:nvCxnSpPr>
            <p:cNvPr id="52" name="Straight Arrow Connector 51">
              <a:extLst>
                <a:ext uri="{FF2B5EF4-FFF2-40B4-BE49-F238E27FC236}">
                  <a16:creationId xmlns:a16="http://schemas.microsoft.com/office/drawing/2014/main" id="{3097430D-110C-450F-B804-D638DBCF66D6}"/>
                </a:ext>
              </a:extLst>
            </p:cNvPr>
            <p:cNvCxnSpPr/>
            <p:nvPr/>
          </p:nvCxnSpPr>
          <p:spPr>
            <a:xfrm flipV="1">
              <a:off x="8158606" y="829800"/>
              <a:ext cx="0" cy="3810557"/>
            </a:xfrm>
            <a:prstGeom prst="straightConnector1">
              <a:avLst/>
            </a:prstGeom>
            <a:noFill/>
            <a:ln w="28575" cap="flat" cmpd="sng" algn="ctr">
              <a:solidFill>
                <a:schemeClr val="tx1">
                  <a:lumMod val="90000"/>
                  <a:lumOff val="10000"/>
                </a:schemeClr>
              </a:solidFill>
              <a:prstDash val="solid"/>
              <a:miter lim="800000"/>
              <a:headEnd type="triangle" w="lg" len="lg"/>
              <a:tailEnd type="triangle" w="lg" len="lg"/>
            </a:ln>
            <a:effectLst/>
          </p:spPr>
        </p:cxnSp>
        <p:grpSp>
          <p:nvGrpSpPr>
            <p:cNvPr id="53" name="Group 52">
              <a:extLst>
                <a:ext uri="{FF2B5EF4-FFF2-40B4-BE49-F238E27FC236}">
                  <a16:creationId xmlns:a16="http://schemas.microsoft.com/office/drawing/2014/main" id="{2D1CAAC8-F3BB-4DD0-A85A-DD9F35E22144}"/>
                </a:ext>
              </a:extLst>
            </p:cNvPr>
            <p:cNvGrpSpPr/>
            <p:nvPr/>
          </p:nvGrpSpPr>
          <p:grpSpPr>
            <a:xfrm rot="5400000">
              <a:off x="6505226" y="2578091"/>
              <a:ext cx="3557349" cy="277009"/>
              <a:chOff x="3914060" y="-3078189"/>
              <a:chExt cx="5901690" cy="510802"/>
            </a:xfrm>
          </p:grpSpPr>
          <p:sp>
            <p:nvSpPr>
              <p:cNvPr id="54" name="TextBox 53">
                <a:extLst>
                  <a:ext uri="{FF2B5EF4-FFF2-40B4-BE49-F238E27FC236}">
                    <a16:creationId xmlns:a16="http://schemas.microsoft.com/office/drawing/2014/main" id="{F093E83C-50CF-43A2-B84D-8702150BA3CD}"/>
                  </a:ext>
                </a:extLst>
              </p:cNvPr>
              <p:cNvSpPr txBox="1"/>
              <p:nvPr/>
            </p:nvSpPr>
            <p:spPr>
              <a:xfrm>
                <a:off x="3914060" y="-3078171"/>
                <a:ext cx="1812970" cy="510784"/>
              </a:xfrm>
              <a:prstGeom prst="rect">
                <a:avLst/>
              </a:prstGeom>
              <a:noFill/>
            </p:spPr>
            <p:txBody>
              <a:bodyPr wrap="none" rtlCol="0">
                <a:spAutoFit/>
              </a:bodyPr>
              <a:lstStyle/>
              <a:p>
                <a:pPr algn="ctr"/>
                <a:r>
                  <a:rPr lang="en-US" sz="1200" b="1" dirty="0">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Business View</a:t>
                </a:r>
              </a:p>
            </p:txBody>
          </p:sp>
          <p:sp>
            <p:nvSpPr>
              <p:cNvPr id="55" name="TextBox 54">
                <a:extLst>
                  <a:ext uri="{FF2B5EF4-FFF2-40B4-BE49-F238E27FC236}">
                    <a16:creationId xmlns:a16="http://schemas.microsoft.com/office/drawing/2014/main" id="{94CB352B-F15E-4781-90EC-0948731EB017}"/>
                  </a:ext>
                </a:extLst>
              </p:cNvPr>
              <p:cNvSpPr txBox="1"/>
              <p:nvPr/>
            </p:nvSpPr>
            <p:spPr>
              <a:xfrm>
                <a:off x="8101180" y="-3078189"/>
                <a:ext cx="1714570" cy="510784"/>
              </a:xfrm>
              <a:prstGeom prst="rect">
                <a:avLst/>
              </a:prstGeom>
              <a:noFill/>
            </p:spPr>
            <p:txBody>
              <a:bodyPr wrap="none" rtlCol="0">
                <a:spAutoFit/>
              </a:bodyPr>
              <a:lstStyle/>
              <a:p>
                <a:pPr algn="ctr"/>
                <a:r>
                  <a:rPr lang="en-US" sz="1200" b="1" dirty="0">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Finance View</a:t>
                </a:r>
              </a:p>
            </p:txBody>
          </p:sp>
          <p:sp>
            <p:nvSpPr>
              <p:cNvPr id="56" name="TextBox 55">
                <a:extLst>
                  <a:ext uri="{FF2B5EF4-FFF2-40B4-BE49-F238E27FC236}">
                    <a16:creationId xmlns:a16="http://schemas.microsoft.com/office/drawing/2014/main" id="{234792B8-0A88-41BC-9350-AF585055FFF5}"/>
                  </a:ext>
                </a:extLst>
              </p:cNvPr>
              <p:cNvSpPr txBox="1"/>
              <p:nvPr/>
            </p:nvSpPr>
            <p:spPr>
              <a:xfrm>
                <a:off x="6369427" y="-3078171"/>
                <a:ext cx="1094931" cy="510784"/>
              </a:xfrm>
              <a:prstGeom prst="rect">
                <a:avLst/>
              </a:prstGeom>
              <a:noFill/>
            </p:spPr>
            <p:txBody>
              <a:bodyPr wrap="none" rtlCol="0">
                <a:spAutoFit/>
              </a:bodyPr>
              <a:lstStyle/>
              <a:p>
                <a:pPr algn="ctr"/>
                <a:r>
                  <a:rPr lang="en-US" sz="1200" b="1" dirty="0">
                    <a:solidFill>
                      <a:schemeClr val="tx1">
                        <a:lumMod val="90000"/>
                        <a:lumOff val="10000"/>
                      </a:schemeClr>
                    </a:solidFill>
                    <a:latin typeface="Calibri" panose="020F0502020204030204" pitchFamily="34" charset="0"/>
                    <a:ea typeface="Roboto Condensed" panose="02000000000000000000" pitchFamily="2" charset="0"/>
                    <a:cs typeface="Calibri" panose="020F0502020204030204" pitchFamily="34" charset="0"/>
                  </a:rPr>
                  <a:t>IT View</a:t>
                </a:r>
              </a:p>
            </p:txBody>
          </p:sp>
        </p:grpSp>
        <p:grpSp>
          <p:nvGrpSpPr>
            <p:cNvPr id="57" name="Group 56">
              <a:extLst>
                <a:ext uri="{FF2B5EF4-FFF2-40B4-BE49-F238E27FC236}">
                  <a16:creationId xmlns:a16="http://schemas.microsoft.com/office/drawing/2014/main" id="{65E2FACF-2F36-4094-8D75-B19D143C6C71}"/>
                </a:ext>
              </a:extLst>
            </p:cNvPr>
            <p:cNvGrpSpPr/>
            <p:nvPr/>
          </p:nvGrpSpPr>
          <p:grpSpPr>
            <a:xfrm>
              <a:off x="1326380" y="3930855"/>
              <a:ext cx="6737045" cy="713171"/>
              <a:chOff x="1326380" y="3930855"/>
              <a:chExt cx="6737045" cy="713171"/>
            </a:xfrm>
          </p:grpSpPr>
          <p:sp>
            <p:nvSpPr>
              <p:cNvPr id="58" name="Rectangle 419">
                <a:extLst>
                  <a:ext uri="{FF2B5EF4-FFF2-40B4-BE49-F238E27FC236}">
                    <a16:creationId xmlns:a16="http://schemas.microsoft.com/office/drawing/2014/main" id="{DD059735-A880-4AE9-B75A-1016D36FCF08}"/>
                  </a:ext>
                </a:extLst>
              </p:cNvPr>
              <p:cNvSpPr/>
              <p:nvPr/>
            </p:nvSpPr>
            <p:spPr>
              <a:xfrm>
                <a:off x="1326380" y="3930855"/>
                <a:ext cx="6737045" cy="713171"/>
              </a:xfrm>
              <a:prstGeom prst="rect">
                <a:avLst/>
              </a:prstGeom>
              <a:solidFill>
                <a:srgbClr val="4F81B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Cost Pools</a:t>
                </a:r>
              </a:p>
            </p:txBody>
          </p:sp>
          <p:sp>
            <p:nvSpPr>
              <p:cNvPr id="59" name="Rectangle 459">
                <a:extLst>
                  <a:ext uri="{FF2B5EF4-FFF2-40B4-BE49-F238E27FC236}">
                    <a16:creationId xmlns:a16="http://schemas.microsoft.com/office/drawing/2014/main" id="{E623B9F9-F340-41FD-959E-832D55BBA2C5}"/>
                  </a:ext>
                </a:extLst>
              </p:cNvPr>
              <p:cNvSpPr>
                <a:spLocks/>
              </p:cNvSpPr>
              <p:nvPr/>
            </p:nvSpPr>
            <p:spPr>
              <a:xfrm rot="10800000" flipV="1">
                <a:off x="727984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0" name="Rectangle 456">
                <a:extLst>
                  <a:ext uri="{FF2B5EF4-FFF2-40B4-BE49-F238E27FC236}">
                    <a16:creationId xmlns:a16="http://schemas.microsoft.com/office/drawing/2014/main" id="{AE6869C0-43E2-44A5-930F-3E16FB054450}"/>
                  </a:ext>
                </a:extLst>
              </p:cNvPr>
              <p:cNvSpPr>
                <a:spLocks/>
              </p:cNvSpPr>
              <p:nvPr/>
            </p:nvSpPr>
            <p:spPr>
              <a:xfrm rot="10800000" flipV="1">
                <a:off x="581130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Telecom</a:t>
                </a:r>
              </a:p>
            </p:txBody>
          </p:sp>
          <p:sp>
            <p:nvSpPr>
              <p:cNvPr id="61" name="Rectangle 453">
                <a:extLst>
                  <a:ext uri="{FF2B5EF4-FFF2-40B4-BE49-F238E27FC236}">
                    <a16:creationId xmlns:a16="http://schemas.microsoft.com/office/drawing/2014/main" id="{03015CE1-6E3E-493F-BB94-98F295DF518A}"/>
                  </a:ext>
                </a:extLst>
              </p:cNvPr>
              <p:cNvSpPr>
                <a:spLocks/>
              </p:cNvSpPr>
              <p:nvPr/>
            </p:nvSpPr>
            <p:spPr>
              <a:xfrm rot="10800000" flipV="1">
                <a:off x="507703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Facilities</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&amp; Power</a:t>
                </a:r>
              </a:p>
            </p:txBody>
          </p:sp>
          <p:sp>
            <p:nvSpPr>
              <p:cNvPr id="62" name="Rectangle 450">
                <a:extLst>
                  <a:ext uri="{FF2B5EF4-FFF2-40B4-BE49-F238E27FC236}">
                    <a16:creationId xmlns:a16="http://schemas.microsoft.com/office/drawing/2014/main" id="{AFE8A50E-8E24-4E33-A01C-7100004468CF}"/>
                  </a:ext>
                </a:extLst>
              </p:cNvPr>
              <p:cNvSpPr>
                <a:spLocks/>
              </p:cNvSpPr>
              <p:nvPr/>
            </p:nvSpPr>
            <p:spPr>
              <a:xfrm rot="10800000" flipV="1">
                <a:off x="287421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Outside</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Services</a:t>
                </a:r>
              </a:p>
            </p:txBody>
          </p:sp>
          <p:sp>
            <p:nvSpPr>
              <p:cNvPr id="63" name="Rectangle 444">
                <a:extLst>
                  <a:ext uri="{FF2B5EF4-FFF2-40B4-BE49-F238E27FC236}">
                    <a16:creationId xmlns:a16="http://schemas.microsoft.com/office/drawing/2014/main" id="{66753216-A5F4-4F97-BAB2-20B274C034E2}"/>
                  </a:ext>
                </a:extLst>
              </p:cNvPr>
              <p:cNvSpPr>
                <a:spLocks/>
              </p:cNvSpPr>
              <p:nvPr/>
            </p:nvSpPr>
            <p:spPr>
              <a:xfrm rot="10800000" flipV="1">
                <a:off x="1405673"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Internal</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4" name="Rectangle 438">
                <a:extLst>
                  <a:ext uri="{FF2B5EF4-FFF2-40B4-BE49-F238E27FC236}">
                    <a16:creationId xmlns:a16="http://schemas.microsoft.com/office/drawing/2014/main" id="{52749128-B464-4A7D-A943-2964B16F9B28}"/>
                  </a:ext>
                </a:extLst>
              </p:cNvPr>
              <p:cNvSpPr>
                <a:spLocks/>
              </p:cNvSpPr>
              <p:nvPr/>
            </p:nvSpPr>
            <p:spPr>
              <a:xfrm rot="10800000" flipV="1">
                <a:off x="2139945"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External</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Labor</a:t>
                </a:r>
              </a:p>
            </p:txBody>
          </p:sp>
          <p:sp>
            <p:nvSpPr>
              <p:cNvPr id="65" name="Rectangle 447">
                <a:extLst>
                  <a:ext uri="{FF2B5EF4-FFF2-40B4-BE49-F238E27FC236}">
                    <a16:creationId xmlns:a16="http://schemas.microsoft.com/office/drawing/2014/main" id="{F70DFF8E-BC41-4C3B-82CA-024797552A8A}"/>
                  </a:ext>
                </a:extLst>
              </p:cNvPr>
              <p:cNvSpPr>
                <a:spLocks/>
              </p:cNvSpPr>
              <p:nvPr/>
            </p:nvSpPr>
            <p:spPr>
              <a:xfrm rot="10800000" flipV="1">
                <a:off x="4342761"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Software</a:t>
                </a:r>
              </a:p>
            </p:txBody>
          </p:sp>
          <p:sp>
            <p:nvSpPr>
              <p:cNvPr id="66" name="Rectangle 441">
                <a:extLst>
                  <a:ext uri="{FF2B5EF4-FFF2-40B4-BE49-F238E27FC236}">
                    <a16:creationId xmlns:a16="http://schemas.microsoft.com/office/drawing/2014/main" id="{529B574A-044B-42EF-8F38-0CD724B8B078}"/>
                  </a:ext>
                </a:extLst>
              </p:cNvPr>
              <p:cNvSpPr>
                <a:spLocks/>
              </p:cNvSpPr>
              <p:nvPr/>
            </p:nvSpPr>
            <p:spPr>
              <a:xfrm rot="10800000" flipV="1">
                <a:off x="3608489"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Hardware</a:t>
                </a:r>
              </a:p>
            </p:txBody>
          </p:sp>
          <p:sp>
            <p:nvSpPr>
              <p:cNvPr id="67" name="Rectangle 459">
                <a:extLst>
                  <a:ext uri="{FF2B5EF4-FFF2-40B4-BE49-F238E27FC236}">
                    <a16:creationId xmlns:a16="http://schemas.microsoft.com/office/drawing/2014/main" id="{0DBC0F35-39E7-4A1E-AC28-D668A269A91E}"/>
                  </a:ext>
                </a:extLst>
              </p:cNvPr>
              <p:cNvSpPr>
                <a:spLocks/>
              </p:cNvSpPr>
              <p:nvPr/>
            </p:nvSpPr>
            <p:spPr>
              <a:xfrm rot="10800000" flipV="1">
                <a:off x="6545577" y="4177527"/>
                <a:ext cx="685800" cy="412741"/>
              </a:xfrm>
              <a:prstGeom prst="rect">
                <a:avLst/>
              </a:prstGeom>
              <a:solidFill>
                <a:sysClr val="window" lastClr="FFFFFF"/>
              </a:solidFill>
              <a:ln w="9525" cap="flat" cmpd="sng" algn="ctr">
                <a:noFill/>
                <a:prstDash val="solid"/>
                <a:miter lim="800000"/>
              </a:ln>
              <a:effectLst/>
            </p:spPr>
            <p:txBody>
              <a:bodyPr vert="horz" wrap="none"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Other</a:t>
                </a:r>
              </a:p>
            </p:txBody>
          </p:sp>
        </p:grpSp>
        <p:grpSp>
          <p:nvGrpSpPr>
            <p:cNvPr id="68" name="Group 67">
              <a:extLst>
                <a:ext uri="{FF2B5EF4-FFF2-40B4-BE49-F238E27FC236}">
                  <a16:creationId xmlns:a16="http://schemas.microsoft.com/office/drawing/2014/main" id="{C0E003C6-AB60-447C-89F8-C91D25ADFA75}"/>
                </a:ext>
              </a:extLst>
            </p:cNvPr>
            <p:cNvGrpSpPr/>
            <p:nvPr/>
          </p:nvGrpSpPr>
          <p:grpSpPr>
            <a:xfrm>
              <a:off x="1326380" y="2811236"/>
              <a:ext cx="6737044" cy="1073174"/>
              <a:chOff x="1326380" y="2818640"/>
              <a:chExt cx="6737044" cy="1073174"/>
            </a:xfrm>
          </p:grpSpPr>
          <p:sp>
            <p:nvSpPr>
              <p:cNvPr id="69" name="Rectangle 99">
                <a:extLst>
                  <a:ext uri="{FF2B5EF4-FFF2-40B4-BE49-F238E27FC236}">
                    <a16:creationId xmlns:a16="http://schemas.microsoft.com/office/drawing/2014/main" id="{CBDE0E9D-450E-4A11-ADC2-20AB70C5A856}"/>
                  </a:ext>
                </a:extLst>
              </p:cNvPr>
              <p:cNvSpPr/>
              <p:nvPr/>
            </p:nvSpPr>
            <p:spPr>
              <a:xfrm>
                <a:off x="1326380" y="2818640"/>
                <a:ext cx="6737044" cy="1073174"/>
              </a:xfrm>
              <a:prstGeom prst="rect">
                <a:avLst/>
              </a:prstGeom>
              <a:solidFill>
                <a:srgbClr val="1F497D">
                  <a:lumMod val="40000"/>
                  <a:lumOff val="60000"/>
                </a:srgbClr>
              </a:solidFill>
              <a:ln w="76200" cap="flat" cmpd="sng" algn="ctr">
                <a:noFill/>
                <a:prstDash val="solid"/>
                <a:miter lim="800000"/>
              </a:ln>
              <a:effectLst/>
            </p:spPr>
            <p:txBody>
              <a:bodyPr lIns="137160" rIns="137160" rtlCol="0" anchor="t"/>
              <a:lstStyle/>
              <a:p>
                <a:pPr algn="ctr" defTabSz="914378">
                  <a:defRPr/>
                </a:pPr>
                <a:r>
                  <a:rPr lang="en-US" sz="12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Towers</a:t>
                </a:r>
              </a:p>
            </p:txBody>
          </p:sp>
          <p:sp>
            <p:nvSpPr>
              <p:cNvPr id="70" name="Rectangle 155">
                <a:extLst>
                  <a:ext uri="{FF2B5EF4-FFF2-40B4-BE49-F238E27FC236}">
                    <a16:creationId xmlns:a16="http://schemas.microsoft.com/office/drawing/2014/main" id="{2AAC8677-2171-4FEC-9818-6A501481EF7E}"/>
                  </a:ext>
                </a:extLst>
              </p:cNvPr>
              <p:cNvSpPr>
                <a:spLocks/>
              </p:cNvSpPr>
              <p:nvPr/>
            </p:nvSpPr>
            <p:spPr>
              <a:xfrm rot="10800000" flipV="1">
                <a:off x="174553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End User</a:t>
                </a:r>
              </a:p>
            </p:txBody>
          </p:sp>
          <p:sp>
            <p:nvSpPr>
              <p:cNvPr id="71" name="Rectangle 133">
                <a:extLst>
                  <a:ext uri="{FF2B5EF4-FFF2-40B4-BE49-F238E27FC236}">
                    <a16:creationId xmlns:a16="http://schemas.microsoft.com/office/drawing/2014/main" id="{82E8A3EA-4D08-431F-A134-39FCF74CFF90}"/>
                  </a:ext>
                </a:extLst>
              </p:cNvPr>
              <p:cNvSpPr>
                <a:spLocks/>
              </p:cNvSpPr>
              <p:nvPr/>
            </p:nvSpPr>
            <p:spPr>
              <a:xfrm rot="10800000" flipV="1">
                <a:off x="2951511"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Application</a:t>
                </a:r>
              </a:p>
            </p:txBody>
          </p:sp>
          <p:sp>
            <p:nvSpPr>
              <p:cNvPr id="72" name="Rectangle 382">
                <a:extLst>
                  <a:ext uri="{FF2B5EF4-FFF2-40B4-BE49-F238E27FC236}">
                    <a16:creationId xmlns:a16="http://schemas.microsoft.com/office/drawing/2014/main" id="{DFE529AD-444C-418E-A3B5-4359F52A0F5B}"/>
                  </a:ext>
                </a:extLst>
              </p:cNvPr>
              <p:cNvSpPr>
                <a:spLocks/>
              </p:cNvSpPr>
              <p:nvPr/>
            </p:nvSpPr>
            <p:spPr>
              <a:xfrm rot="10800000" flipV="1">
                <a:off x="4157484"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73" name="Rectangle 379">
                <a:extLst>
                  <a:ext uri="{FF2B5EF4-FFF2-40B4-BE49-F238E27FC236}">
                    <a16:creationId xmlns:a16="http://schemas.microsoft.com/office/drawing/2014/main" id="{433E475D-507B-4E53-9047-26EA95157AD2}"/>
                  </a:ext>
                </a:extLst>
              </p:cNvPr>
              <p:cNvSpPr>
                <a:spLocks/>
              </p:cNvSpPr>
              <p:nvPr/>
            </p:nvSpPr>
            <p:spPr>
              <a:xfrm rot="10800000" flipV="1">
                <a:off x="6569428"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IT</a:t>
                </a:r>
                <a:b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b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Management</a:t>
                </a:r>
              </a:p>
            </p:txBody>
          </p:sp>
          <p:sp>
            <p:nvSpPr>
              <p:cNvPr id="74" name="Rectangle 376">
                <a:extLst>
                  <a:ext uri="{FF2B5EF4-FFF2-40B4-BE49-F238E27FC236}">
                    <a16:creationId xmlns:a16="http://schemas.microsoft.com/office/drawing/2014/main" id="{D218F29B-A813-4639-B397-212A6CE96E6E}"/>
                  </a:ext>
                </a:extLst>
              </p:cNvPr>
              <p:cNvSpPr>
                <a:spLocks/>
              </p:cNvSpPr>
              <p:nvPr/>
            </p:nvSpPr>
            <p:spPr>
              <a:xfrm rot="10800000" flipV="1">
                <a:off x="5363456" y="3066452"/>
                <a:ext cx="109728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Security &amp; Compliance</a:t>
                </a:r>
              </a:p>
            </p:txBody>
          </p:sp>
          <p:sp>
            <p:nvSpPr>
              <p:cNvPr id="75" name="Rectangle 370">
                <a:extLst>
                  <a:ext uri="{FF2B5EF4-FFF2-40B4-BE49-F238E27FC236}">
                    <a16:creationId xmlns:a16="http://schemas.microsoft.com/office/drawing/2014/main" id="{C369FD05-4CAC-4131-B14D-86354D6C41C3}"/>
                  </a:ext>
                </a:extLst>
              </p:cNvPr>
              <p:cNvSpPr>
                <a:spLocks/>
              </p:cNvSpPr>
              <p:nvPr/>
            </p:nvSpPr>
            <p:spPr>
              <a:xfrm rot="10800000" flipV="1">
                <a:off x="6959809"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Output</a:t>
                </a:r>
              </a:p>
            </p:txBody>
          </p:sp>
          <p:sp>
            <p:nvSpPr>
              <p:cNvPr id="76" name="Rectangle 367">
                <a:extLst>
                  <a:ext uri="{FF2B5EF4-FFF2-40B4-BE49-F238E27FC236}">
                    <a16:creationId xmlns:a16="http://schemas.microsoft.com/office/drawing/2014/main" id="{3C50AE0A-28AC-4C65-AD8D-48427585B273}"/>
                  </a:ext>
                </a:extLst>
              </p:cNvPr>
              <p:cNvSpPr>
                <a:spLocks/>
              </p:cNvSpPr>
              <p:nvPr/>
            </p:nvSpPr>
            <p:spPr>
              <a:xfrm rot="10800000" flipV="1">
                <a:off x="5848981"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77" name="Rectangle 357">
                <a:extLst>
                  <a:ext uri="{FF2B5EF4-FFF2-40B4-BE49-F238E27FC236}">
                    <a16:creationId xmlns:a16="http://schemas.microsoft.com/office/drawing/2014/main" id="{722219EF-3C69-4B3D-8492-2B8F87AEC868}"/>
                  </a:ext>
                </a:extLst>
              </p:cNvPr>
              <p:cNvSpPr>
                <a:spLocks/>
              </p:cNvSpPr>
              <p:nvPr/>
            </p:nvSpPr>
            <p:spPr>
              <a:xfrm rot="10800000" flipV="1">
                <a:off x="4738154"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Storage</a:t>
                </a:r>
              </a:p>
            </p:txBody>
          </p:sp>
          <p:sp>
            <p:nvSpPr>
              <p:cNvPr id="78" name="Rectangle 112">
                <a:extLst>
                  <a:ext uri="{FF2B5EF4-FFF2-40B4-BE49-F238E27FC236}">
                    <a16:creationId xmlns:a16="http://schemas.microsoft.com/office/drawing/2014/main" id="{FA0012FA-EDED-4D35-86DB-77BD42C60B7A}"/>
                  </a:ext>
                </a:extLst>
              </p:cNvPr>
              <p:cNvSpPr>
                <a:spLocks/>
              </p:cNvSpPr>
              <p:nvPr/>
            </p:nvSpPr>
            <p:spPr>
              <a:xfrm rot="10800000" flipV="1">
                <a:off x="3627327"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Compute</a:t>
                </a:r>
              </a:p>
            </p:txBody>
          </p:sp>
          <p:sp>
            <p:nvSpPr>
              <p:cNvPr id="79" name="Rectangle 353">
                <a:extLst>
                  <a:ext uri="{FF2B5EF4-FFF2-40B4-BE49-F238E27FC236}">
                    <a16:creationId xmlns:a16="http://schemas.microsoft.com/office/drawing/2014/main" id="{2C73FEC3-B9A7-453B-AB2A-E38A67DC881B}"/>
                  </a:ext>
                </a:extLst>
              </p:cNvPr>
              <p:cNvSpPr>
                <a:spLocks/>
              </p:cNvSpPr>
              <p:nvPr/>
            </p:nvSpPr>
            <p:spPr>
              <a:xfrm rot="10800000" flipV="1">
                <a:off x="1405673"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Data Center</a:t>
                </a:r>
              </a:p>
            </p:txBody>
          </p:sp>
          <p:sp>
            <p:nvSpPr>
              <p:cNvPr id="80" name="Rectangle 353">
                <a:extLst>
                  <a:ext uri="{FF2B5EF4-FFF2-40B4-BE49-F238E27FC236}">
                    <a16:creationId xmlns:a16="http://schemas.microsoft.com/office/drawing/2014/main" id="{26F099B9-5C1B-44D6-8048-297E33E8B103}"/>
                  </a:ext>
                </a:extLst>
              </p:cNvPr>
              <p:cNvSpPr>
                <a:spLocks/>
              </p:cNvSpPr>
              <p:nvPr/>
            </p:nvSpPr>
            <p:spPr>
              <a:xfrm rot="10800000" flipV="1">
                <a:off x="2516500" y="3487076"/>
                <a:ext cx="1005840" cy="358058"/>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Network</a:t>
                </a:r>
              </a:p>
            </p:txBody>
          </p:sp>
        </p:grpSp>
        <p:grpSp>
          <p:nvGrpSpPr>
            <p:cNvPr id="81" name="Group 80">
              <a:extLst>
                <a:ext uri="{FF2B5EF4-FFF2-40B4-BE49-F238E27FC236}">
                  <a16:creationId xmlns:a16="http://schemas.microsoft.com/office/drawing/2014/main" id="{671C9CB4-8DCC-4E3A-ACAA-304B2CD768DB}"/>
                </a:ext>
              </a:extLst>
            </p:cNvPr>
            <p:cNvGrpSpPr/>
            <p:nvPr/>
          </p:nvGrpSpPr>
          <p:grpSpPr>
            <a:xfrm>
              <a:off x="1326423" y="1576071"/>
              <a:ext cx="6736868" cy="1188720"/>
              <a:chOff x="1326423" y="1576071"/>
              <a:chExt cx="6736868" cy="1188720"/>
            </a:xfrm>
          </p:grpSpPr>
          <p:sp>
            <p:nvSpPr>
              <p:cNvPr id="82" name="Rectangle 81">
                <a:extLst>
                  <a:ext uri="{FF2B5EF4-FFF2-40B4-BE49-F238E27FC236}">
                    <a16:creationId xmlns:a16="http://schemas.microsoft.com/office/drawing/2014/main" id="{0C46BACB-34FF-4364-BBC5-7B1E5C756D2A}"/>
                  </a:ext>
                </a:extLst>
              </p:cNvPr>
              <p:cNvSpPr/>
              <p:nvPr/>
            </p:nvSpPr>
            <p:spPr>
              <a:xfrm>
                <a:off x="1326423" y="1576071"/>
                <a:ext cx="6736868" cy="1188720"/>
              </a:xfrm>
              <a:prstGeom prst="rect">
                <a:avLst/>
              </a:prstGeom>
              <a:solidFill>
                <a:srgbClr val="1F497D">
                  <a:lumMod val="60000"/>
                  <a:lumOff val="40000"/>
                </a:srgbClr>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Solutions</a:t>
                </a:r>
              </a:p>
            </p:txBody>
          </p:sp>
          <p:grpSp>
            <p:nvGrpSpPr>
              <p:cNvPr id="83" name="Group 82">
                <a:extLst>
                  <a:ext uri="{FF2B5EF4-FFF2-40B4-BE49-F238E27FC236}">
                    <a16:creationId xmlns:a16="http://schemas.microsoft.com/office/drawing/2014/main" id="{6BE60F5F-2B0D-4CC7-9F35-4CE281400651}"/>
                  </a:ext>
                </a:extLst>
              </p:cNvPr>
              <p:cNvGrpSpPr/>
              <p:nvPr/>
            </p:nvGrpSpPr>
            <p:grpSpPr>
              <a:xfrm>
                <a:off x="1405674" y="2408145"/>
                <a:ext cx="6559972" cy="292609"/>
                <a:chOff x="1405674" y="2411773"/>
                <a:chExt cx="6559972" cy="292609"/>
              </a:xfrm>
            </p:grpSpPr>
            <p:sp>
              <p:nvSpPr>
                <p:cNvPr id="92" name="Rectangle 155">
                  <a:extLst>
                    <a:ext uri="{FF2B5EF4-FFF2-40B4-BE49-F238E27FC236}">
                      <a16:creationId xmlns:a16="http://schemas.microsoft.com/office/drawing/2014/main" id="{054A2F91-B9B2-4E5B-932B-DFAA26BDA77F}"/>
                    </a:ext>
                  </a:extLst>
                </p:cNvPr>
                <p:cNvSpPr>
                  <a:spLocks/>
                </p:cNvSpPr>
                <p:nvPr/>
              </p:nvSpPr>
              <p:spPr>
                <a:xfrm rot="10800000" flipV="1">
                  <a:off x="140567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Delivery</a:t>
                  </a:r>
                </a:p>
              </p:txBody>
            </p:sp>
            <p:sp>
              <p:nvSpPr>
                <p:cNvPr id="93" name="Rectangle 133">
                  <a:extLst>
                    <a:ext uri="{FF2B5EF4-FFF2-40B4-BE49-F238E27FC236}">
                      <a16:creationId xmlns:a16="http://schemas.microsoft.com/office/drawing/2014/main" id="{E00B43B9-F545-479B-8DE5-539FAA86B1E6}"/>
                    </a:ext>
                  </a:extLst>
                </p:cNvPr>
                <p:cNvSpPr>
                  <a:spLocks/>
                </p:cNvSpPr>
                <p:nvPr/>
              </p:nvSpPr>
              <p:spPr>
                <a:xfrm rot="10800000" flipV="1">
                  <a:off x="3620384" y="2411773"/>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Platform</a:t>
                  </a:r>
                </a:p>
              </p:txBody>
            </p:sp>
            <p:sp>
              <p:nvSpPr>
                <p:cNvPr id="94" name="Rectangle 382">
                  <a:extLst>
                    <a:ext uri="{FF2B5EF4-FFF2-40B4-BE49-F238E27FC236}">
                      <a16:creationId xmlns:a16="http://schemas.microsoft.com/office/drawing/2014/main" id="{2EB0EEC2-B5A4-4DA6-8709-0D7BFD1B508B}"/>
                    </a:ext>
                  </a:extLst>
                </p:cNvPr>
                <p:cNvSpPr>
                  <a:spLocks/>
                </p:cNvSpPr>
                <p:nvPr/>
              </p:nvSpPr>
              <p:spPr>
                <a:xfrm rot="10800000" flipV="1">
                  <a:off x="5835094" y="2411774"/>
                  <a:ext cx="2130552" cy="292608"/>
                </a:xfrm>
                <a:prstGeom prst="rect">
                  <a:avLst/>
                </a:prstGeom>
                <a:solidFill>
                  <a:srgbClr val="D9D9D9"/>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Infrastructure</a:t>
                  </a:r>
                </a:p>
              </p:txBody>
            </p:sp>
          </p:grpSp>
          <p:grpSp>
            <p:nvGrpSpPr>
              <p:cNvPr id="84" name="Group 83">
                <a:extLst>
                  <a:ext uri="{FF2B5EF4-FFF2-40B4-BE49-F238E27FC236}">
                    <a16:creationId xmlns:a16="http://schemas.microsoft.com/office/drawing/2014/main" id="{DAB0B464-4AC7-4532-BCF1-C5BCF15DB388}"/>
                  </a:ext>
                </a:extLst>
              </p:cNvPr>
              <p:cNvGrpSpPr/>
              <p:nvPr/>
            </p:nvGrpSpPr>
            <p:grpSpPr>
              <a:xfrm>
                <a:off x="1405674" y="2049633"/>
                <a:ext cx="6559972" cy="295955"/>
                <a:chOff x="1405674" y="2036381"/>
                <a:chExt cx="6559972" cy="295955"/>
              </a:xfrm>
            </p:grpSpPr>
            <p:sp>
              <p:nvSpPr>
                <p:cNvPr id="89" name="Rectangle 112">
                  <a:extLst>
                    <a:ext uri="{FF2B5EF4-FFF2-40B4-BE49-F238E27FC236}">
                      <a16:creationId xmlns:a16="http://schemas.microsoft.com/office/drawing/2014/main" id="{826BCED7-2850-4158-9841-201360871181}"/>
                    </a:ext>
                  </a:extLst>
                </p:cNvPr>
                <p:cNvSpPr>
                  <a:spLocks/>
                </p:cNvSpPr>
                <p:nvPr/>
              </p:nvSpPr>
              <p:spPr>
                <a:xfrm rot="10800000" flipV="1">
                  <a:off x="5835094" y="2036382"/>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latin typeface="Calibri" panose="020F0502020204030204" pitchFamily="34" charset="0"/>
                      <a:ea typeface="Roboto Condensed" panose="02000000000000000000" pitchFamily="2" charset="0"/>
                      <a:cs typeface="Calibri" panose="020F0502020204030204" pitchFamily="34" charset="0"/>
                    </a:rPr>
                    <a:t>Shared &amp; Corporate</a:t>
                  </a:r>
                </a:p>
              </p:txBody>
            </p:sp>
            <p:sp>
              <p:nvSpPr>
                <p:cNvPr id="90" name="Rectangle 353">
                  <a:extLst>
                    <a:ext uri="{FF2B5EF4-FFF2-40B4-BE49-F238E27FC236}">
                      <a16:creationId xmlns:a16="http://schemas.microsoft.com/office/drawing/2014/main" id="{DD463CF8-C5E0-4ADE-A24D-A227AE92A79C}"/>
                    </a:ext>
                  </a:extLst>
                </p:cNvPr>
                <p:cNvSpPr>
                  <a:spLocks/>
                </p:cNvSpPr>
                <p:nvPr/>
              </p:nvSpPr>
              <p:spPr>
                <a:xfrm rot="10800000" flipV="1">
                  <a:off x="1405674" y="2039728"/>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Workplace</a:t>
                  </a:r>
                </a:p>
              </p:txBody>
            </p:sp>
            <p:sp>
              <p:nvSpPr>
                <p:cNvPr id="91" name="Rectangle 112">
                  <a:extLst>
                    <a:ext uri="{FF2B5EF4-FFF2-40B4-BE49-F238E27FC236}">
                      <a16:creationId xmlns:a16="http://schemas.microsoft.com/office/drawing/2014/main" id="{C0D44A2D-1C42-455B-B46A-4C9F39306411}"/>
                    </a:ext>
                  </a:extLst>
                </p:cNvPr>
                <p:cNvSpPr>
                  <a:spLocks/>
                </p:cNvSpPr>
                <p:nvPr/>
              </p:nvSpPr>
              <p:spPr>
                <a:xfrm rot="10800000" flipV="1">
                  <a:off x="3620384" y="2036381"/>
                  <a:ext cx="2130552" cy="292608"/>
                </a:xfrm>
                <a:prstGeom prst="rect">
                  <a:avLst/>
                </a:prstGeom>
                <a:solidFill>
                  <a:srgbClr val="C7EDFB"/>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latin typeface="Calibri" panose="020F0502020204030204" pitchFamily="34" charset="0"/>
                      <a:ea typeface="Roboto Condensed" panose="02000000000000000000" pitchFamily="2" charset="0"/>
                      <a:cs typeface="Calibri" panose="020F0502020204030204" pitchFamily="34" charset="0"/>
                    </a:rPr>
                    <a:t>Business</a:t>
                  </a:r>
                </a:p>
              </p:txBody>
            </p:sp>
          </p:grpSp>
          <p:grpSp>
            <p:nvGrpSpPr>
              <p:cNvPr id="85" name="Group 84">
                <a:extLst>
                  <a:ext uri="{FF2B5EF4-FFF2-40B4-BE49-F238E27FC236}">
                    <a16:creationId xmlns:a16="http://schemas.microsoft.com/office/drawing/2014/main" id="{93174AB6-FA93-433F-95BB-F8AE3B64034C}"/>
                  </a:ext>
                </a:extLst>
              </p:cNvPr>
              <p:cNvGrpSpPr/>
              <p:nvPr/>
            </p:nvGrpSpPr>
            <p:grpSpPr>
              <a:xfrm>
                <a:off x="2924145" y="1822068"/>
                <a:ext cx="3541424" cy="151294"/>
                <a:chOff x="2739506" y="1811520"/>
                <a:chExt cx="3541424" cy="151294"/>
              </a:xfrm>
            </p:grpSpPr>
            <p:sp>
              <p:nvSpPr>
                <p:cNvPr id="86" name="Rectangle 85">
                  <a:extLst>
                    <a:ext uri="{FF2B5EF4-FFF2-40B4-BE49-F238E27FC236}">
                      <a16:creationId xmlns:a16="http://schemas.microsoft.com/office/drawing/2014/main" id="{8333725F-D975-4D61-8F9A-0AE9BF67C50C}"/>
                    </a:ext>
                  </a:extLst>
                </p:cNvPr>
                <p:cNvSpPr/>
                <p:nvPr/>
              </p:nvSpPr>
              <p:spPr>
                <a:xfrm>
                  <a:off x="2739506"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dirty="0">
                      <a:latin typeface="Calibri" panose="020F0502020204030204" pitchFamily="34" charset="0"/>
                      <a:cs typeface="Calibri" panose="020F0502020204030204" pitchFamily="34" charset="0"/>
                    </a:rPr>
                    <a:t>Applications</a:t>
                  </a:r>
                </a:p>
              </p:txBody>
            </p:sp>
            <p:sp>
              <p:nvSpPr>
                <p:cNvPr id="87" name="Rectangle 86">
                  <a:extLst>
                    <a:ext uri="{FF2B5EF4-FFF2-40B4-BE49-F238E27FC236}">
                      <a16:creationId xmlns:a16="http://schemas.microsoft.com/office/drawing/2014/main" id="{18FDBC32-729D-4754-A579-A6956D20017B}"/>
                    </a:ext>
                  </a:extLst>
                </p:cNvPr>
                <p:cNvSpPr/>
                <p:nvPr/>
              </p:nvSpPr>
              <p:spPr>
                <a:xfrm>
                  <a:off x="3961578"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dirty="0">
                      <a:latin typeface="Calibri" panose="020F0502020204030204" pitchFamily="34" charset="0"/>
                      <a:cs typeface="Calibri" panose="020F0502020204030204" pitchFamily="34" charset="0"/>
                    </a:rPr>
                    <a:t>Products</a:t>
                  </a:r>
                </a:p>
              </p:txBody>
            </p:sp>
            <p:sp>
              <p:nvSpPr>
                <p:cNvPr id="88" name="Rectangle 87">
                  <a:extLst>
                    <a:ext uri="{FF2B5EF4-FFF2-40B4-BE49-F238E27FC236}">
                      <a16:creationId xmlns:a16="http://schemas.microsoft.com/office/drawing/2014/main" id="{07CCBCC2-7E19-431B-BBF8-B7CF8D76AD1B}"/>
                    </a:ext>
                  </a:extLst>
                </p:cNvPr>
                <p:cNvSpPr/>
                <p:nvPr/>
              </p:nvSpPr>
              <p:spPr>
                <a:xfrm>
                  <a:off x="5183650" y="1811520"/>
                  <a:ext cx="1097280" cy="151294"/>
                </a:xfrm>
                <a:prstGeom prst="rect">
                  <a:avLst/>
                </a:prstGeom>
                <a:solidFill>
                  <a:schemeClr val="tx1">
                    <a:lumMod val="10000"/>
                    <a:lumOff val="90000"/>
                  </a:schemeClr>
                </a:solidFill>
                <a:ln w="9525" cap="flat" cmpd="sng" algn="ctr">
                  <a:noFill/>
                  <a:prstDash val="solid"/>
                  <a:miter lim="800000"/>
                </a:ln>
                <a:effectLst/>
              </p:spPr>
              <p:txBody>
                <a:bodyPr vert="horz" wrap="none" lIns="45720" tIns="45720" rIns="45720" bIns="45720" rtlCol="0" anchor="ctr"/>
                <a:lstStyle/>
                <a:p>
                  <a:pPr algn="ctr" defTabSz="914333">
                    <a:lnSpc>
                      <a:spcPct val="85000"/>
                    </a:lnSpc>
                  </a:pPr>
                  <a:r>
                    <a:rPr lang="en-US" sz="800" b="1" i="1" kern="0" dirty="0">
                      <a:latin typeface="Calibri" panose="020F0502020204030204" pitchFamily="34" charset="0"/>
                      <a:cs typeface="Calibri" panose="020F0502020204030204" pitchFamily="34" charset="0"/>
                    </a:rPr>
                    <a:t>Services</a:t>
                  </a:r>
                </a:p>
              </p:txBody>
            </p:sp>
          </p:grpSp>
        </p:grpSp>
        <p:grpSp>
          <p:nvGrpSpPr>
            <p:cNvPr id="95" name="Group 94">
              <a:extLst>
                <a:ext uri="{FF2B5EF4-FFF2-40B4-BE49-F238E27FC236}">
                  <a16:creationId xmlns:a16="http://schemas.microsoft.com/office/drawing/2014/main" id="{2C0B66EF-14C4-419F-ACC4-A776889EA25D}"/>
                </a:ext>
              </a:extLst>
            </p:cNvPr>
            <p:cNvGrpSpPr/>
            <p:nvPr/>
          </p:nvGrpSpPr>
          <p:grpSpPr>
            <a:xfrm>
              <a:off x="1326379" y="829800"/>
              <a:ext cx="6736912" cy="699826"/>
              <a:chOff x="1326379" y="829800"/>
              <a:chExt cx="6736912" cy="699826"/>
            </a:xfrm>
          </p:grpSpPr>
          <p:grpSp>
            <p:nvGrpSpPr>
              <p:cNvPr id="96" name="Group 95">
                <a:extLst>
                  <a:ext uri="{FF2B5EF4-FFF2-40B4-BE49-F238E27FC236}">
                    <a16:creationId xmlns:a16="http://schemas.microsoft.com/office/drawing/2014/main" id="{21F598B1-984E-4D19-8D9E-3EDFF3C12717}"/>
                  </a:ext>
                </a:extLst>
              </p:cNvPr>
              <p:cNvGrpSpPr/>
              <p:nvPr/>
            </p:nvGrpSpPr>
            <p:grpSpPr>
              <a:xfrm>
                <a:off x="1326379" y="829800"/>
                <a:ext cx="2167128" cy="699826"/>
                <a:chOff x="1326379" y="829800"/>
                <a:chExt cx="2167128" cy="699826"/>
              </a:xfrm>
            </p:grpSpPr>
            <p:sp>
              <p:nvSpPr>
                <p:cNvPr id="105" name="Rectangle 18">
                  <a:extLst>
                    <a:ext uri="{FF2B5EF4-FFF2-40B4-BE49-F238E27FC236}">
                      <a16:creationId xmlns:a16="http://schemas.microsoft.com/office/drawing/2014/main" id="{55BD83CC-FF09-4694-BA0B-104245A82365}"/>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Business Units</a:t>
                  </a:r>
                </a:p>
              </p:txBody>
            </p:sp>
            <p:sp>
              <p:nvSpPr>
                <p:cNvPr id="106" name="Rectangle 5">
                  <a:extLst>
                    <a:ext uri="{FF2B5EF4-FFF2-40B4-BE49-F238E27FC236}">
                      <a16:creationId xmlns:a16="http://schemas.microsoft.com/office/drawing/2014/main" id="{649F30C0-08E1-4AD4-9CE9-DAA6AB567B48}"/>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Non-Revenue Generating</a:t>
                  </a:r>
                </a:p>
              </p:txBody>
            </p:sp>
            <p:sp>
              <p:nvSpPr>
                <p:cNvPr id="107" name="Rectangle 11">
                  <a:extLst>
                    <a:ext uri="{FF2B5EF4-FFF2-40B4-BE49-F238E27FC236}">
                      <a16:creationId xmlns:a16="http://schemas.microsoft.com/office/drawing/2014/main" id="{423F925F-6FCF-4530-B3CE-AD570557D95E}"/>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Revenue Generating </a:t>
                  </a:r>
                </a:p>
              </p:txBody>
            </p:sp>
          </p:grpSp>
          <p:grpSp>
            <p:nvGrpSpPr>
              <p:cNvPr id="97" name="Group 96">
                <a:extLst>
                  <a:ext uri="{FF2B5EF4-FFF2-40B4-BE49-F238E27FC236}">
                    <a16:creationId xmlns:a16="http://schemas.microsoft.com/office/drawing/2014/main" id="{8D0B7B7A-3982-43D0-BC33-748D7201CF76}"/>
                  </a:ext>
                </a:extLst>
              </p:cNvPr>
              <p:cNvGrpSpPr/>
              <p:nvPr/>
            </p:nvGrpSpPr>
            <p:grpSpPr>
              <a:xfrm>
                <a:off x="3611271" y="829800"/>
                <a:ext cx="2167128" cy="699826"/>
                <a:chOff x="1326379" y="829800"/>
                <a:chExt cx="2167128" cy="699826"/>
              </a:xfrm>
            </p:grpSpPr>
            <p:sp>
              <p:nvSpPr>
                <p:cNvPr id="102" name="Rectangle 18">
                  <a:extLst>
                    <a:ext uri="{FF2B5EF4-FFF2-40B4-BE49-F238E27FC236}">
                      <a16:creationId xmlns:a16="http://schemas.microsoft.com/office/drawing/2014/main" id="{8B523E7F-33C4-4F0B-835D-B5CA29C9091F}"/>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Business Architecture</a:t>
                  </a:r>
                </a:p>
              </p:txBody>
            </p:sp>
            <p:sp>
              <p:nvSpPr>
                <p:cNvPr id="103" name="Rectangle 5">
                  <a:extLst>
                    <a:ext uri="{FF2B5EF4-FFF2-40B4-BE49-F238E27FC236}">
                      <a16:creationId xmlns:a16="http://schemas.microsoft.com/office/drawing/2014/main" id="{6C9579C5-6752-490A-BF3B-108308F44DD4}"/>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Business Capabilities</a:t>
                  </a:r>
                </a:p>
              </p:txBody>
            </p:sp>
            <p:sp>
              <p:nvSpPr>
                <p:cNvPr id="104" name="Rectangle 11">
                  <a:extLst>
                    <a:ext uri="{FF2B5EF4-FFF2-40B4-BE49-F238E27FC236}">
                      <a16:creationId xmlns:a16="http://schemas.microsoft.com/office/drawing/2014/main" id="{38C275CD-8C27-4E99-9C9D-CAFF485731AA}"/>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Business Processes</a:t>
                  </a:r>
                </a:p>
              </p:txBody>
            </p:sp>
          </p:grpSp>
          <p:grpSp>
            <p:nvGrpSpPr>
              <p:cNvPr id="98" name="Group 97">
                <a:extLst>
                  <a:ext uri="{FF2B5EF4-FFF2-40B4-BE49-F238E27FC236}">
                    <a16:creationId xmlns:a16="http://schemas.microsoft.com/office/drawing/2014/main" id="{0F13A2A7-0068-48A8-AFA7-3C046569CAF9}"/>
                  </a:ext>
                </a:extLst>
              </p:cNvPr>
              <p:cNvGrpSpPr/>
              <p:nvPr/>
            </p:nvGrpSpPr>
            <p:grpSpPr>
              <a:xfrm>
                <a:off x="5896163" y="829800"/>
                <a:ext cx="2167128" cy="699826"/>
                <a:chOff x="1326379" y="829800"/>
                <a:chExt cx="2167128" cy="699826"/>
              </a:xfrm>
            </p:grpSpPr>
            <p:sp>
              <p:nvSpPr>
                <p:cNvPr id="99" name="Rectangle 18">
                  <a:extLst>
                    <a:ext uri="{FF2B5EF4-FFF2-40B4-BE49-F238E27FC236}">
                      <a16:creationId xmlns:a16="http://schemas.microsoft.com/office/drawing/2014/main" id="{A571C328-AB8B-41F5-AF59-1109200D4319}"/>
                    </a:ext>
                  </a:extLst>
                </p:cNvPr>
                <p:cNvSpPr/>
                <p:nvPr/>
              </p:nvSpPr>
              <p:spPr>
                <a:xfrm>
                  <a:off x="1326379" y="829800"/>
                  <a:ext cx="2167128" cy="699826"/>
                </a:xfrm>
                <a:prstGeom prst="rect">
                  <a:avLst/>
                </a:prstGeom>
                <a:solidFill>
                  <a:srgbClr val="1F497D"/>
                </a:solidFill>
                <a:ln w="76200" cap="flat" cmpd="sng" algn="ctr">
                  <a:noFill/>
                  <a:prstDash val="solid"/>
                  <a:miter lim="800000"/>
                </a:ln>
                <a:effectLst/>
              </p:spPr>
              <p:txBody>
                <a:bodyPr lIns="137160" rIns="137160" rtlCol="0" anchor="t"/>
                <a:lstStyle/>
                <a:p>
                  <a:pPr algn="ctr" defTabSz="914378">
                    <a:defRPr/>
                  </a:pPr>
                  <a:r>
                    <a:rPr lang="en-US" sz="1200" b="1" kern="0" dirty="0">
                      <a:solidFill>
                        <a:prstClr val="white"/>
                      </a:solidFill>
                      <a:latin typeface="Calibri" panose="020F0502020204030204" pitchFamily="34" charset="0"/>
                      <a:ea typeface="Roboto Condensed" panose="02000000000000000000" pitchFamily="2" charset="0"/>
                      <a:cs typeface="Calibri" panose="020F0502020204030204" pitchFamily="34" charset="0"/>
                    </a:rPr>
                    <a:t>Customers &amp; Partners</a:t>
                  </a:r>
                </a:p>
              </p:txBody>
            </p:sp>
            <p:sp>
              <p:nvSpPr>
                <p:cNvPr id="100" name="Rectangle 5">
                  <a:extLst>
                    <a:ext uri="{FF2B5EF4-FFF2-40B4-BE49-F238E27FC236}">
                      <a16:creationId xmlns:a16="http://schemas.microsoft.com/office/drawing/2014/main" id="{D38C2276-ED68-4819-9B14-61BD30408830}"/>
                    </a:ext>
                  </a:extLst>
                </p:cNvPr>
                <p:cNvSpPr>
                  <a:spLocks/>
                </p:cNvSpPr>
                <p:nvPr/>
              </p:nvSpPr>
              <p:spPr>
                <a:xfrm rot="10800000" flipV="1">
                  <a:off x="2457768" y="1088420"/>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Digital Platforms</a:t>
                  </a:r>
                </a:p>
              </p:txBody>
            </p:sp>
            <p:sp>
              <p:nvSpPr>
                <p:cNvPr id="101" name="Rectangle 11">
                  <a:extLst>
                    <a:ext uri="{FF2B5EF4-FFF2-40B4-BE49-F238E27FC236}">
                      <a16:creationId xmlns:a16="http://schemas.microsoft.com/office/drawing/2014/main" id="{2840ACE8-D588-438F-A965-F6B56C0BFD8D}"/>
                    </a:ext>
                  </a:extLst>
                </p:cNvPr>
                <p:cNvSpPr>
                  <a:spLocks/>
                </p:cNvSpPr>
                <p:nvPr/>
              </p:nvSpPr>
              <p:spPr>
                <a:xfrm rot="10800000" flipV="1">
                  <a:off x="1435456" y="1088419"/>
                  <a:ext cx="914400" cy="369969"/>
                </a:xfrm>
                <a:prstGeom prst="rect">
                  <a:avLst/>
                </a:prstGeom>
                <a:solidFill>
                  <a:sysClr val="window" lastClr="FFFFFF"/>
                </a:solidFill>
                <a:ln w="9525" cap="flat" cmpd="sng" algn="ctr">
                  <a:noFill/>
                  <a:prstDash val="solid"/>
                  <a:miter lim="800000"/>
                </a:ln>
                <a:effectLst/>
              </p:spPr>
              <p:txBody>
                <a:bodyPr vert="horz" lIns="0" tIns="0" rIns="0" bIns="0" rtlCol="0" anchor="ctr"/>
                <a:lstStyle/>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Product </a:t>
                  </a:r>
                </a:p>
                <a:p>
                  <a:pPr algn="ctr" defTabSz="914378">
                    <a:lnSpc>
                      <a:spcPct val="85000"/>
                    </a:lnSpc>
                    <a:defRPr/>
                  </a:pPr>
                  <a:r>
                    <a:rPr lang="en-US" sz="1100" b="1" kern="0" dirty="0">
                      <a:solidFill>
                        <a:srgbClr val="000000"/>
                      </a:solidFill>
                      <a:latin typeface="Calibri" panose="020F0502020204030204" pitchFamily="34" charset="0"/>
                      <a:ea typeface="Roboto Condensed" panose="02000000000000000000" pitchFamily="2" charset="0"/>
                      <a:cs typeface="Calibri" panose="020F0502020204030204" pitchFamily="34" charset="0"/>
                    </a:rPr>
                    <a:t>Lines</a:t>
                  </a:r>
                </a:p>
              </p:txBody>
            </p:sp>
          </p:grpSp>
        </p:grpSp>
      </p:grpSp>
      <p:grpSp>
        <p:nvGrpSpPr>
          <p:cNvPr id="108" name="Group 107">
            <a:extLst>
              <a:ext uri="{FF2B5EF4-FFF2-40B4-BE49-F238E27FC236}">
                <a16:creationId xmlns:a16="http://schemas.microsoft.com/office/drawing/2014/main" id="{4732AE5D-3D60-451C-AB7C-75411522030F}"/>
              </a:ext>
            </a:extLst>
          </p:cNvPr>
          <p:cNvGrpSpPr/>
          <p:nvPr/>
        </p:nvGrpSpPr>
        <p:grpSpPr>
          <a:xfrm>
            <a:off x="7811699" y="383500"/>
            <a:ext cx="1035033" cy="225263"/>
            <a:chOff x="7811694" y="1345559"/>
            <a:chExt cx="1035033" cy="225262"/>
          </a:xfrm>
        </p:grpSpPr>
        <p:pic>
          <p:nvPicPr>
            <p:cNvPr id="109" name="Picture 108">
              <a:extLst>
                <a:ext uri="{FF2B5EF4-FFF2-40B4-BE49-F238E27FC236}">
                  <a16:creationId xmlns:a16="http://schemas.microsoft.com/office/drawing/2014/main" id="{EB347BB3-D3B5-4338-B3B1-43DDAD3C23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110" name="TextBox 109">
              <a:extLst>
                <a:ext uri="{FF2B5EF4-FFF2-40B4-BE49-F238E27FC236}">
                  <a16:creationId xmlns:a16="http://schemas.microsoft.com/office/drawing/2014/main" id="{B797BF35-8B14-4D02-93E5-2E3C9209688A}"/>
                </a:ext>
              </a:extLst>
            </p:cNvPr>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Tree>
    <p:extLst>
      <p:ext uri="{BB962C8B-B14F-4D97-AF65-F5344CB8AC3E}">
        <p14:creationId xmlns:p14="http://schemas.microsoft.com/office/powerpoint/2010/main" val="148633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COST POOLS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92" name="Rectangle 91">
            <a:extLst>
              <a:ext uri="{FF2B5EF4-FFF2-40B4-BE49-F238E27FC236}">
                <a16:creationId xmlns:a16="http://schemas.microsoft.com/office/drawing/2014/main" id="{4754E5C2-FF96-455F-AE42-DD19EFD85A3F}"/>
              </a:ext>
            </a:extLst>
          </p:cNvPr>
          <p:cNvSpPr/>
          <p:nvPr/>
        </p:nvSpPr>
        <p:spPr>
          <a:xfrm>
            <a:off x="160647" y="772397"/>
            <a:ext cx="8815205" cy="293856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defTabSz="914378">
              <a:defRPr/>
            </a:pPr>
            <a:endParaRPr lang="en-US" sz="1600" b="1" dirty="0">
              <a:solidFill>
                <a:srgbClr val="FFFFFF"/>
              </a:solidFill>
              <a:latin typeface="Calibri" panose="020F0502020204030204" pitchFamily="34" charset="0"/>
            </a:endParaRPr>
          </a:p>
        </p:txBody>
      </p:sp>
      <p:grpSp>
        <p:nvGrpSpPr>
          <p:cNvPr id="2" name="Group 1">
            <a:extLst>
              <a:ext uri="{FF2B5EF4-FFF2-40B4-BE49-F238E27FC236}">
                <a16:creationId xmlns:a16="http://schemas.microsoft.com/office/drawing/2014/main" id="{CB427B18-2C25-4CD6-83CC-F49B14378C3D}"/>
              </a:ext>
            </a:extLst>
          </p:cNvPr>
          <p:cNvGrpSpPr/>
          <p:nvPr/>
        </p:nvGrpSpPr>
        <p:grpSpPr>
          <a:xfrm>
            <a:off x="230913" y="878703"/>
            <a:ext cx="8669247" cy="3579839"/>
            <a:chOff x="230913" y="878703"/>
            <a:chExt cx="8669247" cy="2924005"/>
          </a:xfrm>
        </p:grpSpPr>
        <p:sp>
          <p:nvSpPr>
            <p:cNvPr id="93" name="Rectangle 92">
              <a:extLst>
                <a:ext uri="{FF2B5EF4-FFF2-40B4-BE49-F238E27FC236}">
                  <a16:creationId xmlns:a16="http://schemas.microsoft.com/office/drawing/2014/main" id="{90B28AEA-9C7B-4682-963F-44A3D2989992}"/>
                </a:ext>
              </a:extLst>
            </p:cNvPr>
            <p:cNvSpPr/>
            <p:nvPr/>
          </p:nvSpPr>
          <p:spPr>
            <a:xfrm>
              <a:off x="66653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INTERNAL LABOR</a:t>
              </a:r>
            </a:p>
          </p:txBody>
        </p:sp>
        <p:sp>
          <p:nvSpPr>
            <p:cNvPr id="102" name="Rectangle 101">
              <a:extLst>
                <a:ext uri="{FF2B5EF4-FFF2-40B4-BE49-F238E27FC236}">
                  <a16:creationId xmlns:a16="http://schemas.microsoft.com/office/drawing/2014/main" id="{F518DB9E-F6B8-4461-A86E-CB41A2560269}"/>
                </a:ext>
              </a:extLst>
            </p:cNvPr>
            <p:cNvSpPr/>
            <p:nvPr/>
          </p:nvSpPr>
          <p:spPr>
            <a:xfrm>
              <a:off x="250584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OUTSIDE</a:t>
              </a:r>
            </a:p>
            <a:p>
              <a:pPr algn="ctr" defTabSz="914378">
                <a:defRPr/>
              </a:pPr>
              <a:r>
                <a:rPr lang="en-US" sz="1100" b="1" dirty="0">
                  <a:solidFill>
                    <a:srgbClr val="353C45"/>
                  </a:solidFill>
                  <a:latin typeface="Calibri" panose="020F0502020204030204" pitchFamily="34" charset="0"/>
                </a:rPr>
                <a:t>SERVICES</a:t>
              </a:r>
            </a:p>
          </p:txBody>
        </p:sp>
        <p:sp>
          <p:nvSpPr>
            <p:cNvPr id="105" name="Rectangle 104">
              <a:extLst>
                <a:ext uri="{FF2B5EF4-FFF2-40B4-BE49-F238E27FC236}">
                  <a16:creationId xmlns:a16="http://schemas.microsoft.com/office/drawing/2014/main" id="{7AA770AA-45B5-409B-9050-E099651C4DE6}"/>
                </a:ext>
              </a:extLst>
            </p:cNvPr>
            <p:cNvSpPr/>
            <p:nvPr/>
          </p:nvSpPr>
          <p:spPr>
            <a:xfrm>
              <a:off x="3425496"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HARDWARE</a:t>
              </a:r>
            </a:p>
          </p:txBody>
        </p:sp>
        <p:sp>
          <p:nvSpPr>
            <p:cNvPr id="106" name="Rectangle 105">
              <a:extLst>
                <a:ext uri="{FF2B5EF4-FFF2-40B4-BE49-F238E27FC236}">
                  <a16:creationId xmlns:a16="http://schemas.microsoft.com/office/drawing/2014/main" id="{64D1AE89-563D-4DE2-9043-797052C67064}"/>
                </a:ext>
              </a:extLst>
            </p:cNvPr>
            <p:cNvSpPr/>
            <p:nvPr/>
          </p:nvSpPr>
          <p:spPr>
            <a:xfrm>
              <a:off x="4345150"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SOFTWARE</a:t>
              </a:r>
            </a:p>
          </p:txBody>
        </p:sp>
        <p:sp>
          <p:nvSpPr>
            <p:cNvPr id="115" name="Rectangle 114">
              <a:extLst>
                <a:ext uri="{FF2B5EF4-FFF2-40B4-BE49-F238E27FC236}">
                  <a16:creationId xmlns:a16="http://schemas.microsoft.com/office/drawing/2014/main" id="{3DB3A93D-E16B-4195-87DC-B335D1377B74}"/>
                </a:ext>
              </a:extLst>
            </p:cNvPr>
            <p:cNvSpPr/>
            <p:nvPr/>
          </p:nvSpPr>
          <p:spPr>
            <a:xfrm>
              <a:off x="5264804"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FACILITIES</a:t>
              </a:r>
            </a:p>
            <a:p>
              <a:pPr algn="ctr" defTabSz="914378">
                <a:defRPr/>
              </a:pPr>
              <a:r>
                <a:rPr lang="en-US" sz="1100" b="1" dirty="0">
                  <a:solidFill>
                    <a:srgbClr val="353C45"/>
                  </a:solidFill>
                  <a:latin typeface="Calibri" panose="020F0502020204030204" pitchFamily="34" charset="0"/>
                </a:rPr>
                <a:t>&amp; POWER</a:t>
              </a:r>
            </a:p>
          </p:txBody>
        </p:sp>
        <p:sp>
          <p:nvSpPr>
            <p:cNvPr id="116" name="Rectangle 115">
              <a:extLst>
                <a:ext uri="{FF2B5EF4-FFF2-40B4-BE49-F238E27FC236}">
                  <a16:creationId xmlns:a16="http://schemas.microsoft.com/office/drawing/2014/main" id="{D2FDAD04-7A05-4DC9-BE0B-B0DDC4B48E92}"/>
                </a:ext>
              </a:extLst>
            </p:cNvPr>
            <p:cNvSpPr/>
            <p:nvPr/>
          </p:nvSpPr>
          <p:spPr>
            <a:xfrm>
              <a:off x="618445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TELECOM</a:t>
              </a:r>
            </a:p>
          </p:txBody>
        </p:sp>
        <p:sp>
          <p:nvSpPr>
            <p:cNvPr id="117" name="Rectangle 116">
              <a:extLst>
                <a:ext uri="{FF2B5EF4-FFF2-40B4-BE49-F238E27FC236}">
                  <a16:creationId xmlns:a16="http://schemas.microsoft.com/office/drawing/2014/main" id="{AD6F11D9-027F-42FD-B383-8D561003F24F}"/>
                </a:ext>
              </a:extLst>
            </p:cNvPr>
            <p:cNvSpPr/>
            <p:nvPr/>
          </p:nvSpPr>
          <p:spPr>
            <a:xfrm>
              <a:off x="66653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18" name="Rectangle 117">
              <a:extLst>
                <a:ext uri="{FF2B5EF4-FFF2-40B4-BE49-F238E27FC236}">
                  <a16:creationId xmlns:a16="http://schemas.microsoft.com/office/drawing/2014/main" id="{05F6EE4E-4A0D-47AD-8BF5-8A7883BFBC0A}"/>
                </a:ext>
              </a:extLst>
            </p:cNvPr>
            <p:cNvSpPr/>
            <p:nvPr/>
          </p:nvSpPr>
          <p:spPr>
            <a:xfrm>
              <a:off x="250584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Consulting</a:t>
              </a:r>
            </a:p>
          </p:txBody>
        </p:sp>
        <p:sp>
          <p:nvSpPr>
            <p:cNvPr id="119" name="Rectangle 118">
              <a:extLst>
                <a:ext uri="{FF2B5EF4-FFF2-40B4-BE49-F238E27FC236}">
                  <a16:creationId xmlns:a16="http://schemas.microsoft.com/office/drawing/2014/main" id="{25914889-3C10-4F37-BF40-CE811CDE8B46}"/>
                </a:ext>
              </a:extLst>
            </p:cNvPr>
            <p:cNvSpPr/>
            <p:nvPr/>
          </p:nvSpPr>
          <p:spPr>
            <a:xfrm>
              <a:off x="618445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0" name="Rectangle 119">
              <a:extLst>
                <a:ext uri="{FF2B5EF4-FFF2-40B4-BE49-F238E27FC236}">
                  <a16:creationId xmlns:a16="http://schemas.microsoft.com/office/drawing/2014/main" id="{B0599CC3-3957-467C-8248-3A958635B221}"/>
                </a:ext>
              </a:extLst>
            </p:cNvPr>
            <p:cNvSpPr/>
            <p:nvPr/>
          </p:nvSpPr>
          <p:spPr>
            <a:xfrm>
              <a:off x="1586188"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2" name="Rectangle 121">
              <a:extLst>
                <a:ext uri="{FF2B5EF4-FFF2-40B4-BE49-F238E27FC236}">
                  <a16:creationId xmlns:a16="http://schemas.microsoft.com/office/drawing/2014/main" id="{67397517-A674-45DC-9BA2-6EB7B91D484B}"/>
                </a:ext>
              </a:extLst>
            </p:cNvPr>
            <p:cNvSpPr/>
            <p:nvPr/>
          </p:nvSpPr>
          <p:spPr>
            <a:xfrm>
              <a:off x="4345150"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dirty="0">
                  <a:solidFill>
                    <a:srgbClr val="353C45"/>
                  </a:solidFill>
                  <a:latin typeface="Calibri" panose="020F0502020204030204" pitchFamily="34" charset="0"/>
                </a:rPr>
                <a:t>Licensing</a:t>
              </a:r>
            </a:p>
          </p:txBody>
        </p:sp>
        <p:sp>
          <p:nvSpPr>
            <p:cNvPr id="123" name="Rectangle 122">
              <a:extLst>
                <a:ext uri="{FF2B5EF4-FFF2-40B4-BE49-F238E27FC236}">
                  <a16:creationId xmlns:a16="http://schemas.microsoft.com/office/drawing/2014/main" id="{4611FC1D-B847-4B62-B635-7D3051D82C90}"/>
                </a:ext>
              </a:extLst>
            </p:cNvPr>
            <p:cNvSpPr/>
            <p:nvPr/>
          </p:nvSpPr>
          <p:spPr>
            <a:xfrm>
              <a:off x="3425496"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90000"/>
                </a:lnSpc>
              </a:pPr>
              <a:r>
                <a:rPr lang="en-US" sz="900" dirty="0">
                  <a:solidFill>
                    <a:srgbClr val="353C45"/>
                  </a:solidFill>
                  <a:latin typeface="Calibri" panose="020F0502020204030204" pitchFamily="34" charset="0"/>
                </a:rPr>
                <a:t>Lease</a:t>
              </a:r>
            </a:p>
          </p:txBody>
        </p:sp>
        <p:sp>
          <p:nvSpPr>
            <p:cNvPr id="124" name="Rectangle 123">
              <a:extLst>
                <a:ext uri="{FF2B5EF4-FFF2-40B4-BE49-F238E27FC236}">
                  <a16:creationId xmlns:a16="http://schemas.microsoft.com/office/drawing/2014/main" id="{D02B828D-1033-4533-97C9-3A412EB003F7}"/>
                </a:ext>
              </a:extLst>
            </p:cNvPr>
            <p:cNvSpPr/>
            <p:nvPr/>
          </p:nvSpPr>
          <p:spPr>
            <a:xfrm>
              <a:off x="2505842"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Managed Service Provider</a:t>
              </a:r>
            </a:p>
          </p:txBody>
        </p:sp>
        <p:sp>
          <p:nvSpPr>
            <p:cNvPr id="125" name="Rectangle 124">
              <a:extLst>
                <a:ext uri="{FF2B5EF4-FFF2-40B4-BE49-F238E27FC236}">
                  <a16:creationId xmlns:a16="http://schemas.microsoft.com/office/drawing/2014/main" id="{82C03758-C56A-4530-9CB6-AC476D0CEB21}"/>
                </a:ext>
              </a:extLst>
            </p:cNvPr>
            <p:cNvSpPr/>
            <p:nvPr/>
          </p:nvSpPr>
          <p:spPr>
            <a:xfrm>
              <a:off x="5264804"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Lease</a:t>
              </a:r>
            </a:p>
          </p:txBody>
        </p:sp>
        <p:sp>
          <p:nvSpPr>
            <p:cNvPr id="126" name="Rectangle 125">
              <a:extLst>
                <a:ext uri="{FF2B5EF4-FFF2-40B4-BE49-F238E27FC236}">
                  <a16:creationId xmlns:a16="http://schemas.microsoft.com/office/drawing/2014/main" id="{66628774-EEB2-4988-9C9E-1D976380A0D2}"/>
                </a:ext>
              </a:extLst>
            </p:cNvPr>
            <p:cNvSpPr/>
            <p:nvPr/>
          </p:nvSpPr>
          <p:spPr>
            <a:xfrm>
              <a:off x="434515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7" name="Rectangle 126">
              <a:extLst>
                <a:ext uri="{FF2B5EF4-FFF2-40B4-BE49-F238E27FC236}">
                  <a16:creationId xmlns:a16="http://schemas.microsoft.com/office/drawing/2014/main" id="{637DB78C-6925-4C5B-BC71-7E7DA80FF7A5}"/>
                </a:ext>
              </a:extLst>
            </p:cNvPr>
            <p:cNvSpPr/>
            <p:nvPr/>
          </p:nvSpPr>
          <p:spPr>
            <a:xfrm>
              <a:off x="3425496"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8" name="Rectangle 127">
              <a:extLst>
                <a:ext uri="{FF2B5EF4-FFF2-40B4-BE49-F238E27FC236}">
                  <a16:creationId xmlns:a16="http://schemas.microsoft.com/office/drawing/2014/main" id="{ABAC1B4F-35ED-4707-88E7-FF0180F9115F}"/>
                </a:ext>
              </a:extLst>
            </p:cNvPr>
            <p:cNvSpPr/>
            <p:nvPr/>
          </p:nvSpPr>
          <p:spPr>
            <a:xfrm>
              <a:off x="5264804"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Expense</a:t>
              </a:r>
            </a:p>
          </p:txBody>
        </p:sp>
        <p:sp>
          <p:nvSpPr>
            <p:cNvPr id="129" name="Rectangle 128">
              <a:extLst>
                <a:ext uri="{FF2B5EF4-FFF2-40B4-BE49-F238E27FC236}">
                  <a16:creationId xmlns:a16="http://schemas.microsoft.com/office/drawing/2014/main" id="{FABFFD03-9DE1-4B72-915A-F9456A99F9CA}"/>
                </a:ext>
              </a:extLst>
            </p:cNvPr>
            <p:cNvSpPr/>
            <p:nvPr/>
          </p:nvSpPr>
          <p:spPr>
            <a:xfrm>
              <a:off x="4345150"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Maintenance &amp; Support</a:t>
              </a:r>
            </a:p>
          </p:txBody>
        </p:sp>
        <p:sp>
          <p:nvSpPr>
            <p:cNvPr id="130" name="Rectangle 129">
              <a:extLst>
                <a:ext uri="{FF2B5EF4-FFF2-40B4-BE49-F238E27FC236}">
                  <a16:creationId xmlns:a16="http://schemas.microsoft.com/office/drawing/2014/main" id="{C6BE8459-8D6D-4683-8F40-555A8CB2C97F}"/>
                </a:ext>
              </a:extLst>
            </p:cNvPr>
            <p:cNvSpPr/>
            <p:nvPr/>
          </p:nvSpPr>
          <p:spPr>
            <a:xfrm>
              <a:off x="3425496"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Maintenance &amp; Support</a:t>
              </a:r>
            </a:p>
          </p:txBody>
        </p:sp>
        <p:sp>
          <p:nvSpPr>
            <p:cNvPr id="131" name="Rectangle 130">
              <a:extLst>
                <a:ext uri="{FF2B5EF4-FFF2-40B4-BE49-F238E27FC236}">
                  <a16:creationId xmlns:a16="http://schemas.microsoft.com/office/drawing/2014/main" id="{AC808EB6-AFBC-4855-90C7-4AEB7BF9D891}"/>
                </a:ext>
              </a:extLst>
            </p:cNvPr>
            <p:cNvSpPr/>
            <p:nvPr/>
          </p:nvSpPr>
          <p:spPr>
            <a:xfrm>
              <a:off x="5264804"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Maintenance &amp; Support</a:t>
              </a:r>
            </a:p>
          </p:txBody>
        </p:sp>
        <p:sp>
          <p:nvSpPr>
            <p:cNvPr id="132" name="Rectangle 131">
              <a:extLst>
                <a:ext uri="{FF2B5EF4-FFF2-40B4-BE49-F238E27FC236}">
                  <a16:creationId xmlns:a16="http://schemas.microsoft.com/office/drawing/2014/main" id="{CD6B999C-6EC6-4B58-9DB6-2DD38CA58C02}"/>
                </a:ext>
              </a:extLst>
            </p:cNvPr>
            <p:cNvSpPr/>
            <p:nvPr/>
          </p:nvSpPr>
          <p:spPr>
            <a:xfrm>
              <a:off x="1586188"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EXTERNAL LABOR</a:t>
              </a:r>
            </a:p>
          </p:txBody>
        </p:sp>
        <p:sp>
          <p:nvSpPr>
            <p:cNvPr id="133" name="Rectangle 132">
              <a:extLst>
                <a:ext uri="{FF2B5EF4-FFF2-40B4-BE49-F238E27FC236}">
                  <a16:creationId xmlns:a16="http://schemas.microsoft.com/office/drawing/2014/main" id="{6C056C98-E7B1-41ED-8B72-9BBC266048D0}"/>
                </a:ext>
              </a:extLst>
            </p:cNvPr>
            <p:cNvSpPr/>
            <p:nvPr/>
          </p:nvSpPr>
          <p:spPr>
            <a:xfrm>
              <a:off x="2505842"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Cloud Service Provider</a:t>
              </a:r>
            </a:p>
          </p:txBody>
        </p:sp>
        <p:sp>
          <p:nvSpPr>
            <p:cNvPr id="134" name="Rectangle 133">
              <a:extLst>
                <a:ext uri="{FF2B5EF4-FFF2-40B4-BE49-F238E27FC236}">
                  <a16:creationId xmlns:a16="http://schemas.microsoft.com/office/drawing/2014/main" id="{F7DFAA59-6FEB-4CCD-B71E-0B76E5EC3BD9}"/>
                </a:ext>
              </a:extLst>
            </p:cNvPr>
            <p:cNvSpPr/>
            <p:nvPr/>
          </p:nvSpPr>
          <p:spPr>
            <a:xfrm>
              <a:off x="7104112"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353C45"/>
                  </a:solidFill>
                  <a:latin typeface="Calibri" panose="020F0502020204030204" pitchFamily="34" charset="0"/>
                </a:rPr>
                <a:t>OTHER</a:t>
              </a:r>
            </a:p>
          </p:txBody>
        </p:sp>
        <p:sp>
          <p:nvSpPr>
            <p:cNvPr id="135" name="Rectangle 134">
              <a:extLst>
                <a:ext uri="{FF2B5EF4-FFF2-40B4-BE49-F238E27FC236}">
                  <a16:creationId xmlns:a16="http://schemas.microsoft.com/office/drawing/2014/main" id="{B66AAC3C-54D6-4B82-9E0D-B754B24E0A14}"/>
                </a:ext>
              </a:extLst>
            </p:cNvPr>
            <p:cNvSpPr/>
            <p:nvPr/>
          </p:nvSpPr>
          <p:spPr>
            <a:xfrm>
              <a:off x="7104112"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Other</a:t>
              </a:r>
            </a:p>
          </p:txBody>
        </p:sp>
        <p:cxnSp>
          <p:nvCxnSpPr>
            <p:cNvPr id="136" name="Straight Connector 135">
              <a:extLst>
                <a:ext uri="{FF2B5EF4-FFF2-40B4-BE49-F238E27FC236}">
                  <a16:creationId xmlns:a16="http://schemas.microsoft.com/office/drawing/2014/main" id="{2CA18FDA-B68E-4938-B081-72982AE44C35}"/>
                </a:ext>
              </a:extLst>
            </p:cNvPr>
            <p:cNvCxnSpPr/>
            <p:nvPr/>
          </p:nvCxnSpPr>
          <p:spPr>
            <a:xfrm>
              <a:off x="66653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1841D47-CC09-4C85-8DE4-AA1DE4232E30}"/>
                </a:ext>
              </a:extLst>
            </p:cNvPr>
            <p:cNvCxnSpPr/>
            <p:nvPr/>
          </p:nvCxnSpPr>
          <p:spPr>
            <a:xfrm>
              <a:off x="158618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EC526A8-6687-4FA7-9740-BD7347C5EC5E}"/>
                </a:ext>
              </a:extLst>
            </p:cNvPr>
            <p:cNvCxnSpPr/>
            <p:nvPr/>
          </p:nvCxnSpPr>
          <p:spPr>
            <a:xfrm>
              <a:off x="250584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0466B46E-8263-4B04-A65F-02ACD06F88DA}"/>
                </a:ext>
              </a:extLst>
            </p:cNvPr>
            <p:cNvCxnSpPr/>
            <p:nvPr/>
          </p:nvCxnSpPr>
          <p:spPr>
            <a:xfrm>
              <a:off x="3425496"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6809C95-E384-4D51-8A08-1E1A828E3B04}"/>
                </a:ext>
              </a:extLst>
            </p:cNvPr>
            <p:cNvCxnSpPr/>
            <p:nvPr/>
          </p:nvCxnSpPr>
          <p:spPr>
            <a:xfrm>
              <a:off x="434515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D4ACB3FA-D78D-47E3-8C59-32987EBDDC1B}"/>
                </a:ext>
              </a:extLst>
            </p:cNvPr>
            <p:cNvCxnSpPr/>
            <p:nvPr/>
          </p:nvCxnSpPr>
          <p:spPr>
            <a:xfrm>
              <a:off x="5264804"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7A16752-1C73-4488-BE33-2423D6EAF2D1}"/>
                </a:ext>
              </a:extLst>
            </p:cNvPr>
            <p:cNvCxnSpPr/>
            <p:nvPr/>
          </p:nvCxnSpPr>
          <p:spPr>
            <a:xfrm>
              <a:off x="6184458"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67D263B-48D6-4352-94B7-C37B76A61EDA}"/>
                </a:ext>
              </a:extLst>
            </p:cNvPr>
            <p:cNvCxnSpPr/>
            <p:nvPr/>
          </p:nvCxnSpPr>
          <p:spPr>
            <a:xfrm>
              <a:off x="7104112"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145" name="Rectangle 144">
              <a:extLst>
                <a:ext uri="{FF2B5EF4-FFF2-40B4-BE49-F238E27FC236}">
                  <a16:creationId xmlns:a16="http://schemas.microsoft.com/office/drawing/2014/main" id="{90C0CCD6-6B56-4F6A-A626-D840A817906C}"/>
                </a:ext>
              </a:extLst>
            </p:cNvPr>
            <p:cNvSpPr/>
            <p:nvPr/>
          </p:nvSpPr>
          <p:spPr>
            <a:xfrm>
              <a:off x="3425496"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Depreciation &amp; Amortization</a:t>
              </a:r>
            </a:p>
          </p:txBody>
        </p:sp>
        <p:sp>
          <p:nvSpPr>
            <p:cNvPr id="146" name="Rectangle 145">
              <a:extLst>
                <a:ext uri="{FF2B5EF4-FFF2-40B4-BE49-F238E27FC236}">
                  <a16:creationId xmlns:a16="http://schemas.microsoft.com/office/drawing/2014/main" id="{1E1BEE12-AF01-4988-9458-5A5FCB757B60}"/>
                </a:ext>
              </a:extLst>
            </p:cNvPr>
            <p:cNvSpPr/>
            <p:nvPr/>
          </p:nvSpPr>
          <p:spPr>
            <a:xfrm>
              <a:off x="4345150"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Depreciation &amp; Amortization</a:t>
              </a:r>
            </a:p>
          </p:txBody>
        </p:sp>
        <p:sp>
          <p:nvSpPr>
            <p:cNvPr id="147" name="Rectangle 146">
              <a:extLst>
                <a:ext uri="{FF2B5EF4-FFF2-40B4-BE49-F238E27FC236}">
                  <a16:creationId xmlns:a16="http://schemas.microsoft.com/office/drawing/2014/main" id="{7031BCF6-5D42-4F09-856E-6A455A2BCFC1}"/>
                </a:ext>
              </a:extLst>
            </p:cNvPr>
            <p:cNvSpPr/>
            <p:nvPr/>
          </p:nvSpPr>
          <p:spPr>
            <a:xfrm>
              <a:off x="5264804"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Depreciation &amp; Amortization</a:t>
              </a:r>
            </a:p>
          </p:txBody>
        </p:sp>
        <p:sp>
          <p:nvSpPr>
            <p:cNvPr id="148" name="Rectangle 147">
              <a:extLst>
                <a:ext uri="{FF2B5EF4-FFF2-40B4-BE49-F238E27FC236}">
                  <a16:creationId xmlns:a16="http://schemas.microsoft.com/office/drawing/2014/main" id="{9F7AFD2B-DABF-49EF-A5FC-5631570DC61B}"/>
                </a:ext>
              </a:extLst>
            </p:cNvPr>
            <p:cNvSpPr/>
            <p:nvPr/>
          </p:nvSpPr>
          <p:spPr>
            <a:xfrm>
              <a:off x="6184458" y="2815887"/>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Depreciation &amp; Amortization</a:t>
              </a:r>
            </a:p>
          </p:txBody>
        </p:sp>
        <p:sp>
          <p:nvSpPr>
            <p:cNvPr id="149" name="Rectangle 148">
              <a:extLst>
                <a:ext uri="{FF2B5EF4-FFF2-40B4-BE49-F238E27FC236}">
                  <a16:creationId xmlns:a16="http://schemas.microsoft.com/office/drawing/2014/main" id="{AA9CF9D5-6637-4B4E-8D27-786E5503F263}"/>
                </a:ext>
              </a:extLst>
            </p:cNvPr>
            <p:cNvSpPr/>
            <p:nvPr/>
          </p:nvSpPr>
          <p:spPr>
            <a:xfrm>
              <a:off x="6184458" y="1860241"/>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Lease</a:t>
              </a:r>
            </a:p>
          </p:txBody>
        </p:sp>
        <p:sp>
          <p:nvSpPr>
            <p:cNvPr id="150" name="Rectangle 149">
              <a:extLst>
                <a:ext uri="{FF2B5EF4-FFF2-40B4-BE49-F238E27FC236}">
                  <a16:creationId xmlns:a16="http://schemas.microsoft.com/office/drawing/2014/main" id="{27F95E65-7559-4BDB-A13C-46B85977EF4F}"/>
                </a:ext>
              </a:extLst>
            </p:cNvPr>
            <p:cNvSpPr/>
            <p:nvPr/>
          </p:nvSpPr>
          <p:spPr>
            <a:xfrm>
              <a:off x="6184458" y="2338065"/>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Maintenance &amp; Support</a:t>
              </a:r>
            </a:p>
          </p:txBody>
        </p:sp>
        <p:sp>
          <p:nvSpPr>
            <p:cNvPr id="151" name="Rectangle 150">
              <a:extLst>
                <a:ext uri="{FF2B5EF4-FFF2-40B4-BE49-F238E27FC236}">
                  <a16:creationId xmlns:a16="http://schemas.microsoft.com/office/drawing/2014/main" id="{A88A92E6-2135-4E0A-9433-7BB219F8B77F}"/>
                </a:ext>
              </a:extLst>
            </p:cNvPr>
            <p:cNvSpPr/>
            <p:nvPr/>
          </p:nvSpPr>
          <p:spPr>
            <a:xfrm>
              <a:off x="66653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2" name="Rectangle 151">
              <a:extLst>
                <a:ext uri="{FF2B5EF4-FFF2-40B4-BE49-F238E27FC236}">
                  <a16:creationId xmlns:a16="http://schemas.microsoft.com/office/drawing/2014/main" id="{7F07E27A-25F2-44FB-B471-7673331E423B}"/>
                </a:ext>
              </a:extLst>
            </p:cNvPr>
            <p:cNvSpPr/>
            <p:nvPr/>
          </p:nvSpPr>
          <p:spPr>
            <a:xfrm>
              <a:off x="158618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3" name="Rectangle 152">
              <a:extLst>
                <a:ext uri="{FF2B5EF4-FFF2-40B4-BE49-F238E27FC236}">
                  <a16:creationId xmlns:a16="http://schemas.microsoft.com/office/drawing/2014/main" id="{19DC3C5D-5AB8-48D0-83E3-D5437478C1D3}"/>
                </a:ext>
              </a:extLst>
            </p:cNvPr>
            <p:cNvSpPr/>
            <p:nvPr/>
          </p:nvSpPr>
          <p:spPr>
            <a:xfrm>
              <a:off x="2505842"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4" name="Rectangle 153">
              <a:extLst>
                <a:ext uri="{FF2B5EF4-FFF2-40B4-BE49-F238E27FC236}">
                  <a16:creationId xmlns:a16="http://schemas.microsoft.com/office/drawing/2014/main" id="{E0436DCC-F3FE-4A0E-987A-3976C18B46B0}"/>
                </a:ext>
              </a:extLst>
            </p:cNvPr>
            <p:cNvSpPr/>
            <p:nvPr/>
          </p:nvSpPr>
          <p:spPr>
            <a:xfrm>
              <a:off x="3425496"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5" name="Rectangle 154">
              <a:extLst>
                <a:ext uri="{FF2B5EF4-FFF2-40B4-BE49-F238E27FC236}">
                  <a16:creationId xmlns:a16="http://schemas.microsoft.com/office/drawing/2014/main" id="{A9A1159C-ED87-4C1E-9828-0B2B16926527}"/>
                </a:ext>
              </a:extLst>
            </p:cNvPr>
            <p:cNvSpPr/>
            <p:nvPr/>
          </p:nvSpPr>
          <p:spPr>
            <a:xfrm>
              <a:off x="4345150"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6" name="Rectangle 155">
              <a:extLst>
                <a:ext uri="{FF2B5EF4-FFF2-40B4-BE49-F238E27FC236}">
                  <a16:creationId xmlns:a16="http://schemas.microsoft.com/office/drawing/2014/main" id="{A3C2B8A5-05DE-48D9-8A99-4A19673E0FD1}"/>
                </a:ext>
              </a:extLst>
            </p:cNvPr>
            <p:cNvSpPr/>
            <p:nvPr/>
          </p:nvSpPr>
          <p:spPr>
            <a:xfrm>
              <a:off x="5264804"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sp>
          <p:nvSpPr>
            <p:cNvPr id="157" name="Rectangle 156">
              <a:extLst>
                <a:ext uri="{FF2B5EF4-FFF2-40B4-BE49-F238E27FC236}">
                  <a16:creationId xmlns:a16="http://schemas.microsoft.com/office/drawing/2014/main" id="{A87E4E3A-9E19-480E-B3AB-9E014C353614}"/>
                </a:ext>
              </a:extLst>
            </p:cNvPr>
            <p:cNvSpPr/>
            <p:nvPr/>
          </p:nvSpPr>
          <p:spPr>
            <a:xfrm>
              <a:off x="6184458" y="3426868"/>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Capital</a:t>
              </a:r>
            </a:p>
          </p:txBody>
        </p:sp>
        <p:cxnSp>
          <p:nvCxnSpPr>
            <p:cNvPr id="158" name="Straight Connector 157">
              <a:extLst>
                <a:ext uri="{FF2B5EF4-FFF2-40B4-BE49-F238E27FC236}">
                  <a16:creationId xmlns:a16="http://schemas.microsoft.com/office/drawing/2014/main" id="{A2049FB9-2A47-43AC-8335-ED2D891BA336}"/>
                </a:ext>
              </a:extLst>
            </p:cNvPr>
            <p:cNvCxnSpPr/>
            <p:nvPr/>
          </p:nvCxnSpPr>
          <p:spPr>
            <a:xfrm>
              <a:off x="666534" y="3287688"/>
              <a:ext cx="8233626" cy="0"/>
            </a:xfrm>
            <a:prstGeom prst="line">
              <a:avLst/>
            </a:prstGeom>
            <a:ln w="12700">
              <a:solidFill>
                <a:srgbClr val="353C45"/>
              </a:solidFill>
              <a:prstDash val="dash"/>
              <a:miter lim="800000"/>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2881C60E-610D-42E6-BF71-FC084FB60A7E}"/>
                </a:ext>
              </a:extLst>
            </p:cNvPr>
            <p:cNvSpPr txBox="1"/>
            <p:nvPr/>
          </p:nvSpPr>
          <p:spPr>
            <a:xfrm rot="16200000">
              <a:off x="151483" y="3506297"/>
              <a:ext cx="375841" cy="216982"/>
            </a:xfrm>
            <a:prstGeom prst="rect">
              <a:avLst/>
            </a:prstGeom>
            <a:noFill/>
          </p:spPr>
          <p:txBody>
            <a:bodyPr wrap="square" lIns="45720" rIns="45720" rtlCol="0">
              <a:spAutoFit/>
            </a:bodyPr>
            <a:lstStyle/>
            <a:p>
              <a:pPr algn="ctr" defTabSz="914378">
                <a:lnSpc>
                  <a:spcPct val="90000"/>
                </a:lnSpc>
                <a:defRPr/>
              </a:pPr>
              <a:r>
                <a:rPr lang="en-US" sz="900" i="1" dirty="0">
                  <a:solidFill>
                    <a:srgbClr val="1E1F21"/>
                  </a:solidFill>
                  <a:latin typeface="Calibri" panose="020F0502020204030204" pitchFamily="34" charset="0"/>
                </a:rPr>
                <a:t>CapEx</a:t>
              </a:r>
            </a:p>
          </p:txBody>
        </p:sp>
        <p:sp>
          <p:nvSpPr>
            <p:cNvPr id="160" name="Left Brace 159">
              <a:extLst>
                <a:ext uri="{FF2B5EF4-FFF2-40B4-BE49-F238E27FC236}">
                  <a16:creationId xmlns:a16="http://schemas.microsoft.com/office/drawing/2014/main" id="{97A15BEA-F456-4675-A4DF-BB261F91A430}"/>
                </a:ext>
              </a:extLst>
            </p:cNvPr>
            <p:cNvSpPr/>
            <p:nvPr/>
          </p:nvSpPr>
          <p:spPr>
            <a:xfrm>
              <a:off x="449178" y="1400528"/>
              <a:ext cx="147588" cy="1754643"/>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dirty="0">
                <a:solidFill>
                  <a:srgbClr val="1E1F21"/>
                </a:solidFill>
                <a:latin typeface="Calibri" panose="020F0502020204030204" pitchFamily="34" charset="0"/>
              </a:endParaRPr>
            </a:p>
          </p:txBody>
        </p:sp>
        <p:sp>
          <p:nvSpPr>
            <p:cNvPr id="161" name="Left Brace 160">
              <a:extLst>
                <a:ext uri="{FF2B5EF4-FFF2-40B4-BE49-F238E27FC236}">
                  <a16:creationId xmlns:a16="http://schemas.microsoft.com/office/drawing/2014/main" id="{DF95F7BB-CE9E-4533-B2B9-0D4B17E0DF63}"/>
                </a:ext>
              </a:extLst>
            </p:cNvPr>
            <p:cNvSpPr/>
            <p:nvPr/>
          </p:nvSpPr>
          <p:spPr>
            <a:xfrm>
              <a:off x="469243" y="3426868"/>
              <a:ext cx="125156" cy="339284"/>
            </a:xfrm>
            <a:prstGeom prst="leftBrace">
              <a:avLst>
                <a:gd name="adj1" fmla="val 35606"/>
                <a:gd name="adj2" fmla="val 50000"/>
              </a:avLst>
            </a:prstGeom>
            <a:ln w="6350">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txBody>
            <a:bodyPr rtlCol="0" anchor="ctr"/>
            <a:lstStyle/>
            <a:p>
              <a:pPr algn="ctr" defTabSz="914378">
                <a:defRPr/>
              </a:pPr>
              <a:endParaRPr lang="en-US" dirty="0">
                <a:solidFill>
                  <a:srgbClr val="1E1F21"/>
                </a:solidFill>
                <a:latin typeface="Calibri" panose="020F0502020204030204" pitchFamily="34" charset="0"/>
              </a:endParaRPr>
            </a:p>
          </p:txBody>
        </p:sp>
        <p:sp>
          <p:nvSpPr>
            <p:cNvPr id="162" name="TextBox 161">
              <a:extLst>
                <a:ext uri="{FF2B5EF4-FFF2-40B4-BE49-F238E27FC236}">
                  <a16:creationId xmlns:a16="http://schemas.microsoft.com/office/drawing/2014/main" id="{97DFDDE3-F322-4CB4-9064-7253C9CCAF13}"/>
                </a:ext>
              </a:extLst>
            </p:cNvPr>
            <p:cNvSpPr txBox="1"/>
            <p:nvPr/>
          </p:nvSpPr>
          <p:spPr>
            <a:xfrm rot="16200000">
              <a:off x="-257394" y="2125313"/>
              <a:ext cx="1193596" cy="216982"/>
            </a:xfrm>
            <a:prstGeom prst="rect">
              <a:avLst/>
            </a:prstGeom>
            <a:noFill/>
          </p:spPr>
          <p:txBody>
            <a:bodyPr wrap="none" lIns="45720" rIns="45720" rtlCol="0">
              <a:spAutoFit/>
            </a:bodyPr>
            <a:lstStyle/>
            <a:p>
              <a:pPr algn="ctr" defTabSz="914378">
                <a:lnSpc>
                  <a:spcPct val="90000"/>
                </a:lnSpc>
                <a:defRPr/>
              </a:pPr>
              <a:r>
                <a:rPr lang="en-US" sz="900" i="1" dirty="0">
                  <a:solidFill>
                    <a:srgbClr val="1E1F21"/>
                  </a:solidFill>
                  <a:latin typeface="Calibri" panose="020F0502020204030204" pitchFamily="34" charset="0"/>
                </a:rPr>
                <a:t>Operating Expenditures</a:t>
              </a:r>
            </a:p>
          </p:txBody>
        </p:sp>
        <p:sp>
          <p:nvSpPr>
            <p:cNvPr id="163" name="Rectangle 162">
              <a:extLst>
                <a:ext uri="{FF2B5EF4-FFF2-40B4-BE49-F238E27FC236}">
                  <a16:creationId xmlns:a16="http://schemas.microsoft.com/office/drawing/2014/main" id="{36EA0D0F-BD03-406C-8E14-DBB6E6D5D167}"/>
                </a:ext>
              </a:extLst>
            </p:cNvPr>
            <p:cNvSpPr/>
            <p:nvPr/>
          </p:nvSpPr>
          <p:spPr>
            <a:xfrm>
              <a:off x="8023770" y="1382419"/>
              <a:ext cx="822960" cy="339284"/>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defTabSz="914378">
                <a:lnSpc>
                  <a:spcPct val="90000"/>
                </a:lnSpc>
                <a:defRPr/>
              </a:pPr>
              <a:r>
                <a:rPr lang="en-US" sz="900" dirty="0">
                  <a:solidFill>
                    <a:srgbClr val="353C45"/>
                  </a:solidFill>
                  <a:latin typeface="Calibri" panose="020F0502020204030204" pitchFamily="34" charset="0"/>
                </a:rPr>
                <a:t>by Shared </a:t>
              </a:r>
            </a:p>
            <a:p>
              <a:pPr algn="ctr" defTabSz="914378">
                <a:lnSpc>
                  <a:spcPct val="90000"/>
                </a:lnSpc>
                <a:defRPr/>
              </a:pPr>
              <a:r>
                <a:rPr lang="en-US" sz="900" dirty="0">
                  <a:solidFill>
                    <a:srgbClr val="353C45"/>
                  </a:solidFill>
                  <a:latin typeface="Calibri" panose="020F0502020204030204" pitchFamily="34" charset="0"/>
                </a:rPr>
                <a:t>Service*</a:t>
              </a:r>
            </a:p>
          </p:txBody>
        </p:sp>
        <p:sp>
          <p:nvSpPr>
            <p:cNvPr id="164" name="Rectangle 163">
              <a:extLst>
                <a:ext uri="{FF2B5EF4-FFF2-40B4-BE49-F238E27FC236}">
                  <a16:creationId xmlns:a16="http://schemas.microsoft.com/office/drawing/2014/main" id="{67D5D099-C67E-4CD9-9976-400E0CE3C49B}"/>
                </a:ext>
              </a:extLst>
            </p:cNvPr>
            <p:cNvSpPr/>
            <p:nvPr/>
          </p:nvSpPr>
          <p:spPr>
            <a:xfrm>
              <a:off x="8023767" y="878703"/>
              <a:ext cx="822960" cy="34981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defTabSz="914378">
                <a:defRPr/>
              </a:pPr>
              <a:r>
                <a:rPr lang="en-US" sz="1100" b="1" dirty="0">
                  <a:solidFill>
                    <a:srgbClr val="1E1F21"/>
                  </a:solidFill>
                  <a:latin typeface="Calibri" panose="020F0502020204030204" pitchFamily="34" charset="0"/>
                </a:rPr>
                <a:t>INTERNAL SERVICES</a:t>
              </a:r>
            </a:p>
          </p:txBody>
        </p:sp>
        <p:cxnSp>
          <p:nvCxnSpPr>
            <p:cNvPr id="165" name="Straight Connector 164">
              <a:extLst>
                <a:ext uri="{FF2B5EF4-FFF2-40B4-BE49-F238E27FC236}">
                  <a16:creationId xmlns:a16="http://schemas.microsoft.com/office/drawing/2014/main" id="{6502B371-E3B6-482E-9489-89FD992A9894}"/>
                </a:ext>
              </a:extLst>
            </p:cNvPr>
            <p:cNvCxnSpPr/>
            <p:nvPr/>
          </p:nvCxnSpPr>
          <p:spPr>
            <a:xfrm>
              <a:off x="8023770" y="1278398"/>
              <a:ext cx="82296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563604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177"/>
          <p:cNvSpPr/>
          <p:nvPr/>
        </p:nvSpPr>
        <p:spPr>
          <a:xfrm>
            <a:off x="82489" y="227105"/>
            <a:ext cx="8969738" cy="4490451"/>
          </a:xfrm>
          <a:prstGeom prst="rect">
            <a:avLst/>
          </a:prstGeom>
          <a:solidFill>
            <a:schemeClr val="accent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144" name="Rectangle 143"/>
          <p:cNvSpPr/>
          <p:nvPr/>
        </p:nvSpPr>
        <p:spPr>
          <a:xfrm>
            <a:off x="160648" y="318977"/>
            <a:ext cx="8815205" cy="4323907"/>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rgbClr val="353C45"/>
                </a:solidFill>
                <a:latin typeface="Calibri" panose="020F0502020204030204" pitchFamily="34" charset="0"/>
              </a:rPr>
              <a:t>TOWERS</a:t>
            </a:r>
            <a:r>
              <a:rPr lang="en-US" sz="1600" b="1" dirty="0">
                <a:solidFill>
                  <a:srgbClr val="FF0000"/>
                </a:solidFill>
                <a:latin typeface="Calibri" panose="020F0502020204030204" pitchFamily="34" charset="0"/>
              </a:rPr>
              <a:t> </a:t>
            </a:r>
            <a:r>
              <a:rPr lang="en-US" sz="1600" b="1" dirty="0">
                <a:solidFill>
                  <a:srgbClr val="353C45"/>
                </a:solidFill>
                <a:latin typeface="Calibri" panose="020F0502020204030204" pitchFamily="34" charset="0"/>
              </a:rPr>
              <a:t>(v4.0)</a:t>
            </a:r>
            <a:endParaRPr lang="en-US" sz="1600" b="1" i="1" dirty="0">
              <a:solidFill>
                <a:srgbClr val="353C45"/>
              </a:solidFill>
              <a:latin typeface="Calibri" panose="020F0502020204030204" pitchFamily="34" charset="0"/>
            </a:endParaRPr>
          </a:p>
        </p:txBody>
      </p:sp>
      <p:sp>
        <p:nvSpPr>
          <p:cNvPr id="72" name="Rectangle 71"/>
          <p:cNvSpPr/>
          <p:nvPr/>
        </p:nvSpPr>
        <p:spPr>
          <a:xfrm>
            <a:off x="160670" y="684958"/>
            <a:ext cx="8815205" cy="3957926"/>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i="1" dirty="0">
              <a:solidFill>
                <a:schemeClr val="accent1"/>
              </a:solidFill>
              <a:latin typeface="Calibri" panose="020F0502020204030204" pitchFamily="34" charset="0"/>
            </a:endParaRPr>
          </a:p>
        </p:txBody>
      </p:sp>
      <p:sp>
        <p:nvSpPr>
          <p:cNvPr id="15" name="Rectangle 14"/>
          <p:cNvSpPr/>
          <p:nvPr/>
        </p:nvSpPr>
        <p:spPr>
          <a:xfrm>
            <a:off x="27498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DATA</a:t>
            </a:r>
          </a:p>
          <a:p>
            <a:pPr algn="ctr"/>
            <a:r>
              <a:rPr lang="en-US" sz="800" b="1" dirty="0">
                <a:solidFill>
                  <a:srgbClr val="353C45"/>
                </a:solidFill>
                <a:latin typeface="Calibri" panose="020F0502020204030204" pitchFamily="34" charset="0"/>
              </a:rPr>
              <a:t>CENTER</a:t>
            </a:r>
          </a:p>
        </p:txBody>
      </p:sp>
      <p:sp>
        <p:nvSpPr>
          <p:cNvPr id="16" name="Rectangle 15"/>
          <p:cNvSpPr/>
          <p:nvPr/>
        </p:nvSpPr>
        <p:spPr>
          <a:xfrm>
            <a:off x="1847187"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STORAGE</a:t>
            </a:r>
          </a:p>
        </p:txBody>
      </p:sp>
      <p:sp>
        <p:nvSpPr>
          <p:cNvPr id="18" name="Rectangle 17"/>
          <p:cNvSpPr/>
          <p:nvPr/>
        </p:nvSpPr>
        <p:spPr>
          <a:xfrm>
            <a:off x="4991591"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END USER</a:t>
            </a:r>
          </a:p>
        </p:txBody>
      </p:sp>
      <p:sp>
        <p:nvSpPr>
          <p:cNvPr id="19" name="Rectangle 18"/>
          <p:cNvSpPr/>
          <p:nvPr/>
        </p:nvSpPr>
        <p:spPr>
          <a:xfrm>
            <a:off x="6563793"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DELIVERY</a:t>
            </a:r>
          </a:p>
        </p:txBody>
      </p:sp>
      <p:sp>
        <p:nvSpPr>
          <p:cNvPr id="32" name="Rectangle 31"/>
          <p:cNvSpPr/>
          <p:nvPr/>
        </p:nvSpPr>
        <p:spPr>
          <a:xfrm>
            <a:off x="5777692"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APPLICATION</a:t>
            </a:r>
          </a:p>
        </p:txBody>
      </p:sp>
      <p:sp>
        <p:nvSpPr>
          <p:cNvPr id="37" name="Rectangle 36"/>
          <p:cNvSpPr/>
          <p:nvPr/>
        </p:nvSpPr>
        <p:spPr>
          <a:xfrm>
            <a:off x="4205490"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OUTPUT</a:t>
            </a:r>
          </a:p>
        </p:txBody>
      </p:sp>
      <p:sp>
        <p:nvSpPr>
          <p:cNvPr id="42" name="Rectangle 41"/>
          <p:cNvSpPr/>
          <p:nvPr/>
        </p:nvSpPr>
        <p:spPr>
          <a:xfrm>
            <a:off x="2633288"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NETWORK</a:t>
            </a:r>
          </a:p>
        </p:txBody>
      </p:sp>
      <p:sp>
        <p:nvSpPr>
          <p:cNvPr id="51" name="Rectangle 50"/>
          <p:cNvSpPr/>
          <p:nvPr/>
        </p:nvSpPr>
        <p:spPr>
          <a:xfrm>
            <a:off x="1061086"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endParaRPr lang="en-US" sz="800" b="1" dirty="0">
              <a:solidFill>
                <a:srgbClr val="353C45"/>
              </a:solidFill>
              <a:latin typeface="Calibri" panose="020F0502020204030204" pitchFamily="34" charset="0"/>
            </a:endParaRPr>
          </a:p>
          <a:p>
            <a:pPr algn="ctr"/>
            <a:r>
              <a:rPr lang="en-US" sz="800" b="1" dirty="0">
                <a:solidFill>
                  <a:srgbClr val="353C45"/>
                </a:solidFill>
                <a:latin typeface="Calibri" panose="020F0502020204030204" pitchFamily="34" charset="0"/>
              </a:rPr>
              <a:t>COMPUTE</a:t>
            </a:r>
          </a:p>
        </p:txBody>
      </p:sp>
      <p:sp>
        <p:nvSpPr>
          <p:cNvPr id="59" name="Rectangle 58"/>
          <p:cNvSpPr/>
          <p:nvPr/>
        </p:nvSpPr>
        <p:spPr>
          <a:xfrm>
            <a:off x="7349894"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SECURITY &amp;</a:t>
            </a:r>
          </a:p>
          <a:p>
            <a:pPr algn="ctr"/>
            <a:r>
              <a:rPr lang="en-US" sz="800" b="1" dirty="0">
                <a:solidFill>
                  <a:srgbClr val="353C45"/>
                </a:solidFill>
                <a:latin typeface="Calibri" panose="020F0502020204030204" pitchFamily="34" charset="0"/>
              </a:rPr>
              <a:t> COMPLIANCE</a:t>
            </a:r>
          </a:p>
        </p:txBody>
      </p:sp>
      <p:sp>
        <p:nvSpPr>
          <p:cNvPr id="64" name="Rectangle 63"/>
          <p:cNvSpPr/>
          <p:nvPr/>
        </p:nvSpPr>
        <p:spPr>
          <a:xfrm>
            <a:off x="8135995" y="832791"/>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IT</a:t>
            </a:r>
          </a:p>
          <a:p>
            <a:pPr algn="ctr"/>
            <a:r>
              <a:rPr lang="en-US" sz="800" b="1" dirty="0">
                <a:solidFill>
                  <a:srgbClr val="353C45"/>
                </a:solidFill>
                <a:latin typeface="Calibri" panose="020F0502020204030204" pitchFamily="34" charset="0"/>
              </a:rPr>
              <a:t>MANAGEMENT</a:t>
            </a:r>
          </a:p>
        </p:txBody>
      </p:sp>
      <p:cxnSp>
        <p:nvCxnSpPr>
          <p:cNvPr id="3" name="Straight Connector 2"/>
          <p:cNvCxnSpPr/>
          <p:nvPr/>
        </p:nvCxnSpPr>
        <p:spPr>
          <a:xfrm>
            <a:off x="24693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61365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340256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191469"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98037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76928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558187"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7347093"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813599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035845"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grpSp>
        <p:nvGrpSpPr>
          <p:cNvPr id="80" name="Group 79"/>
          <p:cNvGrpSpPr/>
          <p:nvPr/>
        </p:nvGrpSpPr>
        <p:grpSpPr>
          <a:xfrm>
            <a:off x="7811699" y="383500"/>
            <a:ext cx="1035033" cy="225263"/>
            <a:chOff x="7811694" y="1345559"/>
            <a:chExt cx="1035033" cy="225262"/>
          </a:xfrm>
        </p:grpSpPr>
        <p:pic>
          <p:nvPicPr>
            <p:cNvPr id="82" name="Picture 8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694" y="1345559"/>
              <a:ext cx="1035033" cy="168527"/>
            </a:xfrm>
            <a:prstGeom prst="rect">
              <a:avLst/>
            </a:prstGeom>
          </p:spPr>
        </p:pic>
        <p:sp>
          <p:nvSpPr>
            <p:cNvPr id="85" name="TextBox 84"/>
            <p:cNvSpPr txBox="1"/>
            <p:nvPr/>
          </p:nvSpPr>
          <p:spPr>
            <a:xfrm>
              <a:off x="8049244" y="1478488"/>
              <a:ext cx="796372" cy="92333"/>
            </a:xfrm>
            <a:prstGeom prst="rect">
              <a:avLst/>
            </a:prstGeom>
            <a:noFill/>
          </p:spPr>
          <p:txBody>
            <a:bodyPr wrap="none" lIns="0" tIns="0" rIns="0" bIns="0" rtlCol="0">
              <a:spAutoFit/>
            </a:bodyPr>
            <a:lstStyle/>
            <a:p>
              <a:r>
                <a:rPr lang="en-US" sz="600" b="1" spc="40" dirty="0">
                  <a:solidFill>
                    <a:schemeClr val="tx1">
                      <a:lumMod val="75000"/>
                      <a:lumOff val="25000"/>
                    </a:schemeClr>
                  </a:solidFill>
                  <a:latin typeface="Calibri" panose="020F0502020204030204" pitchFamily="34" charset="0"/>
                </a:rPr>
                <a:t>Standards Committee</a:t>
              </a:r>
            </a:p>
          </p:txBody>
        </p:sp>
      </p:grpSp>
      <p:sp>
        <p:nvSpPr>
          <p:cNvPr id="109" name="Rectangle 108"/>
          <p:cNvSpPr/>
          <p:nvPr/>
        </p:nvSpPr>
        <p:spPr>
          <a:xfrm>
            <a:off x="3419389" y="829209"/>
            <a:ext cx="731520" cy="2963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b" anchorCtr="0"/>
          <a:lstStyle/>
          <a:p>
            <a:pPr algn="ctr"/>
            <a:r>
              <a:rPr lang="en-US" sz="800" b="1" dirty="0">
                <a:solidFill>
                  <a:srgbClr val="353C45"/>
                </a:solidFill>
                <a:latin typeface="Calibri" panose="020F0502020204030204" pitchFamily="34" charset="0"/>
              </a:rPr>
              <a:t>PLATFORM</a:t>
            </a:r>
          </a:p>
        </p:txBody>
      </p:sp>
      <p:cxnSp>
        <p:nvCxnSpPr>
          <p:cNvPr id="110" name="Straight Connector 109"/>
          <p:cNvCxnSpPr/>
          <p:nvPr/>
        </p:nvCxnSpPr>
        <p:spPr>
          <a:xfrm>
            <a:off x="1824751" y="1193233"/>
            <a:ext cx="731520" cy="0"/>
          </a:xfrm>
          <a:prstGeom prst="line">
            <a:avLst/>
          </a:prstGeom>
          <a:ln w="12700">
            <a:solidFill>
              <a:srgbClr val="353C45"/>
            </a:solidFill>
            <a:miter lim="800000"/>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48089"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Enterprise </a:t>
            </a:r>
          </a:p>
          <a:p>
            <a:pPr algn="ctr">
              <a:lnSpc>
                <a:spcPct val="85000"/>
              </a:lnSpc>
            </a:pPr>
            <a:r>
              <a:rPr lang="en-US" sz="800" dirty="0">
                <a:solidFill>
                  <a:srgbClr val="353C45"/>
                </a:solidFill>
                <a:latin typeface="Calibri" panose="020F0502020204030204" pitchFamily="34" charset="0"/>
              </a:rPr>
              <a:t>Data Center</a:t>
            </a:r>
          </a:p>
        </p:txBody>
      </p:sp>
      <p:sp>
        <p:nvSpPr>
          <p:cNvPr id="22" name="Rectangle 21"/>
          <p:cNvSpPr/>
          <p:nvPr/>
        </p:nvSpPr>
        <p:spPr>
          <a:xfrm>
            <a:off x="1825671" y="1281494"/>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Online Storage</a:t>
            </a:r>
          </a:p>
        </p:txBody>
      </p:sp>
      <p:sp>
        <p:nvSpPr>
          <p:cNvPr id="25" name="Rectangle 24"/>
          <p:cNvSpPr/>
          <p:nvPr/>
        </p:nvSpPr>
        <p:spPr>
          <a:xfrm>
            <a:off x="6558417"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IT Service</a:t>
            </a:r>
          </a:p>
          <a:p>
            <a:pPr algn="ctr">
              <a:lnSpc>
                <a:spcPct val="85000"/>
              </a:lnSpc>
            </a:pPr>
            <a:r>
              <a:rPr lang="en-US" sz="800" dirty="0">
                <a:solidFill>
                  <a:srgbClr val="353C45"/>
                </a:solidFill>
                <a:latin typeface="Calibri" panose="020F0502020204030204" pitchFamily="34" charset="0"/>
              </a:rPr>
              <a:t>Management</a:t>
            </a:r>
          </a:p>
        </p:txBody>
      </p:sp>
      <p:sp>
        <p:nvSpPr>
          <p:cNvPr id="28" name="Rectangle 27"/>
          <p:cNvSpPr/>
          <p:nvPr/>
        </p:nvSpPr>
        <p:spPr>
          <a:xfrm>
            <a:off x="1825671" y="1764266"/>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Offline Storage</a:t>
            </a:r>
          </a:p>
        </p:txBody>
      </p:sp>
      <p:sp>
        <p:nvSpPr>
          <p:cNvPr id="31" name="Rectangle 30"/>
          <p:cNvSpPr/>
          <p:nvPr/>
        </p:nvSpPr>
        <p:spPr>
          <a:xfrm>
            <a:off x="6558417"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Operations </a:t>
            </a:r>
          </a:p>
          <a:p>
            <a:pPr algn="ctr">
              <a:lnSpc>
                <a:spcPct val="85000"/>
              </a:lnSpc>
            </a:pPr>
            <a:r>
              <a:rPr lang="en-US" sz="800" dirty="0">
                <a:solidFill>
                  <a:srgbClr val="353C45"/>
                </a:solidFill>
                <a:latin typeface="Calibri" panose="020F0502020204030204" pitchFamily="34" charset="0"/>
              </a:rPr>
              <a:t>Center</a:t>
            </a:r>
          </a:p>
        </p:txBody>
      </p:sp>
      <p:sp>
        <p:nvSpPr>
          <p:cNvPr id="49" name="Rectangle 48"/>
          <p:cNvSpPr/>
          <p:nvPr/>
        </p:nvSpPr>
        <p:spPr>
          <a:xfrm>
            <a:off x="7347208"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Disaster Recovery</a:t>
            </a:r>
          </a:p>
        </p:txBody>
      </p:sp>
      <p:sp>
        <p:nvSpPr>
          <p:cNvPr id="33" name="Rectangle 32"/>
          <p:cNvSpPr/>
          <p:nvPr/>
        </p:nvSpPr>
        <p:spPr>
          <a:xfrm>
            <a:off x="6558417"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Program, Product  </a:t>
            </a:r>
          </a:p>
          <a:p>
            <a:pPr algn="ctr">
              <a:lnSpc>
                <a:spcPct val="85000"/>
              </a:lnSpc>
            </a:pPr>
            <a:r>
              <a:rPr lang="en-US" sz="800" dirty="0">
                <a:solidFill>
                  <a:srgbClr val="353C45"/>
                </a:solidFill>
                <a:latin typeface="Calibri" panose="020F0502020204030204" pitchFamily="34" charset="0"/>
              </a:rPr>
              <a:t>&amp; Project Management</a:t>
            </a:r>
          </a:p>
        </p:txBody>
      </p:sp>
      <p:sp>
        <p:nvSpPr>
          <p:cNvPr id="38" name="Rectangle 37"/>
          <p:cNvSpPr/>
          <p:nvPr/>
        </p:nvSpPr>
        <p:spPr>
          <a:xfrm>
            <a:off x="4192044"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Central </a:t>
            </a:r>
          </a:p>
          <a:p>
            <a:pPr algn="ctr">
              <a:lnSpc>
                <a:spcPct val="85000"/>
              </a:lnSpc>
            </a:pPr>
            <a:r>
              <a:rPr lang="en-US" sz="800" dirty="0">
                <a:solidFill>
                  <a:srgbClr val="353C45"/>
                </a:solidFill>
                <a:latin typeface="Calibri" panose="020F0502020204030204" pitchFamily="34" charset="0"/>
              </a:rPr>
              <a:t>Print</a:t>
            </a:r>
          </a:p>
        </p:txBody>
      </p:sp>
      <p:sp>
        <p:nvSpPr>
          <p:cNvPr id="43" name="Rectangle 42"/>
          <p:cNvSpPr/>
          <p:nvPr/>
        </p:nvSpPr>
        <p:spPr>
          <a:xfrm>
            <a:off x="2614462" y="1281494"/>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LAN/WAN</a:t>
            </a:r>
          </a:p>
        </p:txBody>
      </p:sp>
      <p:sp>
        <p:nvSpPr>
          <p:cNvPr id="44" name="Rectangle 43"/>
          <p:cNvSpPr/>
          <p:nvPr/>
        </p:nvSpPr>
        <p:spPr>
          <a:xfrm>
            <a:off x="2614462" y="1764266"/>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Voice</a:t>
            </a:r>
          </a:p>
        </p:txBody>
      </p:sp>
      <p:sp>
        <p:nvSpPr>
          <p:cNvPr id="54" name="Rectangle 53"/>
          <p:cNvSpPr/>
          <p:nvPr/>
        </p:nvSpPr>
        <p:spPr>
          <a:xfrm>
            <a:off x="1036880"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Servers</a:t>
            </a:r>
          </a:p>
        </p:txBody>
      </p:sp>
      <p:sp>
        <p:nvSpPr>
          <p:cNvPr id="56" name="Rectangle 55"/>
          <p:cNvSpPr/>
          <p:nvPr/>
        </p:nvSpPr>
        <p:spPr>
          <a:xfrm>
            <a:off x="1036880" y="1764266"/>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Unix</a:t>
            </a:r>
          </a:p>
        </p:txBody>
      </p:sp>
      <p:sp>
        <p:nvSpPr>
          <p:cNvPr id="57" name="Rectangle 56"/>
          <p:cNvSpPr/>
          <p:nvPr/>
        </p:nvSpPr>
        <p:spPr>
          <a:xfrm>
            <a:off x="3403253" y="2725589"/>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Mainframe Middleware</a:t>
            </a:r>
          </a:p>
        </p:txBody>
      </p:sp>
      <p:sp>
        <p:nvSpPr>
          <p:cNvPr id="60" name="Rectangle 59"/>
          <p:cNvSpPr/>
          <p:nvPr/>
        </p:nvSpPr>
        <p:spPr>
          <a:xfrm>
            <a:off x="7347208"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Security </a:t>
            </a:r>
          </a:p>
        </p:txBody>
      </p:sp>
      <p:sp>
        <p:nvSpPr>
          <p:cNvPr id="61" name="Rectangle 60"/>
          <p:cNvSpPr/>
          <p:nvPr/>
        </p:nvSpPr>
        <p:spPr>
          <a:xfrm>
            <a:off x="7347208"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Compliance</a:t>
            </a:r>
          </a:p>
        </p:txBody>
      </p:sp>
      <p:sp>
        <p:nvSpPr>
          <p:cNvPr id="65" name="Rectangle 64"/>
          <p:cNvSpPr/>
          <p:nvPr/>
        </p:nvSpPr>
        <p:spPr>
          <a:xfrm>
            <a:off x="8135995"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IT Management &amp; Strategic Planning</a:t>
            </a:r>
          </a:p>
        </p:txBody>
      </p:sp>
      <p:sp>
        <p:nvSpPr>
          <p:cNvPr id="66" name="Rectangle 65"/>
          <p:cNvSpPr/>
          <p:nvPr/>
        </p:nvSpPr>
        <p:spPr>
          <a:xfrm>
            <a:off x="8135995"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Enterprise Architecture</a:t>
            </a:r>
          </a:p>
        </p:txBody>
      </p:sp>
      <p:sp>
        <p:nvSpPr>
          <p:cNvPr id="67" name="Rectangle 66"/>
          <p:cNvSpPr/>
          <p:nvPr/>
        </p:nvSpPr>
        <p:spPr>
          <a:xfrm>
            <a:off x="8135995"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IT Finance</a:t>
            </a:r>
          </a:p>
        </p:txBody>
      </p:sp>
      <p:sp>
        <p:nvSpPr>
          <p:cNvPr id="68" name="Rectangle 67"/>
          <p:cNvSpPr/>
          <p:nvPr/>
        </p:nvSpPr>
        <p:spPr>
          <a:xfrm>
            <a:off x="8135995" y="2725589"/>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IT Vendor </a:t>
            </a:r>
          </a:p>
          <a:p>
            <a:pPr algn="ctr">
              <a:lnSpc>
                <a:spcPct val="85000"/>
              </a:lnSpc>
            </a:pPr>
            <a:r>
              <a:rPr lang="en-US" sz="800" dirty="0">
                <a:solidFill>
                  <a:srgbClr val="353C45"/>
                </a:solidFill>
                <a:latin typeface="Calibri" panose="020F0502020204030204" pitchFamily="34" charset="0"/>
              </a:rPr>
              <a:t>Management</a:t>
            </a:r>
          </a:p>
        </p:txBody>
      </p:sp>
      <p:sp>
        <p:nvSpPr>
          <p:cNvPr id="55" name="Rectangle 54"/>
          <p:cNvSpPr/>
          <p:nvPr/>
        </p:nvSpPr>
        <p:spPr>
          <a:xfrm>
            <a:off x="4980835"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Workspace</a:t>
            </a:r>
          </a:p>
        </p:txBody>
      </p:sp>
      <p:sp>
        <p:nvSpPr>
          <p:cNvPr id="62" name="Rectangle 61"/>
          <p:cNvSpPr/>
          <p:nvPr/>
        </p:nvSpPr>
        <p:spPr>
          <a:xfrm>
            <a:off x="4980835"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Mobile </a:t>
            </a:r>
          </a:p>
          <a:p>
            <a:pPr algn="ctr">
              <a:lnSpc>
                <a:spcPct val="85000"/>
              </a:lnSpc>
            </a:pPr>
            <a:r>
              <a:rPr lang="en-US" sz="800" dirty="0">
                <a:solidFill>
                  <a:srgbClr val="353C45"/>
                </a:solidFill>
                <a:latin typeface="Calibri" panose="020F0502020204030204" pitchFamily="34" charset="0"/>
              </a:rPr>
              <a:t>Devices</a:t>
            </a:r>
          </a:p>
        </p:txBody>
      </p:sp>
      <p:sp>
        <p:nvSpPr>
          <p:cNvPr id="63" name="Rectangle 62"/>
          <p:cNvSpPr/>
          <p:nvPr/>
        </p:nvSpPr>
        <p:spPr>
          <a:xfrm>
            <a:off x="4980835"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End User Software</a:t>
            </a:r>
          </a:p>
        </p:txBody>
      </p:sp>
      <p:sp>
        <p:nvSpPr>
          <p:cNvPr id="70" name="Rectangle 69"/>
          <p:cNvSpPr/>
          <p:nvPr/>
        </p:nvSpPr>
        <p:spPr>
          <a:xfrm>
            <a:off x="4980835" y="3212582"/>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Conferencing </a:t>
            </a:r>
          </a:p>
          <a:p>
            <a:pPr algn="ctr">
              <a:lnSpc>
                <a:spcPct val="85000"/>
              </a:lnSpc>
            </a:pPr>
            <a:r>
              <a:rPr lang="en-US" sz="800" dirty="0">
                <a:solidFill>
                  <a:srgbClr val="353C45"/>
                </a:solidFill>
                <a:latin typeface="Calibri" panose="020F0502020204030204" pitchFamily="34" charset="0"/>
              </a:rPr>
              <a:t>&amp; AV</a:t>
            </a:r>
          </a:p>
        </p:txBody>
      </p:sp>
      <p:sp>
        <p:nvSpPr>
          <p:cNvPr id="77" name="Rectangle 76"/>
          <p:cNvSpPr/>
          <p:nvPr/>
        </p:nvSpPr>
        <p:spPr>
          <a:xfrm>
            <a:off x="1036880" y="2725589"/>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Converged Infrastructure</a:t>
            </a:r>
          </a:p>
        </p:txBody>
      </p:sp>
      <p:sp>
        <p:nvSpPr>
          <p:cNvPr id="78" name="Rectangle 77"/>
          <p:cNvSpPr/>
          <p:nvPr/>
        </p:nvSpPr>
        <p:spPr>
          <a:xfrm>
            <a:off x="3403253"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Mainframe Database</a:t>
            </a:r>
          </a:p>
        </p:txBody>
      </p:sp>
      <p:sp>
        <p:nvSpPr>
          <p:cNvPr id="79" name="Rectangle 78"/>
          <p:cNvSpPr/>
          <p:nvPr/>
        </p:nvSpPr>
        <p:spPr>
          <a:xfrm>
            <a:off x="1036880"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Midrange</a:t>
            </a:r>
          </a:p>
        </p:txBody>
      </p:sp>
      <p:sp>
        <p:nvSpPr>
          <p:cNvPr id="83" name="Rectangle 82"/>
          <p:cNvSpPr/>
          <p:nvPr/>
        </p:nvSpPr>
        <p:spPr>
          <a:xfrm>
            <a:off x="1825671" y="2244224"/>
            <a:ext cx="731520" cy="400361"/>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Mainframe </a:t>
            </a:r>
          </a:p>
          <a:p>
            <a:pPr algn="ctr">
              <a:lnSpc>
                <a:spcPct val="85000"/>
              </a:lnSpc>
            </a:pPr>
            <a:r>
              <a:rPr lang="en-US" sz="800" dirty="0">
                <a:solidFill>
                  <a:srgbClr val="353C45"/>
                </a:solidFill>
                <a:latin typeface="Calibri" panose="020F0502020204030204" pitchFamily="34" charset="0"/>
              </a:rPr>
              <a:t>Online Storage</a:t>
            </a:r>
          </a:p>
        </p:txBody>
      </p:sp>
      <p:sp>
        <p:nvSpPr>
          <p:cNvPr id="84" name="Rectangle 83"/>
          <p:cNvSpPr/>
          <p:nvPr/>
        </p:nvSpPr>
        <p:spPr>
          <a:xfrm>
            <a:off x="1825671" y="2725589"/>
            <a:ext cx="731520" cy="400363"/>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Mainframe </a:t>
            </a:r>
          </a:p>
          <a:p>
            <a:pPr algn="ctr">
              <a:lnSpc>
                <a:spcPct val="85000"/>
              </a:lnSpc>
            </a:pPr>
            <a:r>
              <a:rPr lang="en-US" sz="800" dirty="0">
                <a:solidFill>
                  <a:srgbClr val="353C45"/>
                </a:solidFill>
                <a:latin typeface="Calibri" panose="020F0502020204030204" pitchFamily="34" charset="0"/>
              </a:rPr>
              <a:t>Offline Storage</a:t>
            </a:r>
          </a:p>
        </p:txBody>
      </p:sp>
      <p:sp>
        <p:nvSpPr>
          <p:cNvPr id="87" name="Rectangle 86"/>
          <p:cNvSpPr/>
          <p:nvPr/>
        </p:nvSpPr>
        <p:spPr>
          <a:xfrm>
            <a:off x="1036880" y="3212582"/>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Mainframe</a:t>
            </a:r>
          </a:p>
        </p:txBody>
      </p:sp>
      <p:sp>
        <p:nvSpPr>
          <p:cNvPr id="81" name="Rectangle 80"/>
          <p:cNvSpPr/>
          <p:nvPr/>
        </p:nvSpPr>
        <p:spPr>
          <a:xfrm>
            <a:off x="246939"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Other </a:t>
            </a:r>
          </a:p>
          <a:p>
            <a:pPr algn="ctr">
              <a:lnSpc>
                <a:spcPct val="85000"/>
              </a:lnSpc>
            </a:pPr>
            <a:r>
              <a:rPr lang="en-US" sz="800" dirty="0">
                <a:solidFill>
                  <a:srgbClr val="353C45"/>
                </a:solidFill>
                <a:latin typeface="Calibri" panose="020F0502020204030204" pitchFamily="34" charset="0"/>
              </a:rPr>
              <a:t>Facilities</a:t>
            </a:r>
          </a:p>
        </p:txBody>
      </p:sp>
      <p:sp>
        <p:nvSpPr>
          <p:cNvPr id="90" name="Rectangle 89"/>
          <p:cNvSpPr/>
          <p:nvPr/>
        </p:nvSpPr>
        <p:spPr>
          <a:xfrm>
            <a:off x="5769626"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Application Development</a:t>
            </a:r>
          </a:p>
        </p:txBody>
      </p:sp>
      <p:sp>
        <p:nvSpPr>
          <p:cNvPr id="91" name="Rectangle 90"/>
          <p:cNvSpPr/>
          <p:nvPr/>
        </p:nvSpPr>
        <p:spPr>
          <a:xfrm>
            <a:off x="5769626"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Application Support </a:t>
            </a:r>
          </a:p>
          <a:p>
            <a:pPr algn="ctr">
              <a:lnSpc>
                <a:spcPct val="85000"/>
              </a:lnSpc>
            </a:pPr>
            <a:r>
              <a:rPr lang="en-US" sz="800" dirty="0">
                <a:solidFill>
                  <a:srgbClr val="353C45"/>
                </a:solidFill>
                <a:latin typeface="Calibri" panose="020F0502020204030204" pitchFamily="34" charset="0"/>
              </a:rPr>
              <a:t>&amp; Operations</a:t>
            </a:r>
          </a:p>
        </p:txBody>
      </p:sp>
      <p:sp>
        <p:nvSpPr>
          <p:cNvPr id="58" name="Rectangle 57"/>
          <p:cNvSpPr/>
          <p:nvPr/>
        </p:nvSpPr>
        <p:spPr>
          <a:xfrm>
            <a:off x="3403253" y="128149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Database</a:t>
            </a:r>
          </a:p>
        </p:txBody>
      </p:sp>
      <p:sp>
        <p:nvSpPr>
          <p:cNvPr id="107" name="Rectangle 106"/>
          <p:cNvSpPr/>
          <p:nvPr/>
        </p:nvSpPr>
        <p:spPr>
          <a:xfrm>
            <a:off x="3403253" y="1764266"/>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Middleware</a:t>
            </a:r>
          </a:p>
        </p:txBody>
      </p:sp>
      <p:sp>
        <p:nvSpPr>
          <p:cNvPr id="111" name="Rectangle 110"/>
          <p:cNvSpPr/>
          <p:nvPr/>
        </p:nvSpPr>
        <p:spPr>
          <a:xfrm>
            <a:off x="4980835" y="369535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IT Help</a:t>
            </a:r>
          </a:p>
          <a:p>
            <a:pPr algn="ctr">
              <a:lnSpc>
                <a:spcPct val="85000"/>
              </a:lnSpc>
            </a:pPr>
            <a:r>
              <a:rPr lang="en-US" sz="800" dirty="0">
                <a:solidFill>
                  <a:srgbClr val="353C45"/>
                </a:solidFill>
                <a:latin typeface="Calibri" panose="020F0502020204030204" pitchFamily="34" charset="0"/>
              </a:rPr>
              <a:t>Desk</a:t>
            </a:r>
          </a:p>
        </p:txBody>
      </p:sp>
      <p:sp>
        <p:nvSpPr>
          <p:cNvPr id="112" name="Rectangle 111"/>
          <p:cNvSpPr/>
          <p:nvPr/>
        </p:nvSpPr>
        <p:spPr>
          <a:xfrm>
            <a:off x="4980835" y="41781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Deskside</a:t>
            </a:r>
          </a:p>
          <a:p>
            <a:pPr algn="ctr">
              <a:lnSpc>
                <a:spcPct val="85000"/>
              </a:lnSpc>
            </a:pPr>
            <a:r>
              <a:rPr lang="en-US" sz="800" dirty="0">
                <a:solidFill>
                  <a:srgbClr val="353C45"/>
                </a:solidFill>
                <a:latin typeface="Calibri" panose="020F0502020204030204" pitchFamily="34" charset="0"/>
              </a:rPr>
              <a:t>Support</a:t>
            </a:r>
          </a:p>
        </p:txBody>
      </p:sp>
      <p:sp>
        <p:nvSpPr>
          <p:cNvPr id="114" name="Rectangle 113"/>
          <p:cNvSpPr/>
          <p:nvPr/>
        </p:nvSpPr>
        <p:spPr>
          <a:xfrm>
            <a:off x="6558417" y="2725589"/>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Client </a:t>
            </a:r>
          </a:p>
          <a:p>
            <a:pPr algn="ctr">
              <a:lnSpc>
                <a:spcPct val="85000"/>
              </a:lnSpc>
            </a:pPr>
            <a:r>
              <a:rPr lang="en-US" sz="800" dirty="0">
                <a:solidFill>
                  <a:srgbClr val="353C45"/>
                </a:solidFill>
                <a:latin typeface="Calibri" panose="020F0502020204030204" pitchFamily="34" charset="0"/>
              </a:rPr>
              <a:t>Management</a:t>
            </a:r>
          </a:p>
        </p:txBody>
      </p:sp>
      <p:sp>
        <p:nvSpPr>
          <p:cNvPr id="89" name="Rectangle 88"/>
          <p:cNvSpPr/>
          <p:nvPr/>
        </p:nvSpPr>
        <p:spPr>
          <a:xfrm>
            <a:off x="2614462"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Transport</a:t>
            </a:r>
          </a:p>
        </p:txBody>
      </p:sp>
      <p:sp>
        <p:nvSpPr>
          <p:cNvPr id="73" name="Rectangle 72"/>
          <p:cNvSpPr/>
          <p:nvPr/>
        </p:nvSpPr>
        <p:spPr>
          <a:xfrm>
            <a:off x="4980835" y="2725589"/>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Network </a:t>
            </a:r>
          </a:p>
          <a:p>
            <a:pPr algn="ctr">
              <a:lnSpc>
                <a:spcPct val="85000"/>
              </a:lnSpc>
            </a:pPr>
            <a:r>
              <a:rPr lang="en-US" sz="800" dirty="0">
                <a:solidFill>
                  <a:srgbClr val="353C45"/>
                </a:solidFill>
                <a:latin typeface="Calibri" panose="020F0502020204030204" pitchFamily="34" charset="0"/>
              </a:rPr>
              <a:t>Printers</a:t>
            </a:r>
          </a:p>
        </p:txBody>
      </p:sp>
      <p:sp>
        <p:nvSpPr>
          <p:cNvPr id="108" name="Rectangle 107"/>
          <p:cNvSpPr/>
          <p:nvPr/>
        </p:nvSpPr>
        <p:spPr>
          <a:xfrm>
            <a:off x="1036880" y="369535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High Performance Computing</a:t>
            </a:r>
          </a:p>
        </p:txBody>
      </p:sp>
      <p:sp>
        <p:nvSpPr>
          <p:cNvPr id="113" name="Rectangle 112"/>
          <p:cNvSpPr/>
          <p:nvPr/>
        </p:nvSpPr>
        <p:spPr>
          <a:xfrm>
            <a:off x="5769626" y="224422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rgbClr val="353C45"/>
                </a:solidFill>
                <a:latin typeface="Calibri" panose="020F0502020204030204" pitchFamily="34" charset="0"/>
              </a:rPr>
              <a:t>Business Software</a:t>
            </a:r>
          </a:p>
        </p:txBody>
      </p:sp>
      <p:sp>
        <p:nvSpPr>
          <p:cNvPr id="7" name="Rectangle 6">
            <a:extLst>
              <a:ext uri="{FF2B5EF4-FFF2-40B4-BE49-F238E27FC236}">
                <a16:creationId xmlns:a16="http://schemas.microsoft.com/office/drawing/2014/main" id="{78BABF09-59DE-4532-88F9-51A42802BF78}"/>
              </a:ext>
            </a:extLst>
          </p:cNvPr>
          <p:cNvSpPr/>
          <p:nvPr/>
        </p:nvSpPr>
        <p:spPr>
          <a:xfrm>
            <a:off x="3402563" y="3212582"/>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chemeClr val="tx1"/>
                </a:solidFill>
                <a:latin typeface="Calibri" panose="020F0502020204030204" pitchFamily="34" charset="0"/>
              </a:rPr>
              <a:t>Container Orchestration</a:t>
            </a:r>
          </a:p>
        </p:txBody>
      </p:sp>
      <p:sp>
        <p:nvSpPr>
          <p:cNvPr id="2" name="Rectangle 1">
            <a:extLst>
              <a:ext uri="{FF2B5EF4-FFF2-40B4-BE49-F238E27FC236}">
                <a16:creationId xmlns:a16="http://schemas.microsoft.com/office/drawing/2014/main" id="{76AD81AE-60A9-42FB-A915-06B670D6B3C8}"/>
              </a:ext>
            </a:extLst>
          </p:cNvPr>
          <p:cNvSpPr/>
          <p:nvPr/>
        </p:nvSpPr>
        <p:spPr>
          <a:xfrm>
            <a:off x="3402563" y="3695354"/>
            <a:ext cx="731520" cy="400361"/>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ct val="85000"/>
              </a:lnSpc>
            </a:pPr>
            <a:r>
              <a:rPr lang="en-US" sz="800" dirty="0">
                <a:solidFill>
                  <a:schemeClr val="tx1"/>
                </a:solidFill>
                <a:latin typeface="Calibri" panose="020F0502020204030204" pitchFamily="34" charset="0"/>
              </a:rPr>
              <a:t>Big Data</a:t>
            </a:r>
          </a:p>
        </p:txBody>
      </p:sp>
    </p:spTree>
    <p:custDataLst>
      <p:tags r:id="rId1"/>
    </p:custDataLst>
    <p:extLst>
      <p:ext uri="{BB962C8B-B14F-4D97-AF65-F5344CB8AC3E}">
        <p14:creationId xmlns:p14="http://schemas.microsoft.com/office/powerpoint/2010/main" val="2964831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1.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6.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7.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8.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19.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0.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1.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2.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4.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2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3.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4.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5.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6.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7.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8.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ags/tag9.xml><?xml version="1.0" encoding="utf-8"?>
<p:tagLst xmlns:a="http://schemas.openxmlformats.org/drawingml/2006/main" xmlns:r="http://schemas.openxmlformats.org/officeDocument/2006/relationships" xmlns:p="http://schemas.openxmlformats.org/presentationml/2006/main">
  <p:tag name="ATHENA.CUSTOMXMLID" val="{3C87FD13-D75A-4D58-81E6-99F9369A6127}"/>
  <p:tag name="ATHENA.CUSTOMXMLCONTENT" val="&lt;?xml version=&quot;1.0&quot;?&gt;&lt;athena xmlns=&quot;http://schemas.microsoft.com/edu/athena&quot; version=&quot;0.1.3082.0&quot;&gt;&lt;timings duration=&quot;303516&quot;/&gt;&lt;/athena&gt;"/>
  <p:tag name="AUDIO_ID" val="325"/>
  <p:tag name="ORIGINAL_AUDIO_FILEPATH" val="C:\Users\swallner\Documents\RDC\ATUM\Introduction to ATUM\ppt\media\media21.mp3"/>
  <p:tag name="ELAPSEDTIME" val="303.492"/>
  <p:tag name="ARTICULATE_TITLE_TAG" val="IT Towers &amp; Sub Towers"/>
  <p:tag name="ARTICULATE_NAV_LEVEL" val="1"/>
  <p:tag name="ARTICULATE_SLIDE_PRESENTER_GUID" val="3a4ac22a-deb4-491d-bbe9-23ec8eda2511"/>
  <p:tag name="ARTICULATE_SLIDE_PAUSE" val="0"/>
  <p:tag name="ARTICULATE_LOCK_SLIDE" val="0"/>
  <p:tag name="ARTICULATE_HIDE_SLIDE" val="0"/>
  <p:tag name="ARTICULATE_PLAYER_CONTROL_PREVIOUS" val="True"/>
  <p:tag name="ARTICULATE_PLAYER_CONTROL_NEXT" val="True"/>
  <p:tag name="ARTICULATE_USED_LAYOUT" val="27"/>
</p:tagLst>
</file>

<file path=ppt/theme/theme1.xml><?xml version="1.0" encoding="utf-8"?>
<a:theme xmlns:a="http://schemas.openxmlformats.org/drawingml/2006/main" name="TBM Council">
  <a:themeElements>
    <a:clrScheme name="TBM Council">
      <a:dk1>
        <a:srgbClr val="1E1F21"/>
      </a:dk1>
      <a:lt1>
        <a:srgbClr val="FFFFFF"/>
      </a:lt1>
      <a:dk2>
        <a:srgbClr val="22424E"/>
      </a:dk2>
      <a:lt2>
        <a:srgbClr val="DEDDDD"/>
      </a:lt2>
      <a:accent1>
        <a:srgbClr val="0D96C9"/>
      </a:accent1>
      <a:accent2>
        <a:srgbClr val="7E848B"/>
      </a:accent2>
      <a:accent3>
        <a:srgbClr val="F89838"/>
      </a:accent3>
      <a:accent4>
        <a:srgbClr val="F26724"/>
      </a:accent4>
      <a:accent5>
        <a:srgbClr val="9CDDF8"/>
      </a:accent5>
      <a:accent6>
        <a:srgbClr val="7DBA41"/>
      </a:accent6>
      <a:hlink>
        <a:srgbClr val="0D96C9"/>
      </a:hlink>
      <a:folHlink>
        <a:srgbClr val="43546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spPr>
      <a:bodyPr wrap="square" rtlCol="0" anchor="ctr">
        <a:noAutofit/>
      </a:bodyPr>
      <a:lstStyle>
        <a:defPPr algn="ctr">
          <a:defRPr dirty="0" err="1" smtClean="0">
            <a:solidFill>
              <a:schemeClr val="bg1"/>
            </a:solidFill>
            <a:latin typeface="+mn-lt"/>
          </a:defRPr>
        </a:defPPr>
      </a:lst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dirty="0" smtClean="0">
            <a:latin typeface="+mn-lt"/>
          </a:defRPr>
        </a:defPPr>
      </a:lstStyle>
    </a:txDef>
  </a:objectDefaults>
  <a:extraClrSchemeLst/>
  <a:extLst>
    <a:ext uri="{05A4C25C-085E-4340-85A3-A5531E510DB2}">
      <thm15:themeFamily xmlns:thm15="http://schemas.microsoft.com/office/thememl/2012/main" name="TBM Council PPT Template.potx [Read-Only]" id="{E5EE94F0-14A3-4E4B-BDD4-26B914295DE1}" vid="{D847FC54-354E-4BDB-A285-0E740A9F49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BM Council">
    <a:dk1>
      <a:srgbClr val="1E1F21"/>
    </a:dk1>
    <a:lt1>
      <a:srgbClr val="FFFFFF"/>
    </a:lt1>
    <a:dk2>
      <a:srgbClr val="22424E"/>
    </a:dk2>
    <a:lt2>
      <a:srgbClr val="DEDDDD"/>
    </a:lt2>
    <a:accent1>
      <a:srgbClr val="0D96C9"/>
    </a:accent1>
    <a:accent2>
      <a:srgbClr val="7E848B"/>
    </a:accent2>
    <a:accent3>
      <a:srgbClr val="F89838"/>
    </a:accent3>
    <a:accent4>
      <a:srgbClr val="F26724"/>
    </a:accent4>
    <a:accent5>
      <a:srgbClr val="9CDDF8"/>
    </a:accent5>
    <a:accent6>
      <a:srgbClr val="7DBA41"/>
    </a:accent6>
    <a:hlink>
      <a:srgbClr val="0D96C9"/>
    </a:hlink>
    <a:folHlink>
      <a:srgbClr val="43546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athena xmlns="http://schemas.microsoft.com/edu/athena" version="0.1.3082.0">
  <timings duration="303516"/>
</athena>
</file>

<file path=customXml/item10.xml><?xml version="1.0" encoding="utf-8"?>
<athena xmlns="http://schemas.microsoft.com/edu/athena" version="0.1.3082.0">
  <timings duration="303516"/>
</athena>
</file>

<file path=customXml/item11.xml><?xml version="1.0" encoding="utf-8"?>
<athena xmlns="http://schemas.microsoft.com/edu/athena" version="0.1.3082.0">
  <timings duration="303516"/>
</athena>
</file>

<file path=customXml/item12.xml><?xml version="1.0" encoding="utf-8"?>
<p:properties xmlns:p="http://schemas.microsoft.com/office/2006/metadata/properties" xmlns:xsi="http://www.w3.org/2001/XMLSchema-instance" xmlns:pc="http://schemas.microsoft.com/office/infopath/2007/PartnerControls">
  <documentManagement>
    <Topic_x0028_s_x0029__x0020_Discussed xmlns="d70cc092-7fe4-419a-9843-d2c36da24691">TBM Taxonomy v4.0</Topic_x0028_s_x0029__x0020_Discussed>
    <_x0073_mm4 xmlns="d70cc092-7fe4-419a-9843-d2c36da24691">2016-08-05T21:00:00+00:00</_x0073_mm4>
    <Apptio_x0020_Participants xmlns="d70cc092-7fe4-419a-9843-d2c36da24691">
      <UserInfo xmlns="d70cc092-7fe4-419a-9843-d2c36da24691">
        <DisplayName xmlns="d70cc092-7fe4-419a-9843-d2c36da24691"/>
        <AccountId xmlns="d70cc092-7fe4-419a-9843-d2c36da24691" xsi:nil="true"/>
        <AccountType xmlns="d70cc092-7fe4-419a-9843-d2c36da24691"/>
      </UserInfo>
    </Apptio_x0020_Participants>
    <Interaction_x0020_Type xmlns="d70cc092-7fe4-419a-9843-d2c36da24691">
      <Value>TBM Council</Value>
    </Interaction_x0020_Type>
    <_dlc_DocId xmlns="6ede4e7f-1477-4684-b4fc-925689b41634">NRFDVYNV66M4-926923366-5708</_dlc_DocId>
    <_dlc_DocIdUrl xmlns="6ede4e7f-1477-4684-b4fc-925689b41634">
      <Url>https://influence.apptio.com/Division/PESites/PRM/_layouts/15/DocIdRedir.aspx?ID=NRFDVYNV66M4-926923366-5708</Url>
      <Description>NRFDVYNV66M4-926923366-5708</Description>
    </_dlc_DocIdUrl>
  </documentManagement>
</p:properties>
</file>

<file path=customXml/item13.xml><?xml version="1.0" encoding="utf-8"?>
<athena xmlns="http://schemas.microsoft.com/edu/athena" version="0.1.3082.0">
  <timings duration="303516"/>
</athena>
</file>

<file path=customXml/item14.xml><?xml version="1.0" encoding="utf-8"?>
<athena xmlns="http://schemas.microsoft.com/edu/athena" version="0.1.3082.0">
  <timings duration="303516"/>
</athena>
</file>

<file path=customXml/item15.xml><?xml version="1.0" encoding="utf-8"?>
<?mso-contentType ?>
<FormTemplates xmlns="http://schemas.microsoft.com/sharepoint/v3/contenttype/forms">
  <Display>DocumentLibraryForm</Display>
  <Edit>DocumentLibraryForm</Edit>
  <New>DocumentLibraryForm</New>
</FormTemplates>
</file>

<file path=customXml/item16.xml><?xml version="1.0" encoding="utf-8"?>
<athena xmlns="http://schemas.microsoft.com/edu/athena" version="0.1.3082.0">
  <timings duration="303516"/>
</athena>
</file>

<file path=customXml/item17.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18.xml><?xml version="1.0" encoding="utf-8"?>
<athena xmlns="http://schemas.microsoft.com/edu/athena" version="0.1.3082.0">
  <timings duration="303516"/>
</athena>
</file>

<file path=customXml/item19.xml><?xml version="1.0" encoding="utf-8"?>
<athena xmlns="http://schemas.microsoft.com/edu/athena" version="0.1.3082.0">
  <timings duration="303516"/>
</athena>
</file>

<file path=customXml/item2.xml><?xml version="1.0" encoding="utf-8"?>
<athena xmlns="http://schemas.microsoft.com/edu/athena" version="0.1.3082.0">
  <timings duration="303516"/>
</athena>
</file>

<file path=customXml/item20.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1.xml><?xml version="1.0" encoding="utf-8"?>
<athena xmlns="http://schemas.microsoft.com/edu/athena" version="0.1.3082.0">
  <timings duration="303516"/>
</athena>
</file>

<file path=customXml/item22.xml><?xml version="1.0" encoding="utf-8"?>
<athena xmlns="http://schemas.microsoft.com/edu/athena" version="0.1.3082.0">
  <timings duration="303516"/>
</athena>
</file>

<file path=customXml/item23.xml><?xml version="1.0" encoding="utf-8"?>
<athena xmlns="http://schemas.microsoft.com/edu/athena" version="0.1.3082.0">
  <timings duration="303516"/>
</athena>
</file>

<file path=customXml/item24.xml><?xml version="1.0" encoding="utf-8"?>
<athena xmlns="http://schemas.microsoft.com/edu/athena" version="0.1.3082.0">
  <timings duration="303516"/>
</athena>
</file>

<file path=customXml/item25.xml><?xml version="1.0" encoding="utf-8"?>
<athena xmlns="http://schemas.microsoft.com/edu/athena" version="0.1.3082.0">
  <timings duration="303516"/>
</athena>
</file>

<file path=customXml/item26.xml><?xml version="1.0" encoding="utf-8"?>
<athena xmlns="http://schemas.microsoft.com/edu/athena" version="0.1.3082.0">
  <timings duration="303516"/>
</athena>
</file>

<file path=customXml/item27.xml><?xml version="1.0" encoding="utf-8"?>
<athena xmlns="http://schemas.microsoft.com/edu/athena" version="0.1.3082.0">
  <timings duration="303516"/>
</athena>
</file>

<file path=customXml/item28.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9.xml><?xml version="1.0" encoding="utf-8"?>
<athena xmlns="http://schemas.microsoft.com/edu/athena" version="0.1.3082.0">
  <timings duration="303516"/>
</athen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0.xml><?xml version="1.0" encoding="utf-8"?>
<athena xmlns="http://schemas.microsoft.com/edu/athena" version="0.1.3082.0">
  <timings duration="303516"/>
</athena>
</file>

<file path=customXml/item31.xml><?xml version="1.0" encoding="utf-8"?>
<ct:contentTypeSchema xmlns:ct="http://schemas.microsoft.com/office/2006/metadata/contentType" xmlns:ma="http://schemas.microsoft.com/office/2006/metadata/properties/metaAttributes" ct:_="" ma:_="" ma:contentTypeName="Document" ma:contentTypeID="0x010100FAA3BC299C723D4A81471229C726F087" ma:contentTypeVersion="7" ma:contentTypeDescription="Create a new document." ma:contentTypeScope="" ma:versionID="498a840fa18b09b830342193436aee30">
  <xsd:schema xmlns:xsd="http://www.w3.org/2001/XMLSchema" xmlns:xs="http://www.w3.org/2001/XMLSchema" xmlns:p="http://schemas.microsoft.com/office/2006/metadata/properties" xmlns:ns2="6ede4e7f-1477-4684-b4fc-925689b41634" xmlns:ns3="d70cc092-7fe4-419a-9843-d2c36da24691" targetNamespace="http://schemas.microsoft.com/office/2006/metadata/properties" ma:root="true" ma:fieldsID="872c657f0520781ababb328470bdb400" ns2:_="" ns3:_="">
    <xsd:import namespace="6ede4e7f-1477-4684-b4fc-925689b41634"/>
    <xsd:import namespace="d70cc092-7fe4-419a-9843-d2c36da24691"/>
    <xsd:element name="properties">
      <xsd:complexType>
        <xsd:sequence>
          <xsd:element name="documentManagement">
            <xsd:complexType>
              <xsd:all>
                <xsd:element ref="ns2:_dlc_DocId" minOccurs="0"/>
                <xsd:element ref="ns2:_dlc_DocIdUrl" minOccurs="0"/>
                <xsd:element ref="ns2:_dlc_DocIdPersistId" minOccurs="0"/>
                <xsd:element ref="ns3:Apptio_x0020_Participants" minOccurs="0"/>
                <xsd:element ref="ns3:_x0073_mm4" minOccurs="0"/>
                <xsd:element ref="ns3:Interaction_x0020_Type" minOccurs="0"/>
                <xsd:element ref="ns3:Topic_x0028_s_x0029__x0020_Discus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e4e7f-1477-4684-b4fc-925689b416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70cc092-7fe4-419a-9843-d2c36da24691" elementFormDefault="qualified">
    <xsd:import namespace="http://schemas.microsoft.com/office/2006/documentManagement/types"/>
    <xsd:import namespace="http://schemas.microsoft.com/office/infopath/2007/PartnerControls"/>
    <xsd:element name="Apptio_x0020_Participants" ma:index="11" nillable="true" ma:displayName="Apptio Participants" ma:list="UserInfo" ma:SharePointGroup="0" ma:internalName="Apptio_x0020_Participant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0073_mm4" ma:index="12" nillable="true" ma:displayName="Date of Interaction" ma:internalName="_x0073_mm4">
      <xsd:simpleType>
        <xsd:restriction base="dms:DateTime"/>
      </xsd:simpleType>
    </xsd:element>
    <xsd:element name="Interaction_x0020_Type" ma:index="13" nillable="true" ma:displayName="Interaction Type" ma:internalName="Interaction_x0020_Type">
      <xsd:complexType>
        <xsd:complexContent>
          <xsd:extension base="dms:MultiChoiceFillIn">
            <xsd:sequence>
              <xsd:element name="Value" maxOccurs="unbounded" minOccurs="0" nillable="true">
                <xsd:simpleType>
                  <xsd:union memberTypes="dms:Text">
                    <xsd:simpleType>
                      <xsd:restriction base="dms:Choice">
                        <xsd:enumeration value="NPS"/>
                        <xsd:enumeration value="LUG"/>
                        <xsd:enumeration value="Phone Call"/>
                        <xsd:enumeration value="Email"/>
                        <xsd:enumeration value="Customer Preview"/>
                        <xsd:enumeration value="QBR"/>
                        <xsd:enumeration value="Customer Survey"/>
                        <xsd:enumeration value="Escalation"/>
                        <xsd:enumeration value="Community Forums"/>
                        <xsd:enumeration value="LiveSite"/>
                        <xsd:enumeration value="CS Feedback"/>
                        <xsd:enumeration value="(Pre)Sales Feedback"/>
                        <xsd:enumeration value="GBP advisory Feedback"/>
                        <xsd:enumeration value="Other(s)"/>
                      </xsd:restriction>
                    </xsd:simpleType>
                  </xsd:union>
                </xsd:simpleType>
              </xsd:element>
            </xsd:sequence>
          </xsd:extension>
        </xsd:complexContent>
      </xsd:complexType>
    </xsd:element>
    <xsd:element name="Topic_x0028_s_x0029__x0020_Discussed" ma:index="14" nillable="true" ma:displayName="Key Topic(s)/Summary" ma:internalName="Topic_x0028_s_x0029__x0020_Discussed">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2.xml><?xml version="1.0" encoding="utf-8"?>
<athena xmlns="http://schemas.microsoft.com/edu/athena" version="0.1.3082.0">
  <timings duration="303516"/>
</athen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athena xmlns="http://schemas.microsoft.com/edu/athena" version="0.1.3082.0">
  <timings duration="303516"/>
</athena>
</file>

<file path=customXml/item6.xml><?xml version="1.0" encoding="utf-8"?>
<athena xmlns="http://schemas.microsoft.com/edu/athena" version="0.1.3082.0">
  <timings duration="303516"/>
</athena>
</file>

<file path=customXml/item7.xml><?xml version="1.0" encoding="utf-8"?>
<athena xmlns="http://schemas.microsoft.com/edu/athena" version="0.1.3082.0">
  <timings duration="303516"/>
</athena>
</file>

<file path=customXml/item8.xml><?xml version="1.0" encoding="utf-8"?>
<athena xmlns="http://schemas.microsoft.com/edu/athena" version="0.1.3082.0">
  <timings duration="303516"/>
</athena>
</file>

<file path=customXml/item9.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BDA9355-4248-4BD7-986F-36663EAE6DD6}">
  <ds:schemaRefs>
    <ds:schemaRef ds:uri="http://schemas.microsoft.com/edu/athena"/>
  </ds:schemaRefs>
</ds:datastoreItem>
</file>

<file path=customXml/itemProps10.xml><?xml version="1.0" encoding="utf-8"?>
<ds:datastoreItem xmlns:ds="http://schemas.openxmlformats.org/officeDocument/2006/customXml" ds:itemID="{AA9FC0ED-D870-4CFD-9289-57A92187AC30}">
  <ds:schemaRefs>
    <ds:schemaRef ds:uri="http://schemas.microsoft.com/edu/athena"/>
  </ds:schemaRefs>
</ds:datastoreItem>
</file>

<file path=customXml/itemProps11.xml><?xml version="1.0" encoding="utf-8"?>
<ds:datastoreItem xmlns:ds="http://schemas.openxmlformats.org/officeDocument/2006/customXml" ds:itemID="{8F57A186-EEA9-41E5-83B9-A81A47875380}">
  <ds:schemaRefs>
    <ds:schemaRef ds:uri="http://schemas.microsoft.com/edu/athena"/>
  </ds:schemaRefs>
</ds:datastoreItem>
</file>

<file path=customXml/itemProps12.xml><?xml version="1.0" encoding="utf-8"?>
<ds:datastoreItem xmlns:ds="http://schemas.openxmlformats.org/officeDocument/2006/customXml" ds:itemID="{F109FCFE-B74A-4F9C-9255-8C062F14B72E}">
  <ds:schemaRefs>
    <ds:schemaRef ds:uri="http://schemas.microsoft.com/office/2006/documentManagement/types"/>
    <ds:schemaRef ds:uri="http://schemas.openxmlformats.org/package/2006/metadata/core-properties"/>
    <ds:schemaRef ds:uri="6ede4e7f-1477-4684-b4fc-925689b41634"/>
    <ds:schemaRef ds:uri="http://purl.org/dc/elements/1.1/"/>
    <ds:schemaRef ds:uri="http://schemas.microsoft.com/office/2006/metadata/properties"/>
    <ds:schemaRef ds:uri="http://schemas.microsoft.com/office/infopath/2007/PartnerControls"/>
    <ds:schemaRef ds:uri="http://purl.org/dc/terms/"/>
    <ds:schemaRef ds:uri="d70cc092-7fe4-419a-9843-d2c36da24691"/>
    <ds:schemaRef ds:uri="http://www.w3.org/XML/1998/namespace"/>
    <ds:schemaRef ds:uri="http://purl.org/dc/dcmitype/"/>
  </ds:schemaRefs>
</ds:datastoreItem>
</file>

<file path=customXml/itemProps13.xml><?xml version="1.0" encoding="utf-8"?>
<ds:datastoreItem xmlns:ds="http://schemas.openxmlformats.org/officeDocument/2006/customXml" ds:itemID="{1C4ABF20-C7EF-4D65-807D-63FD9C31AE4B}">
  <ds:schemaRefs>
    <ds:schemaRef ds:uri="http://schemas.microsoft.com/edu/athena"/>
  </ds:schemaRefs>
</ds:datastoreItem>
</file>

<file path=customXml/itemProps14.xml><?xml version="1.0" encoding="utf-8"?>
<ds:datastoreItem xmlns:ds="http://schemas.openxmlformats.org/officeDocument/2006/customXml" ds:itemID="{86920656-CFF6-488A-92E2-E8EB90621BCB}">
  <ds:schemaRefs>
    <ds:schemaRef ds:uri="http://schemas.microsoft.com/edu/athena"/>
  </ds:schemaRefs>
</ds:datastoreItem>
</file>

<file path=customXml/itemProps15.xml><?xml version="1.0" encoding="utf-8"?>
<ds:datastoreItem xmlns:ds="http://schemas.openxmlformats.org/officeDocument/2006/customXml" ds:itemID="{FE38E954-1D60-4514-82BF-2DD432BCC0FE}">
  <ds:schemaRefs>
    <ds:schemaRef ds:uri="http://schemas.microsoft.com/sharepoint/v3/contenttype/forms"/>
  </ds:schemaRefs>
</ds:datastoreItem>
</file>

<file path=customXml/itemProps16.xml><?xml version="1.0" encoding="utf-8"?>
<ds:datastoreItem xmlns:ds="http://schemas.openxmlformats.org/officeDocument/2006/customXml" ds:itemID="{D398A180-60D8-4A10-87FD-DCC88510CC76}">
  <ds:schemaRefs>
    <ds:schemaRef ds:uri="http://schemas.microsoft.com/edu/athena"/>
  </ds:schemaRefs>
</ds:datastoreItem>
</file>

<file path=customXml/itemProps17.xml><?xml version="1.0" encoding="utf-8"?>
<ds:datastoreItem xmlns:ds="http://schemas.openxmlformats.org/officeDocument/2006/customXml" ds:itemID="{4E3DBDA9-083F-4F07-AC1F-EFF341D96DB2}">
  <ds:schemaRefs>
    <ds:schemaRef ds:uri="http://schemas.microsoft.com/sharepoint/events"/>
  </ds:schemaRefs>
</ds:datastoreItem>
</file>

<file path=customXml/itemProps18.xml><?xml version="1.0" encoding="utf-8"?>
<ds:datastoreItem xmlns:ds="http://schemas.openxmlformats.org/officeDocument/2006/customXml" ds:itemID="{4357A2A3-5C70-45DE-B3DB-05B576B5CA05}">
  <ds:schemaRefs>
    <ds:schemaRef ds:uri="http://schemas.microsoft.com/edu/athena"/>
  </ds:schemaRefs>
</ds:datastoreItem>
</file>

<file path=customXml/itemProps19.xml><?xml version="1.0" encoding="utf-8"?>
<ds:datastoreItem xmlns:ds="http://schemas.openxmlformats.org/officeDocument/2006/customXml" ds:itemID="{29CFD3CE-6266-4891-92DE-A3034B74C850}">
  <ds:schemaRefs>
    <ds:schemaRef ds:uri="http://schemas.microsoft.com/edu/athena"/>
  </ds:schemaRefs>
</ds:datastoreItem>
</file>

<file path=customXml/itemProps2.xml><?xml version="1.0" encoding="utf-8"?>
<ds:datastoreItem xmlns:ds="http://schemas.openxmlformats.org/officeDocument/2006/customXml" ds:itemID="{0EFCBF19-0FE2-4A83-9750-049D242E451D}">
  <ds:schemaRefs>
    <ds:schemaRef ds:uri="http://schemas.microsoft.com/edu/athena"/>
  </ds:schemaRefs>
</ds:datastoreItem>
</file>

<file path=customXml/itemProps20.xml><?xml version="1.0" encoding="utf-8"?>
<ds:datastoreItem xmlns:ds="http://schemas.openxmlformats.org/officeDocument/2006/customXml" ds:itemID="{FB15BA34-9ED3-4B4C-AAE6-45AA18C0BA39}">
  <ds:schemaRefs>
    <ds:schemaRef ds:uri="http://schemas.microsoft.com/sharepoint/events"/>
  </ds:schemaRefs>
</ds:datastoreItem>
</file>

<file path=customXml/itemProps21.xml><?xml version="1.0" encoding="utf-8"?>
<ds:datastoreItem xmlns:ds="http://schemas.openxmlformats.org/officeDocument/2006/customXml" ds:itemID="{28C096DD-DA49-40E2-A5E1-2EA6D79F1265}">
  <ds:schemaRefs>
    <ds:schemaRef ds:uri="http://schemas.microsoft.com/edu/athena"/>
  </ds:schemaRefs>
</ds:datastoreItem>
</file>

<file path=customXml/itemProps22.xml><?xml version="1.0" encoding="utf-8"?>
<ds:datastoreItem xmlns:ds="http://schemas.openxmlformats.org/officeDocument/2006/customXml" ds:itemID="{E3D4203C-3851-4AB8-8469-042A5CE21620}">
  <ds:schemaRefs>
    <ds:schemaRef ds:uri="http://schemas.microsoft.com/edu/athena"/>
  </ds:schemaRefs>
</ds:datastoreItem>
</file>

<file path=customXml/itemProps23.xml><?xml version="1.0" encoding="utf-8"?>
<ds:datastoreItem xmlns:ds="http://schemas.openxmlformats.org/officeDocument/2006/customXml" ds:itemID="{1CAC570A-73AD-43BF-8328-969854B4CEC5}">
  <ds:schemaRefs>
    <ds:schemaRef ds:uri="http://schemas.microsoft.com/edu/athena"/>
  </ds:schemaRefs>
</ds:datastoreItem>
</file>

<file path=customXml/itemProps24.xml><?xml version="1.0" encoding="utf-8"?>
<ds:datastoreItem xmlns:ds="http://schemas.openxmlformats.org/officeDocument/2006/customXml" ds:itemID="{17DEF514-56C1-4636-A24E-CA843090D44C}">
  <ds:schemaRefs>
    <ds:schemaRef ds:uri="http://schemas.microsoft.com/edu/athena"/>
  </ds:schemaRefs>
</ds:datastoreItem>
</file>

<file path=customXml/itemProps25.xml><?xml version="1.0" encoding="utf-8"?>
<ds:datastoreItem xmlns:ds="http://schemas.openxmlformats.org/officeDocument/2006/customXml" ds:itemID="{61A3857D-4AFA-4A62-848F-C24090F78F7E}">
  <ds:schemaRefs>
    <ds:schemaRef ds:uri="http://schemas.microsoft.com/edu/athena"/>
  </ds:schemaRefs>
</ds:datastoreItem>
</file>

<file path=customXml/itemProps26.xml><?xml version="1.0" encoding="utf-8"?>
<ds:datastoreItem xmlns:ds="http://schemas.openxmlformats.org/officeDocument/2006/customXml" ds:itemID="{F256FDA9-85B7-487F-89E4-AB1DFE160914}">
  <ds:schemaRefs>
    <ds:schemaRef ds:uri="http://schemas.microsoft.com/edu/athena"/>
  </ds:schemaRefs>
</ds:datastoreItem>
</file>

<file path=customXml/itemProps27.xml><?xml version="1.0" encoding="utf-8"?>
<ds:datastoreItem xmlns:ds="http://schemas.openxmlformats.org/officeDocument/2006/customXml" ds:itemID="{BCAB74CC-4BE2-4A24-82CC-EFE0F15C4A9C}">
  <ds:schemaRefs>
    <ds:schemaRef ds:uri="http://schemas.microsoft.com/edu/athena"/>
  </ds:schemaRefs>
</ds:datastoreItem>
</file>

<file path=customXml/itemProps28.xml><?xml version="1.0" encoding="utf-8"?>
<ds:datastoreItem xmlns:ds="http://schemas.openxmlformats.org/officeDocument/2006/customXml" ds:itemID="{DDEA0244-7601-412C-B7BE-5B6258A73473}">
  <ds:schemaRefs>
    <ds:schemaRef ds:uri="http://schemas.microsoft.com/sharepoint/events"/>
  </ds:schemaRefs>
</ds:datastoreItem>
</file>

<file path=customXml/itemProps29.xml><?xml version="1.0" encoding="utf-8"?>
<ds:datastoreItem xmlns:ds="http://schemas.openxmlformats.org/officeDocument/2006/customXml" ds:itemID="{45E2B7E9-A778-407E-AAD2-A7D51ADBEE86}">
  <ds:schemaRefs>
    <ds:schemaRef ds:uri="http://schemas.microsoft.com/edu/athena"/>
  </ds:schemaRefs>
</ds:datastoreItem>
</file>

<file path=customXml/itemProps3.xml><?xml version="1.0" encoding="utf-8"?>
<ds:datastoreItem xmlns:ds="http://schemas.openxmlformats.org/officeDocument/2006/customXml" ds:itemID="{EEBA391E-BC84-4534-A906-22C9669C67D9}">
  <ds:schemaRefs>
    <ds:schemaRef ds:uri="http://schemas.microsoft.com/sharepoint/events"/>
  </ds:schemaRefs>
</ds:datastoreItem>
</file>

<file path=customXml/itemProps30.xml><?xml version="1.0" encoding="utf-8"?>
<ds:datastoreItem xmlns:ds="http://schemas.openxmlformats.org/officeDocument/2006/customXml" ds:itemID="{E4A02B98-98D6-4D59-A867-AD35692656F1}">
  <ds:schemaRefs>
    <ds:schemaRef ds:uri="http://schemas.microsoft.com/edu/athena"/>
  </ds:schemaRefs>
</ds:datastoreItem>
</file>

<file path=customXml/itemProps31.xml><?xml version="1.0" encoding="utf-8"?>
<ds:datastoreItem xmlns:ds="http://schemas.openxmlformats.org/officeDocument/2006/customXml" ds:itemID="{BA6ACD4D-CE9B-4A63-B672-B90C3CAC38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e4e7f-1477-4684-b4fc-925689b41634"/>
    <ds:schemaRef ds:uri="d70cc092-7fe4-419a-9843-d2c36da246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2.xml><?xml version="1.0" encoding="utf-8"?>
<ds:datastoreItem xmlns:ds="http://schemas.openxmlformats.org/officeDocument/2006/customXml" ds:itemID="{530A89A9-40AD-4899-9691-296E0100FDA4}">
  <ds:schemaRefs>
    <ds:schemaRef ds:uri="http://schemas.microsoft.com/edu/athena"/>
  </ds:schemaRefs>
</ds:datastoreItem>
</file>

<file path=customXml/itemProps4.xml><?xml version="1.0" encoding="utf-8"?>
<ds:datastoreItem xmlns:ds="http://schemas.openxmlformats.org/officeDocument/2006/customXml" ds:itemID="{08F7DA32-D6C8-48D5-BD3C-848447FEEF85}">
  <ds:schemaRefs>
    <ds:schemaRef ds:uri="http://schemas.microsoft.com/sharepoint/events"/>
  </ds:schemaRefs>
</ds:datastoreItem>
</file>

<file path=customXml/itemProps5.xml><?xml version="1.0" encoding="utf-8"?>
<ds:datastoreItem xmlns:ds="http://schemas.openxmlformats.org/officeDocument/2006/customXml" ds:itemID="{12F7BC51-2B99-4B99-A91D-AAE7454CADF0}">
  <ds:schemaRefs>
    <ds:schemaRef ds:uri="http://schemas.microsoft.com/edu/athena"/>
  </ds:schemaRefs>
</ds:datastoreItem>
</file>

<file path=customXml/itemProps6.xml><?xml version="1.0" encoding="utf-8"?>
<ds:datastoreItem xmlns:ds="http://schemas.openxmlformats.org/officeDocument/2006/customXml" ds:itemID="{FC15CBC1-1449-4C61-A7E1-59304B5E65EB}">
  <ds:schemaRefs>
    <ds:schemaRef ds:uri="http://schemas.microsoft.com/edu/athena"/>
  </ds:schemaRefs>
</ds:datastoreItem>
</file>

<file path=customXml/itemProps7.xml><?xml version="1.0" encoding="utf-8"?>
<ds:datastoreItem xmlns:ds="http://schemas.openxmlformats.org/officeDocument/2006/customXml" ds:itemID="{4FCEE2ED-C3DE-4B9F-84F0-2988C89F105C}">
  <ds:schemaRefs>
    <ds:schemaRef ds:uri="http://schemas.microsoft.com/edu/athena"/>
  </ds:schemaRefs>
</ds:datastoreItem>
</file>

<file path=customXml/itemProps8.xml><?xml version="1.0" encoding="utf-8"?>
<ds:datastoreItem xmlns:ds="http://schemas.openxmlformats.org/officeDocument/2006/customXml" ds:itemID="{CAB98D54-8199-4170-A401-6C1466F80F2C}">
  <ds:schemaRefs>
    <ds:schemaRef ds:uri="http://schemas.microsoft.com/edu/athena"/>
  </ds:schemaRefs>
</ds:datastoreItem>
</file>

<file path=customXml/itemProps9.xml><?xml version="1.0" encoding="utf-8"?>
<ds:datastoreItem xmlns:ds="http://schemas.openxmlformats.org/officeDocument/2006/customXml" ds:itemID="{AC1E52E7-C966-46C9-9623-FB0AB97C7FB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0</TotalTime>
  <Words>6417</Words>
  <Application>Microsoft Office PowerPoint</Application>
  <PresentationFormat>On-screen Show (16:9)</PresentationFormat>
  <Paragraphs>1601</Paragraphs>
  <Slides>38</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Wingdings</vt:lpstr>
      <vt:lpstr>Wingdings 3</vt:lpstr>
      <vt:lpstr>TBM Council</vt:lpstr>
      <vt:lpstr>TBM Taxonomy </vt:lpstr>
      <vt:lpstr>Table of Contents</vt:lpstr>
      <vt:lpstr>Introduction to  TBM Taxonomy</vt:lpstr>
      <vt:lpstr>Why a Taxonomy?</vt:lpstr>
      <vt:lpstr>Who Uses the Taxonomy?</vt:lpstr>
      <vt:lpstr>TBM Taxonomy v4.0</vt:lpstr>
      <vt:lpstr>TBM Taxonomy V4.0 DRAFT (High Level 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 Definitions Direct / Consumed / Indirect</vt:lpstr>
      <vt:lpstr>TBM Taxonomy v4.0 Annotated with Changes</vt:lpstr>
      <vt:lpstr>TBM Taxonomy V4.0 (Final Draft) Summary of Changes</vt:lpstr>
      <vt:lpstr>TBM Taxonomy V4.0 DRAFT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vt:lpstr>
      <vt:lpstr>Conceptual TBM Model Application TCO Archetype</vt:lpstr>
      <vt:lpstr>Conceptual TBM Model Service Provider Archetype</vt:lpstr>
      <vt:lpstr>Conceptual TBM Model Value Partner Archetype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TBM Taxonomy Graphics</dc:title>
  <dc:subject/>
  <dc:creator/>
  <dc:description/>
  <cp:lastModifiedBy/>
  <cp:revision>3</cp:revision>
  <dcterms:created xsi:type="dcterms:W3CDTF">2016-08-04T14:59:33Z</dcterms:created>
  <dcterms:modified xsi:type="dcterms:W3CDTF">2020-12-18T19:45:21Z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0x010100FAA3BC299C723D4A81471229C726F087</vt:lpwstr>
  </property>
  <property fmtid="{D5CDD505-2E9C-101B-9397-08002B2CF9AE}" pid="3" name="_dlc_DocIdItemGuid">
    <vt:lpwstr>7b064006-a3af-49e1-b681-95a370e75d1e</vt:lpwstr>
  </property>
</Properties>
</file>